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61" r:id="rId1"/>
    <p:sldMasterId id="2147487005" r:id="rId2"/>
    <p:sldMasterId id="2147487059" r:id="rId3"/>
  </p:sldMasterIdLst>
  <p:notesMasterIdLst>
    <p:notesMasterId r:id="rId119"/>
  </p:notesMasterIdLst>
  <p:handoutMasterIdLst>
    <p:handoutMasterId r:id="rId120"/>
  </p:handoutMasterIdLst>
  <p:sldIdLst>
    <p:sldId id="2147482116" r:id="rId4"/>
    <p:sldId id="2147482384" r:id="rId5"/>
    <p:sldId id="2147482385" r:id="rId6"/>
    <p:sldId id="2147481172" r:id="rId7"/>
    <p:sldId id="2147481230" r:id="rId8"/>
    <p:sldId id="2147481231" r:id="rId9"/>
    <p:sldId id="2147481232" r:id="rId10"/>
    <p:sldId id="2147481177" r:id="rId11"/>
    <p:sldId id="2147481233" r:id="rId12"/>
    <p:sldId id="2147481234" r:id="rId13"/>
    <p:sldId id="2147482388" r:id="rId14"/>
    <p:sldId id="2147481454" r:id="rId15"/>
    <p:sldId id="2147481236" r:id="rId16"/>
    <p:sldId id="2147481237" r:id="rId17"/>
    <p:sldId id="2147481238" r:id="rId18"/>
    <p:sldId id="2147481239" r:id="rId19"/>
    <p:sldId id="2147481240" r:id="rId20"/>
    <p:sldId id="2147482548" r:id="rId21"/>
    <p:sldId id="2147482577" r:id="rId22"/>
    <p:sldId id="2147482578" r:id="rId23"/>
    <p:sldId id="2147481491" r:id="rId24"/>
    <p:sldId id="2076136299" r:id="rId25"/>
    <p:sldId id="2147481492" r:id="rId26"/>
    <p:sldId id="2147482560" r:id="rId27"/>
    <p:sldId id="2147482387" r:id="rId28"/>
    <p:sldId id="2147481025" r:id="rId29"/>
    <p:sldId id="2147481024" r:id="rId30"/>
    <p:sldId id="2147481026" r:id="rId31"/>
    <p:sldId id="2147481027" r:id="rId32"/>
    <p:sldId id="2147481028" r:id="rId33"/>
    <p:sldId id="2147482120" r:id="rId34"/>
    <p:sldId id="2147481029" r:id="rId35"/>
    <p:sldId id="2147481030" r:id="rId36"/>
    <p:sldId id="2147481031" r:id="rId37"/>
    <p:sldId id="2147481032" r:id="rId38"/>
    <p:sldId id="2147481033" r:id="rId39"/>
    <p:sldId id="2147481034" r:id="rId40"/>
    <p:sldId id="2147481035" r:id="rId41"/>
    <p:sldId id="2147482390" r:id="rId42"/>
    <p:sldId id="2147481174" r:id="rId43"/>
    <p:sldId id="2147480980" r:id="rId44"/>
    <p:sldId id="2147481244" r:id="rId45"/>
    <p:sldId id="2147481242" r:id="rId46"/>
    <p:sldId id="2147481243" r:id="rId47"/>
    <p:sldId id="2147482582" r:id="rId48"/>
    <p:sldId id="2147482583" r:id="rId49"/>
    <p:sldId id="2147482584" r:id="rId50"/>
    <p:sldId id="2147482585" r:id="rId51"/>
    <p:sldId id="2147482586" r:id="rId52"/>
    <p:sldId id="2147482587" r:id="rId53"/>
    <p:sldId id="287" r:id="rId54"/>
    <p:sldId id="313" r:id="rId55"/>
    <p:sldId id="2147482592" r:id="rId56"/>
    <p:sldId id="2147482593" r:id="rId57"/>
    <p:sldId id="2147482590" r:id="rId58"/>
    <p:sldId id="2147480080" r:id="rId59"/>
    <p:sldId id="2147482624" r:id="rId60"/>
    <p:sldId id="2147482596" r:id="rId61"/>
    <p:sldId id="2147482588" r:id="rId62"/>
    <p:sldId id="2147482603" r:id="rId63"/>
    <p:sldId id="2147482597" r:id="rId64"/>
    <p:sldId id="2147482598" r:id="rId65"/>
    <p:sldId id="2147482599" r:id="rId66"/>
    <p:sldId id="2147482609" r:id="rId67"/>
    <p:sldId id="2147482589" r:id="rId68"/>
    <p:sldId id="2147482594" r:id="rId69"/>
    <p:sldId id="2147482600" r:id="rId70"/>
    <p:sldId id="2147482591" r:id="rId71"/>
    <p:sldId id="2147482601" r:id="rId72"/>
    <p:sldId id="2147481439" r:id="rId73"/>
    <p:sldId id="2147480912" r:id="rId74"/>
    <p:sldId id="2147482608" r:id="rId75"/>
    <p:sldId id="2147480018" r:id="rId76"/>
    <p:sldId id="2147479837" r:id="rId77"/>
    <p:sldId id="2147480985" r:id="rId78"/>
    <p:sldId id="2147479918" r:id="rId79"/>
    <p:sldId id="2147479917" r:id="rId80"/>
    <p:sldId id="2147482226" r:id="rId81"/>
    <p:sldId id="2147482223" r:id="rId82"/>
    <p:sldId id="2147482604" r:id="rId83"/>
    <p:sldId id="2147482117" r:id="rId84"/>
    <p:sldId id="2147482119" r:id="rId85"/>
    <p:sldId id="2147482257" r:id="rId86"/>
    <p:sldId id="2147482605" r:id="rId87"/>
    <p:sldId id="2147482607" r:id="rId88"/>
    <p:sldId id="2147480916" r:id="rId89"/>
    <p:sldId id="2147471100" r:id="rId90"/>
    <p:sldId id="2147481696" r:id="rId91"/>
    <p:sldId id="2147482625" r:id="rId92"/>
    <p:sldId id="2147482626" r:id="rId93"/>
    <p:sldId id="2147482627" r:id="rId94"/>
    <p:sldId id="2147482622" r:id="rId95"/>
    <p:sldId id="2147482621" r:id="rId96"/>
    <p:sldId id="2147482620" r:id="rId97"/>
    <p:sldId id="2147479876" r:id="rId98"/>
    <p:sldId id="2147480107" r:id="rId99"/>
    <p:sldId id="2147480109" r:id="rId100"/>
    <p:sldId id="2147482619" r:id="rId101"/>
    <p:sldId id="2147482618" r:id="rId102"/>
    <p:sldId id="2147482617" r:id="rId103"/>
    <p:sldId id="2147482615" r:id="rId104"/>
    <p:sldId id="2147482614" r:id="rId105"/>
    <p:sldId id="2147482613" r:id="rId106"/>
    <p:sldId id="2147482612" r:id="rId107"/>
    <p:sldId id="2147480345" r:id="rId108"/>
    <p:sldId id="2147480330" r:id="rId109"/>
    <p:sldId id="2147480324" r:id="rId110"/>
    <p:sldId id="2147479853" r:id="rId111"/>
    <p:sldId id="2147480325" r:id="rId112"/>
    <p:sldId id="2147480326" r:id="rId113"/>
    <p:sldId id="2147480134" r:id="rId114"/>
    <p:sldId id="2147482611" r:id="rId115"/>
    <p:sldId id="2147482610" r:id="rId116"/>
    <p:sldId id="2147480108" r:id="rId117"/>
    <p:sldId id="2147482389" r:id="rId1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2F02616-E629-421E-A03B-2826CF58B4F4}">
          <p14:sldIdLst>
            <p14:sldId id="2147482116"/>
            <p14:sldId id="2147482384"/>
            <p14:sldId id="2147482385"/>
            <p14:sldId id="2147481172"/>
            <p14:sldId id="2147481230"/>
            <p14:sldId id="2147481231"/>
            <p14:sldId id="2147481232"/>
            <p14:sldId id="2147481177"/>
            <p14:sldId id="2147481233"/>
            <p14:sldId id="2147481234"/>
          </p14:sldIdLst>
        </p14:section>
        <p14:section name="Reference Architectures" id="{91F2E537-7767-4732-AA49-B43CA5A564F5}">
          <p14:sldIdLst>
            <p14:sldId id="2147482388"/>
            <p14:sldId id="2147481454"/>
            <p14:sldId id="2147481236"/>
            <p14:sldId id="2147481237"/>
            <p14:sldId id="2147481238"/>
            <p14:sldId id="2147481239"/>
            <p14:sldId id="2147481240"/>
            <p14:sldId id="2147482548"/>
            <p14:sldId id="2147482577"/>
            <p14:sldId id="2147482578"/>
            <p14:sldId id="2147481491"/>
            <p14:sldId id="2076136299"/>
            <p14:sldId id="2147481492"/>
            <p14:sldId id="2147482560"/>
          </p14:sldIdLst>
        </p14:section>
        <p14:section name="Customer Stories" id="{13E133DC-DF2A-43F1-8711-DE15DCBE4364}">
          <p14:sldIdLst>
            <p14:sldId id="2147482387"/>
            <p14:sldId id="2147481025"/>
            <p14:sldId id="2147481024"/>
            <p14:sldId id="2147481026"/>
            <p14:sldId id="2147481027"/>
            <p14:sldId id="2147481028"/>
            <p14:sldId id="2147482120"/>
            <p14:sldId id="2147481029"/>
            <p14:sldId id="2147481030"/>
            <p14:sldId id="2147481031"/>
            <p14:sldId id="2147481032"/>
            <p14:sldId id="2147481033"/>
            <p14:sldId id="2147481034"/>
            <p14:sldId id="2147481035"/>
            <p14:sldId id="2147482390"/>
          </p14:sldIdLst>
        </p14:section>
        <p14:section name="Closing" id="{BA6AED9D-8549-4460-BBEF-A2092A6644C9}">
          <p14:sldIdLst>
            <p14:sldId id="2147481174"/>
            <p14:sldId id="2147480980"/>
          </p14:sldIdLst>
        </p14:section>
        <p14:section name="Appendix" id="{9109FEF9-11CC-4496-889D-40132ED309D0}">
          <p14:sldIdLst>
            <p14:sldId id="2147481244"/>
            <p14:sldId id="2147481242"/>
            <p14:sldId id="2147481243"/>
            <p14:sldId id="2147482582"/>
            <p14:sldId id="2147482583"/>
            <p14:sldId id="2147482584"/>
            <p14:sldId id="2147482585"/>
            <p14:sldId id="2147482586"/>
            <p14:sldId id="2147482587"/>
            <p14:sldId id="287"/>
            <p14:sldId id="313"/>
            <p14:sldId id="2147482592"/>
            <p14:sldId id="2147482593"/>
            <p14:sldId id="2147482590"/>
            <p14:sldId id="2147480080"/>
            <p14:sldId id="2147482624"/>
          </p14:sldIdLst>
        </p14:section>
        <p14:section name="Use case by industry" id="{EB444C31-D5DA-4CB1-87F4-E100C05F77D1}">
          <p14:sldIdLst>
            <p14:sldId id="2147482596"/>
            <p14:sldId id="2147482588"/>
            <p14:sldId id="2147482603"/>
            <p14:sldId id="2147482597"/>
            <p14:sldId id="2147482598"/>
            <p14:sldId id="2147482599"/>
            <p14:sldId id="2147482609"/>
            <p14:sldId id="2147482589"/>
            <p14:sldId id="2147482594"/>
            <p14:sldId id="2147482600"/>
            <p14:sldId id="2147482591"/>
            <p14:sldId id="2147482601"/>
            <p14:sldId id="2147481439"/>
            <p14:sldId id="2147480912"/>
            <p14:sldId id="2147482608"/>
            <p14:sldId id="2147480018"/>
            <p14:sldId id="2147479837"/>
            <p14:sldId id="2147480985"/>
            <p14:sldId id="2147479918"/>
            <p14:sldId id="2147479917"/>
            <p14:sldId id="2147482226"/>
            <p14:sldId id="2147482223"/>
            <p14:sldId id="2147482604"/>
            <p14:sldId id="2147482117"/>
            <p14:sldId id="2147482119"/>
            <p14:sldId id="2147482257"/>
            <p14:sldId id="2147482605"/>
            <p14:sldId id="2147482607"/>
            <p14:sldId id="2147480916"/>
            <p14:sldId id="2147471100"/>
            <p14:sldId id="2147481696"/>
          </p14:sldIdLst>
        </p14:section>
        <p14:section name="Architecture collection" id="{4B23DB98-63FB-44D5-AA7D-7E279E5CA721}">
          <p14:sldIdLst>
            <p14:sldId id="2147482625"/>
            <p14:sldId id="2147482626"/>
            <p14:sldId id="2147482627"/>
            <p14:sldId id="2147482622"/>
            <p14:sldId id="2147482621"/>
            <p14:sldId id="2147482620"/>
            <p14:sldId id="2147479876"/>
            <p14:sldId id="2147480107"/>
            <p14:sldId id="2147480109"/>
            <p14:sldId id="2147482619"/>
            <p14:sldId id="2147482618"/>
            <p14:sldId id="2147482617"/>
            <p14:sldId id="2147482615"/>
            <p14:sldId id="2147482614"/>
            <p14:sldId id="2147482613"/>
            <p14:sldId id="2147482612"/>
            <p14:sldId id="2147480345"/>
            <p14:sldId id="2147480330"/>
            <p14:sldId id="2147480324"/>
            <p14:sldId id="2147479853"/>
            <p14:sldId id="2147480325"/>
            <p14:sldId id="2147480326"/>
            <p14:sldId id="2147480134"/>
            <p14:sldId id="2147482611"/>
            <p14:sldId id="2147482610"/>
            <p14:sldId id="2147480108"/>
            <p14:sldId id="21474823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1F2C"/>
    <a:srgbClr val="0078D3"/>
    <a:srgbClr val="FFFFFF"/>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2" autoAdjust="0"/>
    <p:restoredTop sz="87065" autoAdjust="0"/>
  </p:normalViewPr>
  <p:slideViewPr>
    <p:cSldViewPr snapToGrid="0">
      <p:cViewPr varScale="1">
        <p:scale>
          <a:sx n="85" d="100"/>
          <a:sy n="85" d="100"/>
        </p:scale>
        <p:origin x="88" y="80"/>
      </p:cViewPr>
      <p:guideLst/>
    </p:cSldViewPr>
  </p:slideViewPr>
  <p:notesTextViewPr>
    <p:cViewPr>
      <p:scale>
        <a:sx n="1" d="1"/>
        <a:sy n="1" d="1"/>
      </p:scale>
      <p:origin x="0" y="0"/>
    </p:cViewPr>
  </p:notesTextViewPr>
  <p:sorterViewPr>
    <p:cViewPr>
      <p:scale>
        <a:sx n="100" d="100"/>
        <a:sy n="100" d="100"/>
      </p:scale>
      <p:origin x="0" y="-31788"/>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notesMaster" Target="notesMasters/notesMaster1.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handoutMaster" Target="handoutMasters/handoutMaster1.xml"/><Relationship Id="rId125" Type="http://schemas.microsoft.com/office/2018/10/relationships/authors" Target="author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presProps" Target="pres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12/20/2023</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000000"/>
                </a:solidFill>
                <a:effectLst/>
                <a:latin typeface="Calibri" panose="020F0502020204030204" pitchFamily="34" charset="0"/>
              </a:rPr>
              <a:t>Content as of end of Nov 2023</a:t>
            </a:r>
            <a:r>
              <a:rPr lang="en-US" b="0" i="0" dirty="0">
                <a:solidFill>
                  <a:srgbClr val="000000"/>
                </a:solidFill>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3351817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7864" defTabSz="925163">
              <a:lnSpc>
                <a:spcPct val="100000"/>
              </a:lnSpc>
              <a:spcBef>
                <a:spcPts val="1822"/>
              </a:spcBef>
              <a:spcAft>
                <a:spcPts val="1215"/>
              </a:spcAft>
              <a:defRPr/>
            </a:pPr>
            <a:endParaRPr lang="en-US" sz="1200" dirty="0">
              <a:solidFill>
                <a:prstClr val="white"/>
              </a:solidFill>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9963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49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1938" y="1171575"/>
            <a:ext cx="4259262" cy="2395538"/>
          </a:xfrm>
        </p:spPr>
      </p:sp>
      <p:sp>
        <p:nvSpPr>
          <p:cNvPr id="3" name="Notizenplatzhalter 2"/>
          <p:cNvSpPr>
            <a:spLocks noGrp="1"/>
          </p:cNvSpPr>
          <p:nvPr>
            <p:ph type="body" idx="1"/>
          </p:nvPr>
        </p:nvSpPr>
        <p:spPr/>
        <p:txBody>
          <a:bodyPr/>
          <a:lstStyle/>
          <a:p>
            <a:endParaRPr lang="de-DE" b="1">
              <a:cs typeface="Calibri"/>
            </a:endParaRPr>
          </a:p>
        </p:txBody>
      </p:sp>
      <p:sp>
        <p:nvSpPr>
          <p:cNvPr id="4" name="Foliennummernplatzhalter 3"/>
          <p:cNvSpPr>
            <a:spLocks noGrp="1"/>
          </p:cNvSpPr>
          <p:nvPr>
            <p:ph type="sldNum" sz="quarter" idx="5"/>
          </p:nvPr>
        </p:nvSpPr>
        <p:spPr/>
        <p:txBody>
          <a:bodyPr/>
          <a:lstStyle/>
          <a:p>
            <a:pPr marL="0" marR="0" lvl="0" indent="0" algn="r" defTabSz="1233853" rtl="0" eaLnBrk="1" fontAlgn="auto" latinLnBrk="0" hangingPunct="1">
              <a:lnSpc>
                <a:spcPct val="100000"/>
              </a:lnSpc>
              <a:spcBef>
                <a:spcPts val="0"/>
              </a:spcBef>
              <a:spcAft>
                <a:spcPts val="0"/>
              </a:spcAft>
              <a:buClrTx/>
              <a:buSzTx/>
              <a:buFontTx/>
              <a:buNone/>
              <a:tabLst/>
              <a:defRPr/>
            </a:pPr>
            <a:fld id="{B8D61032-A905-4329-BEBB-DC38336572F3}" type="slidenum">
              <a:rPr kumimoji="0" lang="en-US" sz="800" b="0" i="0" u="none" strike="noStrike" kern="1200" cap="none" spc="0" normalizeH="0" baseline="0" noProof="0">
                <a:ln>
                  <a:noFill/>
                </a:ln>
                <a:solidFill>
                  <a:srgbClr val="707070"/>
                </a:solidFill>
                <a:effectLst/>
                <a:uLnTx/>
                <a:uFillTx/>
                <a:latin typeface="CorpoS"/>
                <a:ea typeface="+mn-ea"/>
                <a:cs typeface="+mn-cs"/>
              </a:rPr>
              <a:pPr marL="0" marR="0" lvl="0" indent="0" algn="r" defTabSz="1233853" rtl="0" eaLnBrk="1" fontAlgn="auto" latinLnBrk="0" hangingPunct="1">
                <a:lnSpc>
                  <a:spcPct val="100000"/>
                </a:lnSpc>
                <a:spcBef>
                  <a:spcPts val="0"/>
                </a:spcBef>
                <a:spcAft>
                  <a:spcPts val="0"/>
                </a:spcAft>
                <a:buClrTx/>
                <a:buSzTx/>
                <a:buFontTx/>
                <a:buNone/>
                <a:tabLst/>
                <a:defRPr/>
              </a:pPr>
              <a:t>15</a:t>
            </a:fld>
            <a:endParaRPr kumimoji="0" lang="en-US" sz="800" b="0" i="0" u="none" strike="noStrike" kern="1200" cap="none" spc="0" normalizeH="0" baseline="0" noProof="0">
              <a:ln>
                <a:noFill/>
              </a:ln>
              <a:solidFill>
                <a:srgbClr val="707070"/>
              </a:solidFill>
              <a:effectLst/>
              <a:uLnTx/>
              <a:uFillTx/>
              <a:latin typeface="CorpoS"/>
              <a:ea typeface="+mn-ea"/>
              <a:cs typeface="+mn-cs"/>
            </a:endParaRPr>
          </a:p>
        </p:txBody>
      </p:sp>
    </p:spTree>
    <p:extLst>
      <p:ext uri="{BB962C8B-B14F-4D97-AF65-F5344CB8AC3E}">
        <p14:creationId xmlns:p14="http://schemas.microsoft.com/office/powerpoint/2010/main" val="6034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9220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9069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B0B7A7-645F-45EF-A82D-25C8E51FB3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36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B0B7A7-645F-45EF-A82D-25C8E51FB3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36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16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102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810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22971" lvl="2" indent="0">
              <a:buFont typeface="Wingdings" panose="05000000000000000000" pitchFamily="2" charset="2"/>
              <a:buNone/>
            </a:pPr>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DA1070-619F-41A7-9627-0537B0CA67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9885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4857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0D862A-FC8F-4277-AB7C-D03FAA88779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49296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240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681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5017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CA"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7749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M"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9CF79-07DE-4ED1-AEDF-BF884C51D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9960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pPr marL="0" marR="0" lvl="0" indent="0" algn="l" defTabSz="182873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6014" marR="0" lvl="0" indent="0" algn="l" defTabSz="90532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182873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828734"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182873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828734"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0431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2800">
              <a:solidFill>
                <a:srgbClr val="505050"/>
              </a:solidFill>
              <a:latin typeface="Segoe UI"/>
              <a:ea typeface="MS PGothic" panose="020B0600070205080204" pitchFamily="34" charset="-128"/>
              <a:cs typeface="Segoe U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1EED5-3C8F-42DA-A5D6-86AB94B244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13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371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6A9B3-F68E-4DF8-BD46-BA80436D14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820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24735" y="4380435"/>
            <a:ext cx="5086040" cy="4149885"/>
          </a:xfrm>
          <a:prstGeom prst="rect">
            <a:avLst/>
          </a:prstGeom>
          <a:noFill/>
          <a:ln>
            <a:noFill/>
          </a:ln>
        </p:spPr>
        <p:txBody>
          <a:bodyPr spcFirstLastPara="1" wrap="square" lIns="92312" tIns="46143" rIns="92312" bIns="46143"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394" name="Google Shape;394;p20:notes"/>
          <p:cNvSpPr>
            <a:spLocks noGrp="1" noRot="1" noChangeAspect="1"/>
          </p:cNvSpPr>
          <p:nvPr>
            <p:ph type="sldImg" idx="2"/>
          </p:nvPr>
        </p:nvSpPr>
        <p:spPr>
          <a:xfrm>
            <a:off x="393700" y="692150"/>
            <a:ext cx="6148388"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8618522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24735" y="4380435"/>
            <a:ext cx="5086040" cy="4149885"/>
          </a:xfrm>
          <a:prstGeom prst="rect">
            <a:avLst/>
          </a:prstGeom>
          <a:noFill/>
          <a:ln>
            <a:noFill/>
          </a:ln>
        </p:spPr>
        <p:txBody>
          <a:bodyPr spcFirstLastPara="1" wrap="square" lIns="92312" tIns="46143" rIns="92312" bIns="46143" anchor="t" anchorCtr="0">
            <a:noAutofit/>
          </a:bodyPr>
          <a:lstStyle/>
          <a:p>
            <a:endParaRPr lang="en-US" dirty="0"/>
          </a:p>
        </p:txBody>
      </p:sp>
      <p:sp>
        <p:nvSpPr>
          <p:cNvPr id="394" name="Google Shape;394;p20:notes"/>
          <p:cNvSpPr>
            <a:spLocks noGrp="1" noRot="1" noChangeAspect="1"/>
          </p:cNvSpPr>
          <p:nvPr>
            <p:ph type="sldImg" idx="2"/>
          </p:nvPr>
        </p:nvSpPr>
        <p:spPr>
          <a:xfrm>
            <a:off x="393700" y="692150"/>
            <a:ext cx="6148388" cy="3457575"/>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1196229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802058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54786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0257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75A28D-0C2E-41B3-937D-21C7ADF9DE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128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75A28D-0C2E-41B3-937D-21C7ADF9DE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237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2023-12-20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3922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This is one example of how you can do this. It can be hard to grasp when you hear if for the first time, so please ask questions as needed.</a:t>
            </a: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Let’s go through it…</a:t>
            </a: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 base, lets stay with vacation request. You probably have documentation from HR about how process work, perhaps a 15 page PDF document. This is too big of a chunk to work with well within the token limitations of OpenAI, so you first read the PDF into text and tables using Azure Cognitive Services Forms Recognizer and then you split the PDF document into chunks. Say you end up with 200 chunks of text out of this chunking exercise on your vacation request PDF. </a:t>
            </a: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Now, you put those 200 paragraphs into Azure Cognitive Search individually and build a search index on top of this data. This becomes your search layer. </a:t>
            </a: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Now, your user asks a question, “How do I request time off”. Based on this, a search query is started (this can be any search layer). Now, that search layer gives back the top 3 search entries (or paragraphs) that address that question. If you then pass only the top k paragraphs into the prompt, along with your question, to OpenAI, OpenAI can then give you your answer.</a:t>
            </a: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And, the benefit here is that you can also tell the user what source information the answer was derived from.</a:t>
            </a:r>
          </a:p>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89</a:t>
            </a:fld>
            <a:endParaRPr lang="en-US"/>
          </a:p>
        </p:txBody>
      </p:sp>
    </p:spTree>
    <p:extLst>
      <p:ext uri="{BB962C8B-B14F-4D97-AF65-F5344CB8AC3E}">
        <p14:creationId xmlns:p14="http://schemas.microsoft.com/office/powerpoint/2010/main" val="1689676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We take our document library, whether PDFs, word docs etc.</a:t>
            </a:r>
          </a:p>
          <a:p>
            <a:pPr marL="228600" indent="-228600">
              <a:buAutoNum type="arabicPeriod"/>
            </a:pPr>
            <a:r>
              <a:rPr lang="en-US" dirty="0"/>
              <a:t>We leverage Form </a:t>
            </a:r>
            <a:r>
              <a:rPr lang="en-US" dirty="0" err="1"/>
              <a:t>Recongizer</a:t>
            </a:r>
            <a:r>
              <a:rPr lang="en-US" dirty="0"/>
              <a:t> to extract the details of the documents, including handwriting and tables. We also have a  custom Azure function that helps “</a:t>
            </a:r>
            <a:r>
              <a:rPr lang="en-US" dirty="0" err="1"/>
              <a:t>chunK</a:t>
            </a:r>
            <a:r>
              <a:rPr lang="en-US" dirty="0"/>
              <a:t>” or split the text into smaller pieces so it’s easier for OpenAI models to process</a:t>
            </a:r>
          </a:p>
          <a:p>
            <a:pPr marL="228600" indent="-228600">
              <a:buAutoNum type="arabicPeriod"/>
            </a:pPr>
            <a:r>
              <a:rPr lang="en-US" dirty="0"/>
              <a:t>These chunks are the passed through Azure Cognitive search to create an index of all the text.</a:t>
            </a:r>
            <a:endParaRPr lang="en-US" dirty="0">
              <a:cs typeface="Calibri"/>
            </a:endParaRPr>
          </a:p>
          <a:p>
            <a:pPr marL="228600" indent="-228600">
              <a:buAutoNum type="arabicPeriod"/>
            </a:pPr>
            <a:r>
              <a:rPr lang="en-US" dirty="0"/>
              <a:t>A user can then ask a question, via an application to a Chatbot interface, powered by ChatGPT</a:t>
            </a:r>
            <a:endParaRPr lang="en-US" dirty="0">
              <a:cs typeface="Calibri"/>
            </a:endParaRPr>
          </a:p>
          <a:p>
            <a:pPr marL="228600" indent="-228600">
              <a:buAutoNum type="arabicPeriod"/>
            </a:pPr>
            <a:r>
              <a:rPr lang="en-US" dirty="0"/>
              <a:t>This then gets converted into a search query to pull the most relevant information from the Search Index</a:t>
            </a:r>
            <a:endParaRPr lang="en-US" dirty="0">
              <a:cs typeface="Calibri"/>
            </a:endParaRPr>
          </a:p>
          <a:p>
            <a:pPr marL="228600" indent="-228600">
              <a:buAutoNum type="arabicPeriod"/>
            </a:pPr>
            <a:r>
              <a:rPr lang="en-US" dirty="0"/>
              <a:t>The search index then returns the “n” most relevant sections based on the search index</a:t>
            </a:r>
            <a:endParaRPr lang="en-US" dirty="0">
              <a:cs typeface="Calibri"/>
            </a:endParaRPr>
          </a:p>
          <a:p>
            <a:pPr marL="228600" indent="-228600">
              <a:buAutoNum type="arabicPeriod"/>
            </a:pPr>
            <a:r>
              <a:rPr lang="en-US" dirty="0"/>
              <a:t>This is then turned into a prompt</a:t>
            </a:r>
            <a:endParaRPr lang="en-US" dirty="0">
              <a:cs typeface="Calibri"/>
            </a:endParaRPr>
          </a:p>
          <a:p>
            <a:pPr marL="228600" indent="-228600">
              <a:buAutoNum type="arabicPeriod"/>
            </a:pPr>
            <a:r>
              <a:rPr lang="en-US" dirty="0"/>
              <a:t>Which can the passed as context to ChatGPT, along with an instruction such as “summarize” or “answer the question based on this information”.</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90</a:t>
            </a:fld>
            <a:endParaRPr lang="en-US"/>
          </a:p>
        </p:txBody>
      </p:sp>
    </p:spTree>
    <p:extLst>
      <p:ext uri="{BB962C8B-B14F-4D97-AF65-F5344CB8AC3E}">
        <p14:creationId xmlns:p14="http://schemas.microsoft.com/office/powerpoint/2010/main" val="2951357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6A9B3-F68E-4DF8-BD46-BA80436D14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198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01688" marR="0" lvl="0" indent="-171450" algn="l" defTabSz="914102" rtl="0" eaLnBrk="1" fontAlgn="auto" latinLnBrk="0" hangingPunct="1">
              <a:lnSpc>
                <a:spcPct val="100000"/>
              </a:lnSpc>
              <a:spcBef>
                <a:spcPts val="180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Overall, this is really the same thing.</a:t>
            </a:r>
          </a:p>
          <a:p>
            <a:pPr marL="801688" marR="0" lvl="0" indent="-171450" algn="l" defTabSz="914102" rtl="0" eaLnBrk="1" fontAlgn="auto" latinLnBrk="0" hangingPunct="1">
              <a:lnSpc>
                <a:spcPct val="100000"/>
              </a:lnSpc>
              <a:spcBef>
                <a:spcPts val="180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But, it uses embeddings. </a:t>
            </a:r>
          </a:p>
          <a:p>
            <a:pPr marL="801688" marR="0" lvl="0" indent="-171450" algn="l" defTabSz="914102" rtl="0" eaLnBrk="1" fontAlgn="auto" latinLnBrk="0" hangingPunct="1">
              <a:lnSpc>
                <a:spcPct val="100000"/>
              </a:lnSpc>
              <a:spcBef>
                <a:spcPts val="1800"/>
              </a:spcBef>
              <a:spcAft>
                <a:spcPts val="12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I’ll talk about embeddings in a second but you basically store your paragraphs in a vector database. You ask your question which gets converted into a vector also. And then, you do a similarity search. It is another way of finding out the most relevant paragraphs, which works very well.</a:t>
            </a:r>
          </a:p>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92</a:t>
            </a:fld>
            <a:endParaRPr lang="en-US"/>
          </a:p>
        </p:txBody>
      </p:sp>
    </p:spTree>
    <p:extLst>
      <p:ext uri="{BB962C8B-B14F-4D97-AF65-F5344CB8AC3E}">
        <p14:creationId xmlns:p14="http://schemas.microsoft.com/office/powerpoint/2010/main" val="1531784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7864" defTabSz="925163">
              <a:lnSpc>
                <a:spcPct val="100000"/>
              </a:lnSpc>
              <a:spcBef>
                <a:spcPts val="1822"/>
              </a:spcBef>
              <a:spcAft>
                <a:spcPts val="1215"/>
              </a:spcAft>
              <a:defRPr/>
            </a:pPr>
            <a:endParaRPr lang="en-US" sz="1200">
              <a:solidFill>
                <a:prstClr val="white"/>
              </a:solidFill>
              <a:latin typeface="Segoe UI Semibold" panose="020B0702040204020203" pitchFamily="34" charset="0"/>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88933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1938" y="1171575"/>
            <a:ext cx="4259262" cy="2395538"/>
          </a:xfrm>
        </p:spPr>
      </p:sp>
      <p:sp>
        <p:nvSpPr>
          <p:cNvPr id="3" name="Notizenplatzhalter 2"/>
          <p:cNvSpPr>
            <a:spLocks noGrp="1"/>
          </p:cNvSpPr>
          <p:nvPr>
            <p:ph type="body" idx="1"/>
          </p:nvPr>
        </p:nvSpPr>
        <p:spPr/>
        <p:txBody>
          <a:bodyPr/>
          <a:lstStyle/>
          <a:p>
            <a:endParaRPr lang="de-DE" b="1">
              <a:cs typeface="Calibri"/>
            </a:endParaRPr>
          </a:p>
        </p:txBody>
      </p:sp>
      <p:sp>
        <p:nvSpPr>
          <p:cNvPr id="4" name="Foliennummernplatzhalter 3"/>
          <p:cNvSpPr>
            <a:spLocks noGrp="1"/>
          </p:cNvSpPr>
          <p:nvPr>
            <p:ph type="sldNum" sz="quarter" idx="5"/>
          </p:nvPr>
        </p:nvSpPr>
        <p:spPr/>
        <p:txBody>
          <a:bodyPr/>
          <a:lstStyle/>
          <a:p>
            <a:pPr marL="0" marR="0" lvl="0" indent="0" algn="r" defTabSz="1233853" rtl="0" eaLnBrk="1" fontAlgn="auto" latinLnBrk="0" hangingPunct="1">
              <a:lnSpc>
                <a:spcPct val="100000"/>
              </a:lnSpc>
              <a:spcBef>
                <a:spcPts val="0"/>
              </a:spcBef>
              <a:spcAft>
                <a:spcPts val="0"/>
              </a:spcAft>
              <a:buClrTx/>
              <a:buSzTx/>
              <a:buFontTx/>
              <a:buNone/>
              <a:tabLst/>
              <a:defRPr/>
            </a:pPr>
            <a:fld id="{B8D61032-A905-4329-BEBB-DC38336572F3}" type="slidenum">
              <a:rPr kumimoji="0" lang="en-US" sz="800" b="0" i="0" u="none" strike="noStrike" kern="1200" cap="none" spc="0" normalizeH="0" baseline="0" noProof="0">
                <a:ln>
                  <a:noFill/>
                </a:ln>
                <a:solidFill>
                  <a:srgbClr val="707070"/>
                </a:solidFill>
                <a:effectLst/>
                <a:uLnTx/>
                <a:uFillTx/>
                <a:latin typeface="CorpoS"/>
                <a:ea typeface="+mn-ea"/>
                <a:cs typeface="+mn-cs"/>
              </a:rPr>
              <a:pPr marL="0" marR="0" lvl="0" indent="0" algn="r" defTabSz="1233853" rtl="0" eaLnBrk="1" fontAlgn="auto" latinLnBrk="0" hangingPunct="1">
                <a:lnSpc>
                  <a:spcPct val="100000"/>
                </a:lnSpc>
                <a:spcBef>
                  <a:spcPts val="0"/>
                </a:spcBef>
                <a:spcAft>
                  <a:spcPts val="0"/>
                </a:spcAft>
                <a:buClrTx/>
                <a:buSzTx/>
                <a:buFontTx/>
                <a:buNone/>
                <a:tabLst/>
                <a:defRPr/>
              </a:pPr>
              <a:t>96</a:t>
            </a:fld>
            <a:endParaRPr kumimoji="0" lang="en-US" sz="800" b="0" i="0" u="none" strike="noStrike" kern="1200" cap="none" spc="0" normalizeH="0" baseline="0" noProof="0">
              <a:ln>
                <a:noFill/>
              </a:ln>
              <a:solidFill>
                <a:srgbClr val="707070"/>
              </a:solidFill>
              <a:effectLst/>
              <a:uLnTx/>
              <a:uFillTx/>
              <a:latin typeface="CorpoS"/>
              <a:ea typeface="+mn-ea"/>
              <a:cs typeface="+mn-cs"/>
            </a:endParaRPr>
          </a:p>
        </p:txBody>
      </p:sp>
    </p:spTree>
    <p:extLst>
      <p:ext uri="{BB962C8B-B14F-4D97-AF65-F5344CB8AC3E}">
        <p14:creationId xmlns:p14="http://schemas.microsoft.com/office/powerpoint/2010/main" val="24584866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61938" y="1171575"/>
            <a:ext cx="4259262" cy="2395538"/>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8D61032-A905-4329-BEBB-DC38336572F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2831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790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023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9248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109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1919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00337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25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027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C6A9B3-F68E-4DF8-BD46-BA80436D14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1810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12/20/2023 6:59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8363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19AD25-75D8-481E-B5D4-BAECA21D5B81}" type="slidenum">
              <a:rPr lang="en-US" smtClean="0"/>
              <a:t>8</a:t>
            </a:fld>
            <a:endParaRPr lang="en-US"/>
          </a:p>
        </p:txBody>
      </p:sp>
    </p:spTree>
    <p:extLst>
      <p:ext uri="{BB962C8B-B14F-4D97-AF65-F5344CB8AC3E}">
        <p14:creationId xmlns:p14="http://schemas.microsoft.com/office/powerpoint/2010/main" val="1019674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9</a:t>
            </a:fld>
            <a:endParaRPr lang="en-US"/>
          </a:p>
        </p:txBody>
      </p:sp>
    </p:spTree>
    <p:extLst>
      <p:ext uri="{BB962C8B-B14F-4D97-AF65-F5344CB8AC3E}">
        <p14:creationId xmlns:p14="http://schemas.microsoft.com/office/powerpoint/2010/main" val="2300143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19AD25-75D8-481E-B5D4-BAECA21D5B81}" type="slidenum">
              <a:rPr lang="en-US" smtClean="0"/>
              <a:t>10</a:t>
            </a:fld>
            <a:endParaRPr lang="en-US"/>
          </a:p>
        </p:txBody>
      </p:sp>
    </p:spTree>
    <p:extLst>
      <p:ext uri="{BB962C8B-B14F-4D97-AF65-F5344CB8AC3E}">
        <p14:creationId xmlns:p14="http://schemas.microsoft.com/office/powerpoint/2010/main" val="3592125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5FD67C-1EA1-4DF5-919D-43EC6AA12CC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9672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3.xml"/><Relationship Id="rId4" Type="http://schemas.openxmlformats.org/officeDocument/2006/relationships/image" Target="../media/image48.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3.xml"/><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2.xml"/><Relationship Id="rId4" Type="http://schemas.openxmlformats.org/officeDocument/2006/relationships/image" Target="../media/image48.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2.xml"/><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6.jpeg"/><Relationship Id="rId1" Type="http://schemas.openxmlformats.org/officeDocument/2006/relationships/slideMaster" Target="../slideMasters/slideMaster3.xml"/><Relationship Id="rId4" Type="http://schemas.openxmlformats.org/officeDocument/2006/relationships/image" Target="../media/image55.e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 Id="rId4" Type="http://schemas.openxmlformats.org/officeDocument/2006/relationships/image" Target="../media/image36.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0.jpeg"/><Relationship Id="rId4" Type="http://schemas.openxmlformats.org/officeDocument/2006/relationships/image" Target="../media/image3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2871585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screen">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61459905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0316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1196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27227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40387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906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94895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097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4593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2556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50370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41201141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19406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60436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573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540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73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160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7019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2322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673771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154661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7705121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32569371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8573101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25270814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15128831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15133275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42494037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804263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3076818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screen">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419872145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tx1"/>
          </a:soli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Situation: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7" y="3558540"/>
            <a:ext cx="8643841" cy="731946"/>
          </a:xfrm>
          <a:prstGeom prst="rect">
            <a:avLst/>
          </a:prstGeom>
        </p:spPr>
        <p:txBody>
          <a:bodyPr lIns="0" tIns="0" rIns="0" bIns="0" anchor="t" anchorCtr="0"/>
          <a:lstStyle>
            <a:lvl1pPr marL="0" indent="0">
              <a:lnSpc>
                <a:spcPct val="100000"/>
              </a:lnSpc>
              <a:buNone/>
              <a:defRPr sz="1600" b="0" i="0">
                <a:solidFill>
                  <a:schemeClr val="bg1"/>
                </a:solidFill>
                <a:latin typeface="+mn-lt"/>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1" i="0">
                <a:solidFill>
                  <a:srgbClr val="8661C5"/>
                </a:solidFill>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227856"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Solution:</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227856"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86955"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Semibold"/>
                <a:ea typeface="+mn-ea"/>
                <a:cs typeface="Segoe UI Light" panose="020B0502040204020203" pitchFamily="34" charset="0"/>
              </a:rPr>
              <a:t>Impact:</a:t>
            </a:r>
            <a:endParaRPr kumimoji="0" lang="en-US" sz="14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86955" y="5162439"/>
            <a:ext cx="2725643" cy="1470009"/>
          </a:xfrm>
          <a:prstGeom prst="rect">
            <a:avLst/>
          </a:prstGeom>
        </p:spPr>
        <p:txBody>
          <a:bodyPr lIns="0" tIns="0" rIns="0" bIns="0"/>
          <a:lstStyle>
            <a:lvl1pPr marL="0" indent="0">
              <a:lnSpc>
                <a:spcPct val="100000"/>
              </a:lnSpc>
              <a:buNone/>
              <a:defRPr sz="1200" b="0" i="0">
                <a:solidFill>
                  <a:schemeClr val="bg1"/>
                </a:solidFill>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p:cNvSpPr>
          <p:nvPr>
            <p:ph type="pic" sz="quarter" idx="23" hasCustomPrompt="1"/>
          </p:nvPr>
        </p:nvSpPr>
        <p:spPr>
          <a:xfrm>
            <a:off x="300772" y="302895"/>
            <a:ext cx="2286000" cy="77343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1410" y="1"/>
            <a:ext cx="9234717" cy="3291776"/>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00772" y="2559957"/>
            <a:ext cx="2286000" cy="3507468"/>
          </a:xfrm>
          <a:prstGeom prst="rect">
            <a:avLst/>
          </a:prstGeom>
        </p:spPr>
        <p:txBody>
          <a:bodyPr lIns="0" tIns="0" rIns="0" bIns="0" anchor="t" anchorCtr="0"/>
          <a:lstStyle>
            <a:lvl1pPr marL="0" indent="0">
              <a:lnSpc>
                <a:spcPct val="100000"/>
              </a:lnSpc>
              <a:spcBef>
                <a:spcPts val="0"/>
              </a:spcBef>
              <a:spcAft>
                <a:spcPts val="600"/>
              </a:spcAft>
              <a:buNone/>
              <a:defRPr sz="1000" b="0" i="0">
                <a:solidFill>
                  <a:schemeClr val="bg1"/>
                </a:solidFill>
                <a:latin typeface="+mj-lt"/>
                <a:cs typeface="Segoe UI Semibold" panose="020B0502040204020203" pitchFamily="34" charset="0"/>
              </a:defRPr>
            </a:lvl1pPr>
          </a:lstStyle>
          <a:p>
            <a:pPr lvl="0"/>
            <a:endParaRPr lang="en-US"/>
          </a:p>
        </p:txBody>
      </p:sp>
      <p:sp>
        <p:nvSpPr>
          <p:cNvPr id="2" name="Freeform: Shape 1">
            <a:extLst>
              <a:ext uri="{FF2B5EF4-FFF2-40B4-BE49-F238E27FC236}">
                <a16:creationId xmlns:a16="http://schemas.microsoft.com/office/drawing/2014/main" id="{07C6FDE8-3202-72CD-62EC-2E00BEF87452}"/>
              </a:ext>
            </a:extLst>
          </p:cNvPr>
          <p:cNvSpPr/>
          <p:nvPr userDrawn="1"/>
        </p:nvSpPr>
        <p:spPr bwMode="auto">
          <a:xfrm>
            <a:off x="3268757" y="3346171"/>
            <a:ext cx="184055" cy="159436"/>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93338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591966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9104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46340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601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721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71457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04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0203100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79416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84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65278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87567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5021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94001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68815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55310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70878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88575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2808423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4293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9431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40439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1166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7382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54311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2649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2001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04644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95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0121150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85108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066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8525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25589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3627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3410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8384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0615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5327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7091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427438281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8668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002730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466584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4643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41384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7601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7439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396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466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7793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729000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0723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367018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257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112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9305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5332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05554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704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164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464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55017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4174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15490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75016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0486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31076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53505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864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573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70612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317648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443563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4513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7460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1175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87387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57837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4057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21825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0358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7807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43677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image" Target="../media/image17.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image" Target="../media/image18.svg"/><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image" Target="../media/image17.png"/><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theme" Target="../theme/theme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8" Type="http://schemas.openxmlformats.org/officeDocument/2006/relationships/slideLayout" Target="../slideLayouts/slideLayout78.xml"/><Relationship Id="rId51" Type="http://schemas.openxmlformats.org/officeDocument/2006/relationships/image" Target="../media/image18.svg"/><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4" cstate="screen">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1080076"/>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6007" r:id="rId6"/>
    <p:sldLayoutId id="2147485168" r:id="rId7"/>
    <p:sldLayoutId id="2147485169" r:id="rId8"/>
    <p:sldLayoutId id="2147485170" r:id="rId9"/>
    <p:sldLayoutId id="2147485171" r:id="rId10"/>
    <p:sldLayoutId id="2147485182" r:id="rId11"/>
    <p:sldLayoutId id="2147485172" r:id="rId12"/>
    <p:sldLayoutId id="2147485173" r:id="rId13"/>
    <p:sldLayoutId id="2147485174" r:id="rId14"/>
    <p:sldLayoutId id="2147485175" r:id="rId15"/>
    <p:sldLayoutId id="2147485176" r:id="rId16"/>
    <p:sldLayoutId id="2147485177" r:id="rId17"/>
    <p:sldLayoutId id="2147485178" r:id="rId18"/>
    <p:sldLayoutId id="2147485179" r:id="rId19"/>
    <p:sldLayoutId id="2147485181" r:id="rId20"/>
    <p:sldLayoutId id="2147485180" r:id="rId21"/>
    <p:sldLayoutId id="2147485907"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862785"/>
      </p:ext>
    </p:extLst>
  </p:cSld>
  <p:clrMap bg1="lt1" tx1="dk1" bg2="lt2" tx2="dk2" accent1="accent1" accent2="accent2" accent3="accent3" accent4="accent4" accent5="accent5" accent6="accent6" hlink="hlink" folHlink="folHlink"/>
  <p:sldLayoutIdLst>
    <p:sldLayoutId id="2147487006" r:id="rId1"/>
    <p:sldLayoutId id="2147487007" r:id="rId2"/>
    <p:sldLayoutId id="2147487008" r:id="rId3"/>
    <p:sldLayoutId id="2147487009" r:id="rId4"/>
    <p:sldLayoutId id="2147487010" r:id="rId5"/>
    <p:sldLayoutId id="2147487011" r:id="rId6"/>
    <p:sldLayoutId id="2147487012" r:id="rId7"/>
    <p:sldLayoutId id="2147487013" r:id="rId8"/>
    <p:sldLayoutId id="2147487014" r:id="rId9"/>
    <p:sldLayoutId id="2147487015" r:id="rId10"/>
    <p:sldLayoutId id="2147487016" r:id="rId11"/>
    <p:sldLayoutId id="2147487017" r:id="rId12"/>
    <p:sldLayoutId id="2147487018" r:id="rId13"/>
    <p:sldLayoutId id="2147487019" r:id="rId14"/>
    <p:sldLayoutId id="2147487020" r:id="rId15"/>
    <p:sldLayoutId id="2147487021" r:id="rId16"/>
    <p:sldLayoutId id="2147487022" r:id="rId17"/>
    <p:sldLayoutId id="2147487023" r:id="rId18"/>
    <p:sldLayoutId id="2147487024" r:id="rId19"/>
    <p:sldLayoutId id="2147487025" r:id="rId20"/>
    <p:sldLayoutId id="2147487026" r:id="rId21"/>
    <p:sldLayoutId id="2147487027" r:id="rId22"/>
    <p:sldLayoutId id="2147487028" r:id="rId23"/>
    <p:sldLayoutId id="2147487029" r:id="rId24"/>
    <p:sldLayoutId id="2147487030" r:id="rId25"/>
    <p:sldLayoutId id="2147487031" r:id="rId26"/>
    <p:sldLayoutId id="2147487032" r:id="rId27"/>
    <p:sldLayoutId id="2147487033" r:id="rId28"/>
    <p:sldLayoutId id="2147487034" r:id="rId29"/>
    <p:sldLayoutId id="2147487035" r:id="rId30"/>
    <p:sldLayoutId id="2147487036" r:id="rId31"/>
    <p:sldLayoutId id="2147487037" r:id="rId32"/>
    <p:sldLayoutId id="2147487038" r:id="rId33"/>
    <p:sldLayoutId id="2147487039" r:id="rId34"/>
    <p:sldLayoutId id="2147487040" r:id="rId35"/>
    <p:sldLayoutId id="2147487041" r:id="rId36"/>
    <p:sldLayoutId id="2147487042" r:id="rId37"/>
    <p:sldLayoutId id="2147487043" r:id="rId38"/>
    <p:sldLayoutId id="2147487044" r:id="rId39"/>
    <p:sldLayoutId id="2147487045" r:id="rId40"/>
    <p:sldLayoutId id="2147487046" r:id="rId41"/>
    <p:sldLayoutId id="2147487047" r:id="rId42"/>
    <p:sldLayoutId id="2147487048" r:id="rId43"/>
    <p:sldLayoutId id="2147487049" r:id="rId44"/>
    <p:sldLayoutId id="2147487050" r:id="rId45"/>
    <p:sldLayoutId id="2147487051" r:id="rId46"/>
    <p:sldLayoutId id="2147487052" r:id="rId47"/>
    <p:sldLayoutId id="214748705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0140263"/>
      </p:ext>
    </p:extLst>
  </p:cSld>
  <p:clrMap bg1="dk1" tx1="lt1" bg2="dk2" tx2="lt2" accent1="accent1" accent2="accent2" accent3="accent3" accent4="accent4" accent5="accent5" accent6="accent6" hlink="hlink" folHlink="folHlink"/>
  <p:sldLayoutIdLst>
    <p:sldLayoutId id="2147487060" r:id="rId1"/>
    <p:sldLayoutId id="2147487061" r:id="rId2"/>
    <p:sldLayoutId id="2147487062" r:id="rId3"/>
    <p:sldLayoutId id="2147487063" r:id="rId4"/>
    <p:sldLayoutId id="2147487064" r:id="rId5"/>
    <p:sldLayoutId id="2147487065" r:id="rId6"/>
    <p:sldLayoutId id="2147487066" r:id="rId7"/>
    <p:sldLayoutId id="2147487067" r:id="rId8"/>
    <p:sldLayoutId id="2147487068" r:id="rId9"/>
    <p:sldLayoutId id="2147487069" r:id="rId10"/>
    <p:sldLayoutId id="2147487070" r:id="rId11"/>
    <p:sldLayoutId id="2147487071" r:id="rId12"/>
    <p:sldLayoutId id="2147487072" r:id="rId13"/>
    <p:sldLayoutId id="2147487073" r:id="rId14"/>
    <p:sldLayoutId id="2147487074" r:id="rId15"/>
    <p:sldLayoutId id="2147487075" r:id="rId16"/>
    <p:sldLayoutId id="2147487076" r:id="rId17"/>
    <p:sldLayoutId id="2147487077" r:id="rId18"/>
    <p:sldLayoutId id="2147487078" r:id="rId19"/>
    <p:sldLayoutId id="2147487079" r:id="rId20"/>
    <p:sldLayoutId id="2147487080" r:id="rId21"/>
    <p:sldLayoutId id="2147487081" r:id="rId22"/>
    <p:sldLayoutId id="2147487082" r:id="rId23"/>
    <p:sldLayoutId id="2147487083" r:id="rId24"/>
    <p:sldLayoutId id="2147487084" r:id="rId25"/>
    <p:sldLayoutId id="2147487085" r:id="rId26"/>
    <p:sldLayoutId id="2147487086" r:id="rId27"/>
    <p:sldLayoutId id="2147487087" r:id="rId28"/>
    <p:sldLayoutId id="2147487088" r:id="rId29"/>
    <p:sldLayoutId id="2147487089" r:id="rId30"/>
    <p:sldLayoutId id="2147487090" r:id="rId31"/>
    <p:sldLayoutId id="2147487091" r:id="rId32"/>
    <p:sldLayoutId id="2147487092" r:id="rId33"/>
    <p:sldLayoutId id="2147487093" r:id="rId34"/>
    <p:sldLayoutId id="2147487094" r:id="rId35"/>
    <p:sldLayoutId id="2147487095" r:id="rId36"/>
    <p:sldLayoutId id="2147487096" r:id="rId37"/>
    <p:sldLayoutId id="2147487097" r:id="rId38"/>
    <p:sldLayoutId id="2147487098" r:id="rId39"/>
    <p:sldLayoutId id="2147487099" r:id="rId40"/>
    <p:sldLayoutId id="2147487100" r:id="rId41"/>
    <p:sldLayoutId id="2147487101" r:id="rId42"/>
    <p:sldLayoutId id="2147487102" r:id="rId43"/>
    <p:sldLayoutId id="2147487103" r:id="rId44"/>
    <p:sldLayoutId id="2147487104" r:id="rId45"/>
    <p:sldLayoutId id="2147487105" r:id="rId46"/>
    <p:sldLayoutId id="2147487106" r:id="rId47"/>
    <p:sldLayoutId id="2147487107"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100.xml.rels><?xml version="1.0" encoding="UTF-8" standalone="yes"?>
<Relationships xmlns="http://schemas.openxmlformats.org/package/2006/relationships"><Relationship Id="rId8" Type="http://schemas.openxmlformats.org/officeDocument/2006/relationships/hyperlink" Target="https://github.com/Azure/gen-cv/blob/main/generation-finetuning/README.md" TargetMode="External"/><Relationship Id="rId3" Type="http://schemas.openxmlformats.org/officeDocument/2006/relationships/hyperlink" Target="https://github.com/Azure/gen-cv/blob/main/azure_computer_vision_workshop/README.md" TargetMode="External"/><Relationship Id="rId7" Type="http://schemas.openxmlformats.org/officeDocument/2006/relationships/hyperlink" Target="https://github.com/Azure/gen-cv/blob/main/dalle2-api/DALLE2-Segment-Anything-edits.ipynb" TargetMode="External"/><Relationship Id="rId2" Type="http://schemas.openxmlformats.org/officeDocument/2006/relationships/hyperlink" Target="https://github.com/Azure/gen-cv" TargetMode="External"/><Relationship Id="rId1" Type="http://schemas.openxmlformats.org/officeDocument/2006/relationships/slideLayout" Target="../slideLayouts/slideLayout115.xml"/><Relationship Id="rId6" Type="http://schemas.openxmlformats.org/officeDocument/2006/relationships/hyperlink" Target="https://github.com/Azure/gen-cv/blob/main/dalle2-api/Remove-background.ipynb" TargetMode="External"/><Relationship Id="rId11" Type="http://schemas.openxmlformats.org/officeDocument/2006/relationships/image" Target="../media/image314.png"/><Relationship Id="rId5" Type="http://schemas.openxmlformats.org/officeDocument/2006/relationships/hyperlink" Target="https://github.com/Azure/gen-cv/blob/main/dalle2-api/Florenace-AOAI-DALLE2.ipynb" TargetMode="External"/><Relationship Id="rId10" Type="http://schemas.openxmlformats.org/officeDocument/2006/relationships/hyperlink" Target="https://github.com/Azure/gen-cv/blob/main/image-embeddings/image-search-embeddings.ipynb" TargetMode="External"/><Relationship Id="rId4" Type="http://schemas.openxmlformats.org/officeDocument/2006/relationships/hyperlink" Target="https://github.com/Azure/gen-cv/blob/main/dalle2-api/DALLE2-api-intro.ipynb" TargetMode="External"/><Relationship Id="rId9" Type="http://schemas.openxmlformats.org/officeDocument/2006/relationships/hyperlink" Target="https://github.com/Azure/gen-cv/blob/main/image-embeddings/generate-and-search-images.ipynb"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hyperlink" Target="https://techcommunity.microsoft.com/t5/analytics-on-azure-blog/transforming-text-to-video-harnessing-the-power-of-azure-open-ai/ba-p/3837389" TargetMode="External"/><Relationship Id="rId1" Type="http://schemas.openxmlformats.org/officeDocument/2006/relationships/slideLayout" Target="../slideLayouts/slideLayout115.xml"/></Relationships>
</file>

<file path=ppt/slides/_rels/slide102.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github.com/Azure-Samples/openai-python-enterprise-logging" TargetMode="External"/><Relationship Id="rId1" Type="http://schemas.openxmlformats.org/officeDocument/2006/relationships/slideLayout" Target="../slideLayouts/slideLayout115.xml"/><Relationship Id="rId6" Type="http://schemas.openxmlformats.org/officeDocument/2006/relationships/hyperlink" Target="https://gpt-index.readthedocs.io/en/latest/" TargetMode="External"/><Relationship Id="rId5" Type="http://schemas.openxmlformats.org/officeDocument/2006/relationships/hyperlink" Target="https://python.langchain.com/en/latest/" TargetMode="External"/><Relationship Id="rId4" Type="http://schemas.openxmlformats.org/officeDocument/2006/relationships/hyperlink" Target="https://github.com/openai/openai-python/"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317.gif"/><Relationship Id="rId2" Type="http://schemas.openxmlformats.org/officeDocument/2006/relationships/hyperlink" Target="https://github.com/microsoft/chat-copilot" TargetMode="External"/><Relationship Id="rId1" Type="http://schemas.openxmlformats.org/officeDocument/2006/relationships/slideLayout" Target="../slideLayouts/slideLayout115.xml"/></Relationships>
</file>

<file path=ppt/slides/_rels/slide104.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hyperlink" Target="https://github.com/matijagrcic/azurechatgpt" TargetMode="External"/><Relationship Id="rId1" Type="http://schemas.openxmlformats.org/officeDocument/2006/relationships/slideLayout" Target="../slideLayouts/slideLayout115.xml"/></Relationships>
</file>

<file path=ppt/slides/_rels/slide105.xml.rels><?xml version="1.0" encoding="UTF-8" standalone="yes"?>
<Relationships xmlns="http://schemas.openxmlformats.org/package/2006/relationships"><Relationship Id="rId8" Type="http://schemas.openxmlformats.org/officeDocument/2006/relationships/image" Target="../media/image320.png"/><Relationship Id="rId3" Type="http://schemas.openxmlformats.org/officeDocument/2006/relationships/image" Target="../media/image319.png"/><Relationship Id="rId7" Type="http://schemas.openxmlformats.org/officeDocument/2006/relationships/hyperlink" Target="https://github.com/LazaUK/AOAI-Whisper-Gradio" TargetMode="External"/><Relationship Id="rId2" Type="http://schemas.openxmlformats.org/officeDocument/2006/relationships/notesSlide" Target="../notesSlides/notesSlide44.xml"/><Relationship Id="rId1" Type="http://schemas.openxmlformats.org/officeDocument/2006/relationships/slideLayout" Target="../slideLayouts/slideLayout76.xml"/><Relationship Id="rId6" Type="http://schemas.openxmlformats.org/officeDocument/2006/relationships/hyperlink" Target="https://github.com/LazaUK/AOAI-Whisper-Gradio/blob/main#option-2---access-to-whisper-models-via-azure-ai-speech-endpoint" TargetMode="External"/><Relationship Id="rId5" Type="http://schemas.openxmlformats.org/officeDocument/2006/relationships/hyperlink" Target="https://github.com/LazaUK/AOAI-Whisper-Gradio/tree/main#option-1---access-to-whisper-models-via-azure-openai-endpoint" TargetMode="External"/><Relationship Id="rId4" Type="http://schemas.openxmlformats.org/officeDocument/2006/relationships/hyperlink" Target="https://github.com/LazaUK/AOAI-Whisper-Gradio/blob/main#option-0---access-to-whisper-models-in-offline-mod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45.xml"/><Relationship Id="rId1" Type="http://schemas.openxmlformats.org/officeDocument/2006/relationships/slideLayout" Target="../slideLayouts/slideLayout83.xml"/><Relationship Id="rId5" Type="http://schemas.openxmlformats.org/officeDocument/2006/relationships/image" Target="../media/image139.emf"/><Relationship Id="rId4" Type="http://schemas.openxmlformats.org/officeDocument/2006/relationships/image" Target="../media/image13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46.xml"/><Relationship Id="rId1" Type="http://schemas.openxmlformats.org/officeDocument/2006/relationships/slideLayout" Target="../slideLayouts/slideLayout83.xml"/><Relationship Id="rId5" Type="http://schemas.openxmlformats.org/officeDocument/2006/relationships/image" Target="../media/image139.emf"/><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47.xml"/><Relationship Id="rId1" Type="http://schemas.openxmlformats.org/officeDocument/2006/relationships/slideLayout" Target="../slideLayouts/slideLayout83.xml"/><Relationship Id="rId6" Type="http://schemas.openxmlformats.org/officeDocument/2006/relationships/image" Target="../media/image276.emf"/><Relationship Id="rId5" Type="http://schemas.openxmlformats.org/officeDocument/2006/relationships/image" Target="../media/image321.png"/><Relationship Id="rId4" Type="http://schemas.openxmlformats.org/officeDocument/2006/relationships/image" Target="../media/image1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48.xml"/><Relationship Id="rId1" Type="http://schemas.openxmlformats.org/officeDocument/2006/relationships/slideLayout" Target="../slideLayouts/slideLayout83.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png"/></Relationships>
</file>

<file path=ppt/slides/_rels/slide111.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notesSlide" Target="../notesSlides/notesSlide49.xml"/><Relationship Id="rId1" Type="http://schemas.openxmlformats.org/officeDocument/2006/relationships/slideLayout" Target="../slideLayouts/slideLayout83.xml"/><Relationship Id="rId4" Type="http://schemas.openxmlformats.org/officeDocument/2006/relationships/image" Target="../media/image323.svg"/></Relationships>
</file>

<file path=ppt/slides/_rels/slide112.xml.rels><?xml version="1.0" encoding="UTF-8" standalone="yes"?>
<Relationships xmlns="http://schemas.openxmlformats.org/package/2006/relationships"><Relationship Id="rId3" Type="http://schemas.openxmlformats.org/officeDocument/2006/relationships/image" Target="../media/image323.svg"/><Relationship Id="rId2" Type="http://schemas.openxmlformats.org/officeDocument/2006/relationships/image" Target="../media/image322.png"/><Relationship Id="rId1" Type="http://schemas.openxmlformats.org/officeDocument/2006/relationships/slideLayout" Target="../slideLayouts/slideLayout85.xml"/></Relationships>
</file>

<file path=ppt/slides/_rels/slide113.xml.rels><?xml version="1.0" encoding="UTF-8" standalone="yes"?>
<Relationships xmlns="http://schemas.openxmlformats.org/package/2006/relationships"><Relationship Id="rId3" Type="http://schemas.openxmlformats.org/officeDocument/2006/relationships/image" Target="../media/image323.svg"/><Relationship Id="rId2" Type="http://schemas.openxmlformats.org/officeDocument/2006/relationships/image" Target="../media/image322.png"/><Relationship Id="rId1" Type="http://schemas.openxmlformats.org/officeDocument/2006/relationships/slideLayout" Target="../slideLayouts/slideLayout8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15.xml.rels><?xml version="1.0" encoding="UTF-8" standalone="yes"?>
<Relationships xmlns="http://schemas.openxmlformats.org/package/2006/relationships"><Relationship Id="rId3" Type="http://schemas.openxmlformats.org/officeDocument/2006/relationships/hyperlink" Target="https://github.com/microsoft/azure-openai-design-patterns" TargetMode="External"/><Relationship Id="rId7" Type="http://schemas.openxmlformats.org/officeDocument/2006/relationships/hyperlink" Target="https://mshk-gps-openai-demo.github.io/" TargetMode="External"/><Relationship Id="rId2" Type="http://schemas.openxmlformats.org/officeDocument/2006/relationships/hyperlink" Target="https://github.com/Azure-Samples/azure-search-comparison-tool" TargetMode="External"/><Relationship Id="rId1" Type="http://schemas.openxmlformats.org/officeDocument/2006/relationships/slideLayout" Target="../slideLayouts/slideLayout83.xml"/><Relationship Id="rId6" Type="http://schemas.openxmlformats.org/officeDocument/2006/relationships/hyperlink" Target="https://github.com/retkowsky/Azure-OpenAI-demos/tree/main" TargetMode="External"/><Relationship Id="rId5" Type="http://schemas.openxmlformats.org/officeDocument/2006/relationships/hyperlink" Target="https://www.youtube.com/watch?v=6Qyl_pnIwh4&amp;list=PLlrxD0HtieHifPP_BYao2eV-Xc4K_xZXX&amp;index=26&amp;t=1s" TargetMode="External"/><Relationship Id="rId4" Type="http://schemas.openxmlformats.org/officeDocument/2006/relationships/hyperlink" Target="https://github.com/Azure/Vector-Search-AI-Assistan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svg"/><Relationship Id="rId18" Type="http://schemas.openxmlformats.org/officeDocument/2006/relationships/image" Target="../media/image92.png"/><Relationship Id="rId26" Type="http://schemas.openxmlformats.org/officeDocument/2006/relationships/image" Target="../media/image100.png"/><Relationship Id="rId3" Type="http://schemas.openxmlformats.org/officeDocument/2006/relationships/image" Target="../media/image77.png"/><Relationship Id="rId21" Type="http://schemas.openxmlformats.org/officeDocument/2006/relationships/image" Target="../media/image95.svg"/><Relationship Id="rId7" Type="http://schemas.openxmlformats.org/officeDocument/2006/relationships/image" Target="../media/image81.svg"/><Relationship Id="rId12" Type="http://schemas.openxmlformats.org/officeDocument/2006/relationships/image" Target="../media/image86.png"/><Relationship Id="rId17" Type="http://schemas.openxmlformats.org/officeDocument/2006/relationships/image" Target="../media/image91.svg"/><Relationship Id="rId25" Type="http://schemas.openxmlformats.org/officeDocument/2006/relationships/image" Target="../media/image99.svg"/><Relationship Id="rId2" Type="http://schemas.openxmlformats.org/officeDocument/2006/relationships/notesSlide" Target="../notesSlides/notesSlide9.xml"/><Relationship Id="rId16" Type="http://schemas.openxmlformats.org/officeDocument/2006/relationships/image" Target="../media/image90.png"/><Relationship Id="rId20" Type="http://schemas.openxmlformats.org/officeDocument/2006/relationships/image" Target="../media/image94.png"/><Relationship Id="rId29" Type="http://schemas.openxmlformats.org/officeDocument/2006/relationships/image" Target="../media/image103.svg"/><Relationship Id="rId1" Type="http://schemas.openxmlformats.org/officeDocument/2006/relationships/slideLayout" Target="../slideLayouts/slideLayout35.xml"/><Relationship Id="rId6" Type="http://schemas.openxmlformats.org/officeDocument/2006/relationships/image" Target="../media/image80.png"/><Relationship Id="rId11" Type="http://schemas.openxmlformats.org/officeDocument/2006/relationships/image" Target="../media/image85.svg"/><Relationship Id="rId24" Type="http://schemas.openxmlformats.org/officeDocument/2006/relationships/image" Target="../media/image98.png"/><Relationship Id="rId5" Type="http://schemas.openxmlformats.org/officeDocument/2006/relationships/image" Target="../media/image79.svg"/><Relationship Id="rId15" Type="http://schemas.openxmlformats.org/officeDocument/2006/relationships/image" Target="../media/image89.svg"/><Relationship Id="rId23" Type="http://schemas.openxmlformats.org/officeDocument/2006/relationships/image" Target="../media/image97.svg"/><Relationship Id="rId28" Type="http://schemas.openxmlformats.org/officeDocument/2006/relationships/image" Target="../media/image102.png"/><Relationship Id="rId10" Type="http://schemas.openxmlformats.org/officeDocument/2006/relationships/image" Target="../media/image84.png"/><Relationship Id="rId19" Type="http://schemas.openxmlformats.org/officeDocument/2006/relationships/image" Target="../media/image93.sv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svg"/><Relationship Id="rId30" Type="http://schemas.openxmlformats.org/officeDocument/2006/relationships/image" Target="../media/image104.png"/></Relationships>
</file>

<file path=ppt/slides/_rels/slide13.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08.svg"/><Relationship Id="rId11" Type="http://schemas.microsoft.com/office/2007/relationships/hdphoto" Target="../media/hdphoto3.wdp"/><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svg"/><Relationship Id="rId9" Type="http://schemas.openxmlformats.org/officeDocument/2006/relationships/image" Target="../media/image111.png"/></Relationships>
</file>

<file path=ppt/slides/_rels/slide1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1.xml"/><Relationship Id="rId1" Type="http://schemas.openxmlformats.org/officeDocument/2006/relationships/slideLayout" Target="../slideLayouts/slideLayout35.xml"/><Relationship Id="rId6" Type="http://schemas.openxmlformats.org/officeDocument/2006/relationships/image" Target="../media/image117.svg"/><Relationship Id="rId11" Type="http://schemas.openxmlformats.org/officeDocument/2006/relationships/image" Target="../media/image111.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svg"/><Relationship Id="rId9" Type="http://schemas.openxmlformats.org/officeDocument/2006/relationships/image" Target="../media/image120.png"/></Relationships>
</file>

<file path=ppt/slides/_rels/slide15.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0.png"/><Relationship Id="rId18" Type="http://schemas.openxmlformats.org/officeDocument/2006/relationships/image" Target="../media/image135.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17.svg"/><Relationship Id="rId17" Type="http://schemas.openxmlformats.org/officeDocument/2006/relationships/image" Target="../media/image134.png"/><Relationship Id="rId2" Type="http://schemas.openxmlformats.org/officeDocument/2006/relationships/notesSlide" Target="../notesSlides/notesSlide12.xml"/><Relationship Id="rId16" Type="http://schemas.openxmlformats.org/officeDocument/2006/relationships/image" Target="../media/image133.svg"/><Relationship Id="rId1" Type="http://schemas.openxmlformats.org/officeDocument/2006/relationships/slideLayout" Target="../slideLayouts/slideLayout35.xml"/><Relationship Id="rId6" Type="http://schemas.openxmlformats.org/officeDocument/2006/relationships/image" Target="../media/image125.svg"/><Relationship Id="rId11" Type="http://schemas.openxmlformats.org/officeDocument/2006/relationships/image" Target="../media/image116.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svg"/><Relationship Id="rId19" Type="http://schemas.openxmlformats.org/officeDocument/2006/relationships/image" Target="../media/image136.sv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image" Target="../media/image131.svg"/></Relationships>
</file>

<file path=ppt/slides/_rels/slide16.xml.rels><?xml version="1.0" encoding="UTF-8" standalone="yes"?>
<Relationships xmlns="http://schemas.openxmlformats.org/package/2006/relationships"><Relationship Id="rId3" Type="http://schemas.openxmlformats.org/officeDocument/2006/relationships/image" Target="../media/image137.emf"/><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azure/machine-learning/concept-retrieval-augmented-generation" TargetMode="External"/><Relationship Id="rId2" Type="http://schemas.openxmlformats.org/officeDocument/2006/relationships/hyperlink" Target="https://learn.microsoft.com/azure/ai-services/openai/concepts/use-your-data" TargetMode="External"/><Relationship Id="rId1" Type="http://schemas.openxmlformats.org/officeDocument/2006/relationships/slideLayout" Target="../slideLayouts/slideLayout35.xml"/><Relationship Id="rId5" Type="http://schemas.openxmlformats.org/officeDocument/2006/relationships/hyperlink" Target="https://github.com/Azure-Samples/azure-search-openai-demo" TargetMode="External"/><Relationship Id="rId4" Type="http://schemas.openxmlformats.org/officeDocument/2006/relationships/hyperlink" Target="https://aka.ms/ChatWithYourDataSolutionAccelerator"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35.xml"/><Relationship Id="rId5" Type="http://schemas.openxmlformats.org/officeDocument/2006/relationships/image" Target="../media/image125.svg"/><Relationship Id="rId4" Type="http://schemas.openxmlformats.org/officeDocument/2006/relationships/image" Target="../media/image1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hyperlink" Target="https://microsoft.seismic.com/app?ContentId=4c0aff55-48d0-42ca-a71f-bfbfea7bb5f3#/doccenter/9d48f049-f6f7-4d11-8e91-958ef85c3dcc/doc/%252Fdd3ef767e6-7f21-4190-afcf-7c5bd5a17be8%252Fdd6832f537-b841-4e44-84d1-5163bc51ad8c%252FdfNWMzZThiNDQtYjYxZS0wNGI2LWJkY2UtYzYzODZjNGMwYTE3%252CPT0%253D%252CU2Vpc21pYyBQYWdl%252Flf5e6f30cb-2a7a-4cce-9c49-80cf80754166/grid/?anchorId=c9d18a32-ab2e-44d0-a16c-552259d820ed" TargetMode="External"/><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hyperlink" Target="https://nam06.safelinks.protection.outlook.com/?url=https%3A%2F%2Flemon-wave-0e1c0eb1e.3.azurestaticapps.net%2F&amp;data=05%7C01%7Cmarko.hotti%40microsoft.com%7C07d0095918074e478d2908dbae663d23%7C72f988bf86f141af91ab2d7cd011db47%7C1%7C0%7C638295526381995094%7CUnknown%7CTWFpbGZsb3d8eyJWIjoiMC4wLjAwMDAiLCJQIjoiV2luMzIiLCJBTiI6Ik1haWwiLCJXVCI6Mn0%3D%7C3000%7C%7C%7C&amp;sdata=6wONbTyf9mMk3byoqVO9lA3MQUjECYD0O0Bpqq5Rnrs%3D&amp;reserved=0" TargetMode="External"/><Relationship Id="rId2" Type="http://schemas.openxmlformats.org/officeDocument/2006/relationships/image" Target="../media/image141.png"/><Relationship Id="rId1" Type="http://schemas.openxmlformats.org/officeDocument/2006/relationships/slideLayout" Target="../slideLayouts/slideLayout35.xml"/><Relationship Id="rId6" Type="http://schemas.openxmlformats.org/officeDocument/2006/relationships/image" Target="../media/image145.png"/><Relationship Id="rId11" Type="http://schemas.openxmlformats.org/officeDocument/2006/relationships/hyperlink" Target="https://github.com/Azure/Build-Modern-AI-Apps" TargetMode="External"/><Relationship Id="rId5" Type="http://schemas.openxmlformats.org/officeDocument/2006/relationships/image" Target="../media/image144.png"/><Relationship Id="rId15" Type="http://schemas.openxmlformats.org/officeDocument/2006/relationships/image" Target="../media/image151.svg"/><Relationship Id="rId10" Type="http://schemas.openxmlformats.org/officeDocument/2006/relationships/image" Target="../media/image149.svg"/><Relationship Id="rId4" Type="http://schemas.openxmlformats.org/officeDocument/2006/relationships/image" Target="../media/image143.tiff"/><Relationship Id="rId9" Type="http://schemas.openxmlformats.org/officeDocument/2006/relationships/image" Target="../media/image148.png"/><Relationship Id="rId14" Type="http://schemas.openxmlformats.org/officeDocument/2006/relationships/image" Target="../media/image150.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Azure/Medical-Claims-Transaction-Processing-at-scale" TargetMode="External"/><Relationship Id="rId2" Type="http://schemas.openxmlformats.org/officeDocument/2006/relationships/image" Target="../media/image15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5.xml"/><Relationship Id="rId1" Type="http://schemas.openxmlformats.org/officeDocument/2006/relationships/slideLayout" Target="../slideLayouts/slideLayout35.xml"/><Relationship Id="rId4" Type="http://schemas.openxmlformats.org/officeDocument/2006/relationships/image" Target="../media/image154.png"/></Relationships>
</file>

<file path=ppt/slides/_rels/slide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hyperlink" Target="https://github.com/Azure/Real-time-Payment-Transaction-Processing-at-Scale" TargetMode="Externa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6.xml"/><Relationship Id="rId1" Type="http://schemas.openxmlformats.org/officeDocument/2006/relationships/slideLayout" Target="../slideLayouts/slideLayout35.xml"/><Relationship Id="rId4" Type="http://schemas.openxmlformats.org/officeDocument/2006/relationships/image" Target="../media/image1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eg"/><Relationship Id="rId1" Type="http://schemas.openxmlformats.org/officeDocument/2006/relationships/slideLayout" Target="../slideLayouts/slideLayout22.xml"/><Relationship Id="rId4" Type="http://schemas.openxmlformats.org/officeDocument/2006/relationships/hyperlink" Target="https://customers.microsoft.com/en-us/story/1596825960615628483-strabag-discrete-manufacturing-azure-en-austri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2.xml"/><Relationship Id="rId4" Type="http://schemas.openxmlformats.org/officeDocument/2006/relationships/hyperlink" Target="https://customers.microsoft.com/en-US/story/1607565448540657318-kpmg-professional-services-azure-openai-servic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7.xml"/><Relationship Id="rId1" Type="http://schemas.openxmlformats.org/officeDocument/2006/relationships/slideLayout" Target="../slideLayouts/slideLayout22.xml"/><Relationship Id="rId5" Type="http://schemas.openxmlformats.org/officeDocument/2006/relationships/hyperlink" Target="https://customers.microsoft.com/en-US/story/1623125651482069014-national-taiwan-normal-university-higher-education-azure-openai-service" TargetMode="External"/><Relationship Id="rId4" Type="http://schemas.openxmlformats.org/officeDocument/2006/relationships/image" Target="../media/image163.jpeg"/></Relationships>
</file>

<file path=ppt/slides/_rels/slide2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22.xml"/><Relationship Id="rId4" Type="http://schemas.openxmlformats.org/officeDocument/2006/relationships/hyperlink" Target="https://customers.microsoft.com/en-US/story/1647646542947823380-aprimo-professional-services-azure-openai-servi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hyperlink" Target="https://customers.microsoft.com/en-us/story/1501304071775762777-carmax-retailer-azure-openai-service" TargetMode="External"/><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slideLayout" Target="../slideLayouts/slideLayout3.xml"/><Relationship Id="rId1" Type="http://schemas.openxmlformats.org/officeDocument/2006/relationships/video" Target="https://www.youtube.com/embed/n4KekgD4DdY?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image" Target="../media/image169.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2.xml"/><Relationship Id="rId4" Type="http://schemas.openxmlformats.org/officeDocument/2006/relationships/hyperlink" Target="https://customers.microsoft.com/en-US/story/1618376584724698898-zammo-professional-services-azure-openai-services"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9.xml"/><Relationship Id="rId1" Type="http://schemas.openxmlformats.org/officeDocument/2006/relationships/slideLayout" Target="../slideLayouts/slideLayout22.xml"/><Relationship Id="rId5" Type="http://schemas.openxmlformats.org/officeDocument/2006/relationships/hyperlink" Target="https://aka.ms/TrelentIgnite2022" TargetMode="External"/><Relationship Id="rId4" Type="http://schemas.openxmlformats.org/officeDocument/2006/relationships/image" Target="../media/image176.jpeg"/></Relationships>
</file>

<file path=ppt/slides/_rels/slide3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image" Target="../media/image178.jpeg"/></Relationships>
</file>

<file path=ppt/slides/_rels/slide3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image" Target="../media/image179.jpeg"/><Relationship Id="rId1" Type="http://schemas.openxmlformats.org/officeDocument/2006/relationships/slideLayout" Target="../slideLayouts/slideLayout22.xml"/><Relationship Id="rId4" Type="http://schemas.openxmlformats.org/officeDocument/2006/relationships/hyperlink" Target="https://customers.microsoft.com/en-US/story/1615006373510337084-moveworks-professional-services-azure-openai-servic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jpeg"/><Relationship Id="rId1" Type="http://schemas.openxmlformats.org/officeDocument/2006/relationships/slideLayout" Target="../slideLayouts/slideLayout22.xml"/><Relationship Id="rId4" Type="http://schemas.openxmlformats.org/officeDocument/2006/relationships/hyperlink" Target="https://customers.microsoft.com/en-US/story/1620830893779583117-thread-professional-services-azure-openai-servic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22.xml"/><Relationship Id="rId5" Type="http://schemas.openxmlformats.org/officeDocument/2006/relationships/hyperlink" Target="https://customers.microsoft.com/en-US/story/1607565448540657318-kpmg-professional-services-azure-openai-service" TargetMode="External"/><Relationship Id="rId4" Type="http://schemas.openxmlformats.org/officeDocument/2006/relationships/image" Target="../media/image16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5.png"/><Relationship Id="rId2" Type="http://schemas.openxmlformats.org/officeDocument/2006/relationships/hyperlink" Target="https://aka.ms/AOAI-Newsfeed" TargetMode="External"/><Relationship Id="rId1" Type="http://schemas.openxmlformats.org/officeDocument/2006/relationships/slideLayout" Target="../slideLayouts/slideLayout67.xml"/><Relationship Id="rId6" Type="http://schemas.openxmlformats.org/officeDocument/2006/relationships/hyperlink" Target="https://aka.ms/AOAIstories" TargetMode="External"/><Relationship Id="rId5" Type="http://schemas.openxmlformats.org/officeDocument/2006/relationships/image" Target="../media/image184.png"/><Relationship Id="rId4" Type="http://schemas.openxmlformats.org/officeDocument/2006/relationships/hyperlink" Target="https://aka.ms/AI-Blo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hyperlink" Target="https://techcommunity.microsoft.com/t5/ai-cognitive-services-blog/introducing-azure-openai-service-on-your-data-in-public-preview/ba-p/3847000" TargetMode="External"/><Relationship Id="rId3" Type="http://schemas.openxmlformats.org/officeDocument/2006/relationships/image" Target="../media/image186.png"/><Relationship Id="rId7" Type="http://schemas.openxmlformats.org/officeDocument/2006/relationships/hyperlink" Target="https://azure.microsoft.com/en-us/blog/mercedes-benz-enhances-drivers-experience-with-azure-openai-service/" TargetMode="External"/><Relationship Id="rId2" Type="http://schemas.openxmlformats.org/officeDocument/2006/relationships/hyperlink" Target="https://aka.ms/aoai-newsfeed" TargetMode="External"/><Relationship Id="rId1" Type="http://schemas.openxmlformats.org/officeDocument/2006/relationships/slideLayout" Target="../slideLayouts/slideLayout35.xml"/><Relationship Id="rId6" Type="http://schemas.openxmlformats.org/officeDocument/2006/relationships/hyperlink" Target="https://azure.microsoft.com/en-us/blog/the-economic-benefits-of-innovating-with-azure-ai/" TargetMode="External"/><Relationship Id="rId5" Type="http://schemas.openxmlformats.org/officeDocument/2006/relationships/hyperlink" Target="https://azure.microsoft.com/en-us/blog/azure-openai-service-10-ways-generative-ai-is-transforming-businesses/" TargetMode="External"/><Relationship Id="rId4" Type="http://schemas.openxmlformats.org/officeDocument/2006/relationships/image" Target="../media/image187.png"/></Relationships>
</file>

<file path=ppt/slides/_rels/slide43.xml.rels><?xml version="1.0" encoding="UTF-8" standalone="yes"?>
<Relationships xmlns="http://schemas.openxmlformats.org/package/2006/relationships"><Relationship Id="rId8" Type="http://schemas.openxmlformats.org/officeDocument/2006/relationships/hyperlink" Target="https://customers.microsoft.com/en-us/story/1637196302736110361-typeface-professional-services-azure-openai-service" TargetMode="External"/><Relationship Id="rId3" Type="http://schemas.openxmlformats.org/officeDocument/2006/relationships/hyperlink" Target="https://customers.microsoft.com/en-us/story/1596825960615628483-strabag-discrete-manufacturing-azure-en-austria" TargetMode="External"/><Relationship Id="rId7" Type="http://schemas.openxmlformats.org/officeDocument/2006/relationships/hyperlink" Target="https://customers.microsoft.com/en-us/story/1634977781280887044-nota-media-and-entertainment-azure-openai-service" TargetMode="External"/><Relationship Id="rId2" Type="http://schemas.openxmlformats.org/officeDocument/2006/relationships/hyperlink" Target="https://nam06.safelinks.protection.outlook.com/?url=https%3A%2F%2Fcustomers.microsoft.com%2Fen-us%2Fstory%2F1607565448540657318-kpmg-professional-services-azure-openai-service&amp;data=05%7C01%7Cv-jerankin%40microsoft.com%7C8a67a1e7bc88472d054708db66ed1476%7C72f988bf86f141af91ab2d7cd011db47%7C1%7C0%7C638216940902411266%7CUnknown%7CTWFpbGZsb3d8eyJWIjoiMC4wLjAwMDAiLCJQIjoiV2luMzIiLCJBTiI6Ik1haWwiLCJXVCI6Mn0%3D%7C3000%7C%7C%7C&amp;sdata=zpiBa1cwWXhiiHV%2B7PyGw92DJoEvoAO5Hd2ltKPjU6Y%3D&amp;reserved=0" TargetMode="External"/><Relationship Id="rId1" Type="http://schemas.openxmlformats.org/officeDocument/2006/relationships/slideLayout" Target="../slideLayouts/slideLayout35.xml"/><Relationship Id="rId6" Type="http://schemas.openxmlformats.org/officeDocument/2006/relationships/hyperlink" Target="https://customers.microsoft.com/en-us/story/1633492927843310178-cipio-professional-services-azure-openai-service" TargetMode="External"/><Relationship Id="rId5" Type="http://schemas.openxmlformats.org/officeDocument/2006/relationships/hyperlink" Target="https://customers.microsoft.com/en-us/story/1647646542947823380-aprimo-professional-services-azure-openai-service" TargetMode="External"/><Relationship Id="rId4" Type="http://schemas.openxmlformats.org/officeDocument/2006/relationships/hyperlink" Target="https://customers.microsoft.com/en-us/story/1623125651482069014-national-taiwan-normal-university-higher-education-azure-openai-service"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customers.microsoft.com/en-us/story/1620830893779583117-thread-professional-services-azure-openai-service" TargetMode="External"/><Relationship Id="rId3" Type="http://schemas.openxmlformats.org/officeDocument/2006/relationships/hyperlink" Target="https://customers.microsoft.com/en-us/story/1624889207057076286-take-blip-professional-services-azure-openai-service" TargetMode="External"/><Relationship Id="rId7" Type="http://schemas.openxmlformats.org/officeDocument/2006/relationships/hyperlink" Target="https://customers.microsoft.com/en-us/story/1615006373510337084-moveworks-professional-services-azure-openai-service" TargetMode="External"/><Relationship Id="rId2" Type="http://schemas.openxmlformats.org/officeDocument/2006/relationships/notesSlide" Target="../notesSlides/notesSlide22.xml"/><Relationship Id="rId1" Type="http://schemas.openxmlformats.org/officeDocument/2006/relationships/slideLayout" Target="../slideLayouts/slideLayout35.xml"/><Relationship Id="rId6" Type="http://schemas.openxmlformats.org/officeDocument/2006/relationships/hyperlink" Target="https://customers.microsoft.com/en-us/story/1637511309136244127-att-telecommunications-azure-openai-service" TargetMode="External"/><Relationship Id="rId5" Type="http://schemas.openxmlformats.org/officeDocument/2006/relationships/hyperlink" Target="https://customers.microsoft.com/en-us/story/1618376584724698898-zammo-professional-services-azure-openai-services" TargetMode="External"/><Relationship Id="rId4" Type="http://schemas.openxmlformats.org/officeDocument/2006/relationships/hyperlink" Target="https://azure.microsoft.com/en-us/blog/mercedes-benz-enhances-drivers-experience-with-azure-openai-service/" TargetMode="External"/><Relationship Id="rId9" Type="http://schemas.openxmlformats.org/officeDocument/2006/relationships/hyperlink" Target="https://customers.microsoft.com/en-us/story/1641166525350342888-city-of-kelowna-government-azure-open-ai-servic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aka.ms/cuberm_en" TargetMode="External"/><Relationship Id="rId1" Type="http://schemas.openxmlformats.org/officeDocument/2006/relationships/slideLayout" Target="../slideLayouts/slideLayout67.xml"/><Relationship Id="rId6" Type="http://schemas.openxmlformats.org/officeDocument/2006/relationships/image" Target="../media/image191.png"/><Relationship Id="rId5" Type="http://schemas.openxmlformats.org/officeDocument/2006/relationships/image" Target="../media/image190.svg"/><Relationship Id="rId4"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4.png"/><Relationship Id="rId2" Type="http://schemas.openxmlformats.org/officeDocument/2006/relationships/hyperlink" Target="../aka.ms/westnet_en" TargetMode="External"/><Relationship Id="rId1" Type="http://schemas.openxmlformats.org/officeDocument/2006/relationships/slideLayout" Target="../slideLayouts/slideLayout67.xml"/><Relationship Id="rId6" Type="http://schemas.openxmlformats.org/officeDocument/2006/relationships/image" Target="../media/image193.jpeg"/><Relationship Id="rId5" Type="http://schemas.openxmlformats.org/officeDocument/2006/relationships/image" Target="../media/image190.svg"/><Relationship Id="rId4" Type="http://schemas.openxmlformats.org/officeDocument/2006/relationships/image" Target="../media/image189.png"/></Relationships>
</file>

<file path=ppt/slides/_rels/slide47.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hyperlink" Target="https://aka.ms/intertech_en" TargetMode="External"/><Relationship Id="rId1" Type="http://schemas.openxmlformats.org/officeDocument/2006/relationships/slideLayout" Target="../slideLayouts/slideLayout67.xml"/><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96.png"/></Relationships>
</file>

<file path=ppt/slides/_rels/slide4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aka.ms/uipath23_en" TargetMode="External"/><Relationship Id="rId1" Type="http://schemas.openxmlformats.org/officeDocument/2006/relationships/slideLayout" Target="../slideLayouts/slideLayout67.xml"/><Relationship Id="rId6" Type="http://schemas.openxmlformats.org/officeDocument/2006/relationships/image" Target="../media/image198.jpeg"/><Relationship Id="rId5" Type="http://schemas.openxmlformats.org/officeDocument/2006/relationships/image" Target="../media/image190.svg"/><Relationship Id="rId4" Type="http://schemas.openxmlformats.org/officeDocument/2006/relationships/image" Target="../media/image189.png"/></Relationships>
</file>

<file path=ppt/slides/_rels/slide49.xml.rels><?xml version="1.0" encoding="UTF-8" standalone="yes"?>
<Relationships xmlns="http://schemas.openxmlformats.org/package/2006/relationships"><Relationship Id="rId3" Type="http://schemas.openxmlformats.org/officeDocument/2006/relationships/hyperlink" Target="https://aka.ms/OrcaSecurity" TargetMode="External"/><Relationship Id="rId2" Type="http://schemas.openxmlformats.org/officeDocument/2006/relationships/image" Target="../media/image199.png"/><Relationship Id="rId1" Type="http://schemas.openxmlformats.org/officeDocument/2006/relationships/slideLayout" Target="../slideLayouts/slideLayout67.xml"/><Relationship Id="rId5" Type="http://schemas.openxmlformats.org/officeDocument/2006/relationships/image" Target="../media/image201.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hyperlink" Target="https://customers.microsoft.com/en-us/story/1501304071775762777-carmax-retailer-azure-openai-service" TargetMode="External"/><Relationship Id="rId3" Type="http://schemas.openxmlformats.org/officeDocument/2006/relationships/hyperlink" Target="https://customers.microsoft.com/en-us/story/1596825960615628483-strabag-discrete-manufacturing-azure-en-austria" TargetMode="External"/><Relationship Id="rId7" Type="http://schemas.openxmlformats.org/officeDocument/2006/relationships/hyperlink" Target="https://customers.microsoft.com/en-US/story/1607565448540657318-kpmg-professional-services-azure-openai-service" TargetMode="External"/><Relationship Id="rId12" Type="http://schemas.microsoft.com/office/2007/relationships/hdphoto" Target="../media/hdphoto2.wdp"/><Relationship Id="rId2" Type="http://schemas.openxmlformats.org/officeDocument/2006/relationships/notesSlide" Target="../notesSlides/notesSlide3.xml"/><Relationship Id="rId16" Type="http://schemas.openxmlformats.org/officeDocument/2006/relationships/image" Target="../media/image64.png"/><Relationship Id="rId1" Type="http://schemas.openxmlformats.org/officeDocument/2006/relationships/slideLayout" Target="../slideLayouts/slideLayout35.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hyperlink" Target="https://azure.microsoft.com/en-us/blog/introducing-gpt4-in-azure-openai-service/" TargetMode="External"/><Relationship Id="rId15" Type="http://schemas.openxmlformats.org/officeDocument/2006/relationships/hyperlink" Target="https://customers.microsoft.com/en-us/story/1618376584724698898-zammo-professional-services-azure-openai-services" TargetMode="External"/><Relationship Id="rId10" Type="http://schemas.openxmlformats.org/officeDocument/2006/relationships/image" Target="../media/image61.png"/><Relationship Id="rId4" Type="http://schemas.openxmlformats.org/officeDocument/2006/relationships/image" Target="../media/image58.png"/><Relationship Id="rId9" Type="http://schemas.openxmlformats.org/officeDocument/2006/relationships/hyperlink" Target="https://azure.microsoft.com/en-us/blog/chatgpt-is-now-available-in-azure-openai-service/" TargetMode="External"/><Relationship Id="rId1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hyperlink" Target="https://aka.ms/Kocsetur_en" TargetMode="External"/><Relationship Id="rId1" Type="http://schemas.openxmlformats.org/officeDocument/2006/relationships/slideLayout" Target="../slideLayouts/slideLayout67.xml"/><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203.png"/></Relationships>
</file>

<file path=ppt/slides/_rels/slide51.xml.rels><?xml version="1.0" encoding="UTF-8" standalone="yes"?>
<Relationships xmlns="http://schemas.openxmlformats.org/package/2006/relationships"><Relationship Id="rId3" Type="http://schemas.openxmlformats.org/officeDocument/2006/relationships/hyperlink" Target="https://news.microsoft.com/en-in/features/generative-ai-can-make-travel-services-more-accessible-to-millions-of-indians-sanjay-mohan-group-cto-makemytrip/" TargetMode="External"/><Relationship Id="rId2" Type="http://schemas.openxmlformats.org/officeDocument/2006/relationships/notesSlide" Target="../notesSlides/notesSlide23.xml"/><Relationship Id="rId1" Type="http://schemas.openxmlformats.org/officeDocument/2006/relationships/slideLayout" Target="../slideLayouts/slideLayout67.xml"/><Relationship Id="rId5" Type="http://schemas.openxmlformats.org/officeDocument/2006/relationships/image" Target="../media/image205.png"/><Relationship Id="rId4" Type="http://schemas.openxmlformats.org/officeDocument/2006/relationships/image" Target="../media/image204.jpeg"/></Relationships>
</file>

<file path=ppt/slides/_rels/slide52.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24.xml"/><Relationship Id="rId1" Type="http://schemas.openxmlformats.org/officeDocument/2006/relationships/slideLayout" Target="../slideLayouts/slideLayout67.xml"/><Relationship Id="rId4" Type="http://schemas.openxmlformats.org/officeDocument/2006/relationships/hyperlink" Target="https://news.microsoft.com/en-in/features/with-help-from-next-generation-ai-indian-villagers-gain-easier-access-to-government-services/"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15.xml"/></Relationships>
</file>

<file path=ppt/slides/_rels/slide54.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115.xml"/></Relationships>
</file>

<file path=ppt/slides/_rels/slide55.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1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57.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5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hyperlink" Target="https://customers.microsoft.com/en-us/story/1501304071775762777-carmax-retailer-azure-openai-service" TargetMode="External"/><Relationship Id="rId7" Type="http://schemas.openxmlformats.org/officeDocument/2006/relationships/hyperlink" Target="https://azure.microsoft.com/en-us/blog/mercedes-benz-enhances-drivers-experience-with-azure-openai-service/" TargetMode="External"/><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66.jpeg"/><Relationship Id="rId5" Type="http://schemas.openxmlformats.org/officeDocument/2006/relationships/hyperlink" Target="https://azure.microsoft.com/en-us/blog/?s=BMW" TargetMode="External"/><Relationship Id="rId10" Type="http://schemas.openxmlformats.org/officeDocument/2006/relationships/image" Target="../media/image69.png"/><Relationship Id="rId4" Type="http://schemas.openxmlformats.org/officeDocument/2006/relationships/image" Target="../media/image65.png"/><Relationship Id="rId9" Type="http://schemas.openxmlformats.org/officeDocument/2006/relationships/image" Target="../media/image68.png"/></Relationships>
</file>

<file path=ppt/slides/_rels/slide6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5.xml"/></Relationships>
</file>

<file path=ppt/slides/_rels/slide61.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67.xml"/></Relationships>
</file>

<file path=ppt/slides/_rels/slide62.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67.xml"/></Relationships>
</file>

<file path=ppt/slides/_rels/slide63.xml.rels><?xml version="1.0" encoding="UTF-8" standalone="yes"?>
<Relationships xmlns="http://schemas.openxmlformats.org/package/2006/relationships"><Relationship Id="rId2" Type="http://schemas.openxmlformats.org/officeDocument/2006/relationships/image" Target="../media/image215.jpeg"/><Relationship Id="rId1" Type="http://schemas.openxmlformats.org/officeDocument/2006/relationships/slideLayout" Target="../slideLayouts/slideLayout67.xml"/></Relationships>
</file>

<file path=ppt/slides/_rels/slide64.xml.rels><?xml version="1.0" encoding="UTF-8" standalone="yes"?>
<Relationships xmlns="http://schemas.openxmlformats.org/package/2006/relationships"><Relationship Id="rId3" Type="http://schemas.openxmlformats.org/officeDocument/2006/relationships/hyperlink" Target="https://customers.microsoft.com/en-us/story/1637511309136244127-att-telecommunications-azure-openai-service" TargetMode="External"/><Relationship Id="rId2" Type="http://schemas.openxmlformats.org/officeDocument/2006/relationships/image" Target="../media/image178.jpeg"/><Relationship Id="rId1" Type="http://schemas.openxmlformats.org/officeDocument/2006/relationships/slideLayout" Target="../slideLayouts/slideLayout67.xml"/><Relationship Id="rId5" Type="http://schemas.openxmlformats.org/officeDocument/2006/relationships/image" Target="../media/image216.jpeg"/><Relationship Id="rId4" Type="http://schemas.openxmlformats.org/officeDocument/2006/relationships/hyperlink" Target="https://videos.microsoft.com/customer-stories/watch/ytTiCHhuRoG4aBHDXjP7tA?"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115.xml"/></Relationships>
</file>

<file path=ppt/slides/_rels/slide66.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115.xml"/></Relationships>
</file>

<file path=ppt/slides/_rels/slide67.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67.xml"/></Relationships>
</file>

<file path=ppt/slides/_rels/slide68.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15.xml"/></Relationships>
</file>

<file path=ppt/slides/_rels/slide69.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hyperlink" Target="https://customers.microsoft.com/en-us/story/1596825960615628483-strabag-discrete-manufacturing-azure-en-austria" TargetMode="External"/><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71.png"/><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image" Target="../media/image70.png"/></Relationships>
</file>

<file path=ppt/slides/_rels/slide70.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png"/><Relationship Id="rId2" Type="http://schemas.openxmlformats.org/officeDocument/2006/relationships/notesSlide" Target="../notesSlides/notesSlide26.xml"/><Relationship Id="rId1" Type="http://schemas.openxmlformats.org/officeDocument/2006/relationships/slideLayout" Target="../slideLayouts/slideLayout35.xml"/><Relationship Id="rId6" Type="http://schemas.openxmlformats.org/officeDocument/2006/relationships/image" Target="../media/image225.jpeg"/><Relationship Id="rId5" Type="http://schemas.openxmlformats.org/officeDocument/2006/relationships/image" Target="../media/image224.jpeg"/><Relationship Id="rId4" Type="http://schemas.openxmlformats.org/officeDocument/2006/relationships/image" Target="../media/image223.svg"/></Relationships>
</file>

<file path=ppt/slides/_rels/slide71.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8.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27.xml"/><Relationship Id="rId1" Type="http://schemas.openxmlformats.org/officeDocument/2006/relationships/slideLayout" Target="../slideLayouts/slideLayout35.xml"/><Relationship Id="rId6" Type="http://schemas.microsoft.com/office/2007/relationships/hdphoto" Target="../media/hdphoto4.wdp"/><Relationship Id="rId11" Type="http://schemas.openxmlformats.org/officeDocument/2006/relationships/image" Target="../media/image235.svg"/><Relationship Id="rId5" Type="http://schemas.openxmlformats.org/officeDocument/2006/relationships/image" Target="../media/image230.png"/><Relationship Id="rId10" Type="http://schemas.openxmlformats.org/officeDocument/2006/relationships/image" Target="../media/image234.png"/><Relationship Id="rId4" Type="http://schemas.openxmlformats.org/officeDocument/2006/relationships/image" Target="../media/image229.png"/><Relationship Id="rId9" Type="http://schemas.openxmlformats.org/officeDocument/2006/relationships/image" Target="../media/image233.png"/></Relationships>
</file>

<file path=ppt/slides/_rels/slide7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67.xml"/><Relationship Id="rId6" Type="http://schemas.openxmlformats.org/officeDocument/2006/relationships/image" Target="../media/image238.png"/><Relationship Id="rId5" Type="http://schemas.openxmlformats.org/officeDocument/2006/relationships/hyperlink" Target="https://azure.microsoft.com/en-us/blog/mercedes-benz-enhances-drivers-experience-with-azure-openai-service/" TargetMode="External"/><Relationship Id="rId4" Type="http://schemas.openxmlformats.org/officeDocument/2006/relationships/image" Target="../media/image2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3" Type="http://schemas.openxmlformats.org/officeDocument/2006/relationships/image" Target="../media/image239.jpeg"/><Relationship Id="rId7" Type="http://schemas.openxmlformats.org/officeDocument/2006/relationships/image" Target="../media/image243.jpeg"/><Relationship Id="rId2" Type="http://schemas.openxmlformats.org/officeDocument/2006/relationships/notesSlide" Target="../notesSlides/notesSlide28.xml"/><Relationship Id="rId1" Type="http://schemas.openxmlformats.org/officeDocument/2006/relationships/slideLayout" Target="../slideLayouts/slideLayout83.xml"/><Relationship Id="rId6" Type="http://schemas.openxmlformats.org/officeDocument/2006/relationships/image" Target="../media/image242.png"/><Relationship Id="rId5" Type="http://schemas.openxmlformats.org/officeDocument/2006/relationships/image" Target="../media/image241.jpeg"/><Relationship Id="rId4" Type="http://schemas.openxmlformats.org/officeDocument/2006/relationships/image" Target="../media/image240.jpe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3.xml"/></Relationships>
</file>

<file path=ppt/slides/_rels/slide79.xml.rels><?xml version="1.0" encoding="UTF-8" standalone="yes"?>
<Relationships xmlns="http://schemas.openxmlformats.org/package/2006/relationships"><Relationship Id="rId8" Type="http://schemas.openxmlformats.org/officeDocument/2006/relationships/image" Target="../media/image248.jpeg"/><Relationship Id="rId3" Type="http://schemas.openxmlformats.org/officeDocument/2006/relationships/notesSlide" Target="../notesSlides/notesSlide33.xml"/><Relationship Id="rId7" Type="http://schemas.openxmlformats.org/officeDocument/2006/relationships/image" Target="../media/image247.emf"/><Relationship Id="rId2" Type="http://schemas.openxmlformats.org/officeDocument/2006/relationships/slideLayout" Target="../slideLayouts/slideLayout83.xml"/><Relationship Id="rId1" Type="http://schemas.openxmlformats.org/officeDocument/2006/relationships/video" Target="https://www.youtube.com/embed/TM4ehzYyRPw?feature=oembed" TargetMode="External"/><Relationship Id="rId6" Type="http://schemas.openxmlformats.org/officeDocument/2006/relationships/image" Target="../media/image246.png"/><Relationship Id="rId5" Type="http://schemas.openxmlformats.org/officeDocument/2006/relationships/image" Target="../media/image245.png"/><Relationship Id="rId4" Type="http://schemas.openxmlformats.org/officeDocument/2006/relationships/image" Target="../media/image244.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hyperlink" Target="https://ir.moodys.com/press-releases/news-details/2023/Moodys-and-Microsoft-Develop-Enhanced-Risk-Data-Analytics-Research-and-Collaboration-Solutions-Powered-by-Generative-AI/default.aspx" TargetMode="External"/><Relationship Id="rId1" Type="http://schemas.openxmlformats.org/officeDocument/2006/relationships/slideLayout" Target="../slideLayouts/slideLayout115.xml"/><Relationship Id="rId4" Type="http://schemas.openxmlformats.org/officeDocument/2006/relationships/image" Target="../media/image250.png"/></Relationships>
</file>

<file path=ppt/slides/_rels/slide81.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slideLayout" Target="../slideLayouts/slideLayout3.xml"/><Relationship Id="rId1" Type="http://schemas.openxmlformats.org/officeDocument/2006/relationships/video" Target="https://www.youtube.com/embed/TPesCGgVeLE?feature=oembed"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slideLayout" Target="../slideLayouts/slideLayout3.xml"/><Relationship Id="rId1" Type="http://schemas.openxmlformats.org/officeDocument/2006/relationships/video" Target="https://www.youtube.com/embed/UbXxsgzGTyI?feature=oembed"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notesSlide" Target="../notesSlides/notesSlide34.xml"/><Relationship Id="rId1" Type="http://schemas.openxmlformats.org/officeDocument/2006/relationships/slideLayout" Target="../slideLayouts/slideLayout35.xml"/><Relationship Id="rId4" Type="http://schemas.openxmlformats.org/officeDocument/2006/relationships/image" Target="../media/image254.png"/></Relationships>
</file>

<file path=ppt/slides/_rels/slide84.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jpeg"/><Relationship Id="rId1" Type="http://schemas.openxmlformats.org/officeDocument/2006/relationships/slideLayout" Target="../slideLayouts/slideLayout67.xml"/><Relationship Id="rId5" Type="http://schemas.openxmlformats.org/officeDocument/2006/relationships/hyperlink" Target="https://www.symphonyai.com/news/symphonyai-announces-strategic-collaboration-with-microsoft-azure-ai-for-generative-ai/" TargetMode="External"/><Relationship Id="rId4" Type="http://schemas.openxmlformats.org/officeDocument/2006/relationships/image" Target="../media/image257.png"/></Relationships>
</file>

<file path=ppt/slides/_rels/slide85.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hyperlink" Target="https://newsroom.morningstar.com/newsroom/news-archive/press-release-details/2023/Mo-an-AI-Chatbot-Powered-by-Morningstar-Intelligence-Engine-Debuts-in-Morningstar-Platforms/default.aspx" TargetMode="External"/><Relationship Id="rId1" Type="http://schemas.openxmlformats.org/officeDocument/2006/relationships/slideLayout" Target="../slideLayouts/slideLayout115.xml"/><Relationship Id="rId4" Type="http://schemas.openxmlformats.org/officeDocument/2006/relationships/image" Target="../media/image259.png"/></Relationships>
</file>

<file path=ppt/slides/_rels/slide86.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0.jpeg"/><Relationship Id="rId7" Type="http://schemas.openxmlformats.org/officeDocument/2006/relationships/image" Target="../media/image263.png"/><Relationship Id="rId2" Type="http://schemas.openxmlformats.org/officeDocument/2006/relationships/notesSlide" Target="../notesSlides/notesSlide35.xml"/><Relationship Id="rId1" Type="http://schemas.openxmlformats.org/officeDocument/2006/relationships/slideLayout" Target="../slideLayouts/slideLayout35.xml"/><Relationship Id="rId6" Type="http://schemas.openxmlformats.org/officeDocument/2006/relationships/image" Target="../media/image262.png"/><Relationship Id="rId5" Type="http://schemas.openxmlformats.org/officeDocument/2006/relationships/hyperlink" Target="https://eportugal.gov.pt/en/servicos/assistente-virtual-para-servicos-publicos" TargetMode="External"/><Relationship Id="rId4" Type="http://schemas.openxmlformats.org/officeDocument/2006/relationships/image" Target="../media/image261.png"/><Relationship Id="rId9" Type="http://schemas.openxmlformats.org/officeDocument/2006/relationships/image" Target="../media/image265.jpeg"/></Relationships>
</file>

<file path=ppt/slides/_rels/slide87.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36.xml"/><Relationship Id="rId1" Type="http://schemas.openxmlformats.org/officeDocument/2006/relationships/slideLayout" Target="../slideLayouts/slideLayout35.xml"/><Relationship Id="rId5" Type="http://schemas.openxmlformats.org/officeDocument/2006/relationships/image" Target="../media/image268.jpeg"/><Relationship Id="rId4" Type="http://schemas.openxmlformats.org/officeDocument/2006/relationships/image" Target="../media/image267.png"/></Relationships>
</file>

<file path=ppt/slides/_rels/slide88.xml.rels><?xml version="1.0" encoding="UTF-8" standalone="yes"?>
<Relationships xmlns="http://schemas.openxmlformats.org/package/2006/relationships"><Relationship Id="rId3" Type="http://schemas.openxmlformats.org/officeDocument/2006/relationships/hyperlink" Target="https://github.com/ruoccofabrizio/azure-open-ai-embeddings-qna" TargetMode="External"/><Relationship Id="rId2" Type="http://schemas.openxmlformats.org/officeDocument/2006/relationships/notesSlide" Target="../notesSlides/notesSlide37.xml"/><Relationship Id="rId1" Type="http://schemas.openxmlformats.org/officeDocument/2006/relationships/slideLayout" Target="../slideLayouts/slideLayout67.xml"/><Relationship Id="rId6" Type="http://schemas.openxmlformats.org/officeDocument/2006/relationships/hyperlink" Target="https://github.com/Azure-Samples/miyagi" TargetMode="External"/><Relationship Id="rId5" Type="http://schemas.openxmlformats.org/officeDocument/2006/relationships/hyperlink" Target="https://github.com/Azure/business-process-automation" TargetMode="External"/><Relationship Id="rId4" Type="http://schemas.openxmlformats.org/officeDocument/2006/relationships/hyperlink" Target="https://github.com/microsoft/Customer-Service-Conversational-Insights-with-Azure-OpenAI-Services"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109.png"/><Relationship Id="rId7" Type="http://schemas.openxmlformats.org/officeDocument/2006/relationships/hyperlink" Target="https://nam06.safelinks.protection.outlook.com/?url=https%3A%2F%2Ftechcommunity.microsoft.com%2Ft5%2Fai-applied-ai-blog%2Frevolutionize-your-enterprise-data-with-chatgpt-next-gen-apps-w%2Fba-p%2F3762087&amp;data=05%7C01%7CPhilipp.Hinderberger%40microsoft.com%7C91eabbe880db42d31a1908db25406ec9%7C72f988bf86f141af91ab2d7cd011db47%7C1%7C0%7C638144730889030749%7CUnknown%7CTWFpbGZsb3d8eyJWIjoiMC4wLjAwMDAiLCJQIjoiV2luMzIiLCJBTiI6Ik1haWwiLCJXVCI6Mn0%3D%7C3000%7C%7C%7C&amp;sdata=zZwI2IOsyHLb%2FeY2idnSoOHPULPSbSf4xVqVlOvlygc%3D&amp;reserved=0" TargetMode="External"/><Relationship Id="rId2" Type="http://schemas.openxmlformats.org/officeDocument/2006/relationships/notesSlide" Target="../notesSlides/notesSlide38.xml"/><Relationship Id="rId1" Type="http://schemas.openxmlformats.org/officeDocument/2006/relationships/slideLayout" Target="../slideLayouts/slideLayout115.xml"/><Relationship Id="rId6" Type="http://schemas.openxmlformats.org/officeDocument/2006/relationships/hyperlink" Target="https://nam06.safelinks.protection.outlook.com/?url=https%3A%2F%2Fgithub.com%2FAzure-Samples%2Fazure-search-openai-demo%2F&amp;data=05%7C01%7CPhilipp.Hinderberger%40microsoft.com%7C91eabbe880db42d31a1908db25406ec9%7C72f988bf86f141af91ab2d7cd011db47%7C1%7C0%7C638144730889030749%7CUnknown%7CTWFpbGZsb3d8eyJWIjoiMC4wLjAwMDAiLCJQIjoiV2luMzIiLCJBTiI6Ik1haWwiLCJXVCI6Mn0%3D%7C3000%7C%7C%7C&amp;sdata=KWcYw6sC%2F399APcR5VoY2Lc5r9urUnll12oE1PWpM3Q%3D&amp;reserved=0" TargetMode="External"/><Relationship Id="rId5" Type="http://schemas.openxmlformats.org/officeDocument/2006/relationships/image" Target="../media/image269.png"/><Relationship Id="rId4" Type="http://schemas.openxmlformats.org/officeDocument/2006/relationships/image" Target="../media/image11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8" Type="http://schemas.openxmlformats.org/officeDocument/2006/relationships/image" Target="../media/image275.png"/><Relationship Id="rId3" Type="http://schemas.openxmlformats.org/officeDocument/2006/relationships/image" Target="../media/image139.emf"/><Relationship Id="rId7" Type="http://schemas.openxmlformats.org/officeDocument/2006/relationships/image" Target="../media/image274.emf"/><Relationship Id="rId2" Type="http://schemas.openxmlformats.org/officeDocument/2006/relationships/notesSlide" Target="../notesSlides/notesSlide39.xml"/><Relationship Id="rId1" Type="http://schemas.openxmlformats.org/officeDocument/2006/relationships/slideLayout" Target="../slideLayouts/slideLayout115.xml"/><Relationship Id="rId6" Type="http://schemas.openxmlformats.org/officeDocument/2006/relationships/image" Target="../media/image273.emf"/><Relationship Id="rId11" Type="http://schemas.openxmlformats.org/officeDocument/2006/relationships/image" Target="../media/image277.svg"/><Relationship Id="rId5" Type="http://schemas.openxmlformats.org/officeDocument/2006/relationships/image" Target="../media/image272.emf"/><Relationship Id="rId10" Type="http://schemas.openxmlformats.org/officeDocument/2006/relationships/image" Target="../media/image102.png"/><Relationship Id="rId4" Type="http://schemas.openxmlformats.org/officeDocument/2006/relationships/image" Target="../media/image271.emf"/><Relationship Id="rId9" Type="http://schemas.openxmlformats.org/officeDocument/2006/relationships/image" Target="../media/image276.emf"/></Relationships>
</file>

<file path=ppt/slides/_rels/slide91.xml.rels><?xml version="1.0" encoding="UTF-8" standalone="yes"?>
<Relationships xmlns="http://schemas.openxmlformats.org/package/2006/relationships"><Relationship Id="rId3" Type="http://schemas.openxmlformats.org/officeDocument/2006/relationships/image" Target="../media/image110.svg"/><Relationship Id="rId7" Type="http://schemas.openxmlformats.org/officeDocument/2006/relationships/image" Target="../media/image140.emf"/><Relationship Id="rId2" Type="http://schemas.openxmlformats.org/officeDocument/2006/relationships/image" Target="../media/image109.png"/><Relationship Id="rId1" Type="http://schemas.openxmlformats.org/officeDocument/2006/relationships/slideLayout" Target="../slideLayouts/slideLayout115.xml"/><Relationship Id="rId6" Type="http://schemas.openxmlformats.org/officeDocument/2006/relationships/hyperlink" Target="https://github.com/farzad528/azure-search-vector-search-demo" TargetMode="External"/><Relationship Id="rId5" Type="http://schemas.openxmlformats.org/officeDocument/2006/relationships/hyperlink" Target="https://github.com/ruoccofabrizio/azure-open-ai-embeddings-qna/" TargetMode="External"/><Relationship Id="rId4" Type="http://schemas.openxmlformats.org/officeDocument/2006/relationships/image" Target="../media/image269.png"/></Relationships>
</file>

<file path=ppt/slides/_rels/slide92.xml.rels><?xml version="1.0" encoding="UTF-8" standalone="yes"?>
<Relationships xmlns="http://schemas.openxmlformats.org/package/2006/relationships"><Relationship Id="rId8" Type="http://schemas.openxmlformats.org/officeDocument/2006/relationships/image" Target="../media/image280.svg"/><Relationship Id="rId13" Type="http://schemas.openxmlformats.org/officeDocument/2006/relationships/image" Target="../media/image109.png"/><Relationship Id="rId3" Type="http://schemas.openxmlformats.org/officeDocument/2006/relationships/hyperlink" Target="https://github.com/MSUSAzureAccelerators/Azure-Cognitive-Search-Azure-OpenAI-Accelerator" TargetMode="External"/><Relationship Id="rId7" Type="http://schemas.openxmlformats.org/officeDocument/2006/relationships/image" Target="../media/image279.png"/><Relationship Id="rId12" Type="http://schemas.openxmlformats.org/officeDocument/2006/relationships/image" Target="../media/image284.emf"/><Relationship Id="rId2" Type="http://schemas.openxmlformats.org/officeDocument/2006/relationships/notesSlide" Target="../notesSlides/notesSlide40.xml"/><Relationship Id="rId1" Type="http://schemas.openxmlformats.org/officeDocument/2006/relationships/slideLayout" Target="../slideLayouts/slideLayout115.xml"/><Relationship Id="rId6" Type="http://schemas.openxmlformats.org/officeDocument/2006/relationships/image" Target="../media/image270.png"/><Relationship Id="rId11" Type="http://schemas.openxmlformats.org/officeDocument/2006/relationships/image" Target="../media/image283.emf"/><Relationship Id="rId5" Type="http://schemas.openxmlformats.org/officeDocument/2006/relationships/image" Target="../media/image278.emf"/><Relationship Id="rId15" Type="http://schemas.openxmlformats.org/officeDocument/2006/relationships/image" Target="../media/image285.emf"/><Relationship Id="rId10" Type="http://schemas.openxmlformats.org/officeDocument/2006/relationships/image" Target="../media/image282.emf"/><Relationship Id="rId4" Type="http://schemas.openxmlformats.org/officeDocument/2006/relationships/hyperlink" Target="https://gptsmartsearch.azurewebsites.net/" TargetMode="External"/><Relationship Id="rId9" Type="http://schemas.openxmlformats.org/officeDocument/2006/relationships/image" Target="../media/image281.emf"/><Relationship Id="rId14" Type="http://schemas.openxmlformats.org/officeDocument/2006/relationships/image" Target="../media/image110.svg"/></Relationships>
</file>

<file path=ppt/slides/_rels/slide93.xml.rels><?xml version="1.0" encoding="UTF-8" standalone="yes"?>
<Relationships xmlns="http://schemas.openxmlformats.org/package/2006/relationships"><Relationship Id="rId8" Type="http://schemas.openxmlformats.org/officeDocument/2006/relationships/image" Target="../media/image287.svg"/><Relationship Id="rId13" Type="http://schemas.openxmlformats.org/officeDocument/2006/relationships/image" Target="../media/image140.emf"/><Relationship Id="rId18" Type="http://schemas.openxmlformats.org/officeDocument/2006/relationships/image" Target="../media/image279.png"/><Relationship Id="rId3" Type="http://schemas.openxmlformats.org/officeDocument/2006/relationships/hyperlink" Target="https://gptsmartsearch.azurewebsites.net/" TargetMode="External"/><Relationship Id="rId21" Type="http://schemas.openxmlformats.org/officeDocument/2006/relationships/image" Target="../media/image285.emf"/><Relationship Id="rId7" Type="http://schemas.openxmlformats.org/officeDocument/2006/relationships/image" Target="../media/image286.png"/><Relationship Id="rId12" Type="http://schemas.openxmlformats.org/officeDocument/2006/relationships/image" Target="../media/image291.svg"/><Relationship Id="rId17" Type="http://schemas.openxmlformats.org/officeDocument/2006/relationships/image" Target="../media/image281.emf"/><Relationship Id="rId2" Type="http://schemas.openxmlformats.org/officeDocument/2006/relationships/hyperlink" Target="https://github.com/MSUSAzureAccelerators/Azure-Cognitive-Search-Azure-OpenAI-Accelerator" TargetMode="External"/><Relationship Id="rId16" Type="http://schemas.openxmlformats.org/officeDocument/2006/relationships/image" Target="../media/image282.emf"/><Relationship Id="rId20" Type="http://schemas.openxmlformats.org/officeDocument/2006/relationships/image" Target="../media/image283.emf"/><Relationship Id="rId1" Type="http://schemas.openxmlformats.org/officeDocument/2006/relationships/slideLayout" Target="../slideLayouts/slideLayout115.xml"/><Relationship Id="rId6" Type="http://schemas.openxmlformats.org/officeDocument/2006/relationships/image" Target="../media/image284.emf"/><Relationship Id="rId11" Type="http://schemas.openxmlformats.org/officeDocument/2006/relationships/image" Target="../media/image290.png"/><Relationship Id="rId5" Type="http://schemas.openxmlformats.org/officeDocument/2006/relationships/image" Target="../media/image278.emf"/><Relationship Id="rId15" Type="http://schemas.openxmlformats.org/officeDocument/2006/relationships/image" Target="../media/image293.svg"/><Relationship Id="rId23" Type="http://schemas.openxmlformats.org/officeDocument/2006/relationships/image" Target="../media/image295.svg"/><Relationship Id="rId10" Type="http://schemas.openxmlformats.org/officeDocument/2006/relationships/image" Target="../media/image289.svg"/><Relationship Id="rId19" Type="http://schemas.openxmlformats.org/officeDocument/2006/relationships/image" Target="../media/image280.svg"/><Relationship Id="rId4" Type="http://schemas.openxmlformats.org/officeDocument/2006/relationships/image" Target="../media/image270.png"/><Relationship Id="rId9" Type="http://schemas.openxmlformats.org/officeDocument/2006/relationships/image" Target="../media/image288.png"/><Relationship Id="rId14" Type="http://schemas.openxmlformats.org/officeDocument/2006/relationships/image" Target="../media/image292.png"/><Relationship Id="rId22" Type="http://schemas.openxmlformats.org/officeDocument/2006/relationships/image" Target="../media/image294.png"/></Relationships>
</file>

<file path=ppt/slides/_rels/slide94.xml.rels><?xml version="1.0" encoding="UTF-8" standalone="yes"?>
<Relationships xmlns="http://schemas.openxmlformats.org/package/2006/relationships"><Relationship Id="rId8" Type="http://schemas.openxmlformats.org/officeDocument/2006/relationships/image" Target="../media/image298.jpeg"/><Relationship Id="rId3" Type="http://schemas.openxmlformats.org/officeDocument/2006/relationships/image" Target="../media/image282.emf"/><Relationship Id="rId7" Type="http://schemas.openxmlformats.org/officeDocument/2006/relationships/image" Target="../media/image297.emf"/><Relationship Id="rId2" Type="http://schemas.openxmlformats.org/officeDocument/2006/relationships/hyperlink" Target="https://github.com/microsoft/OpenAIWorkshop/tree/main/scenarios/openai_batch_pipeline" TargetMode="External"/><Relationship Id="rId1" Type="http://schemas.openxmlformats.org/officeDocument/2006/relationships/slideLayout" Target="../slideLayouts/slideLayout115.xml"/><Relationship Id="rId6" Type="http://schemas.openxmlformats.org/officeDocument/2006/relationships/image" Target="../media/image296.emf"/><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299.emf"/></Relationships>
</file>

<file path=ppt/slides/_rels/slide95.xml.rels><?xml version="1.0" encoding="UTF-8" standalone="yes"?>
<Relationships xmlns="http://schemas.openxmlformats.org/package/2006/relationships"><Relationship Id="rId8" Type="http://schemas.openxmlformats.org/officeDocument/2006/relationships/image" Target="../media/image108.svg"/><Relationship Id="rId13" Type="http://schemas.microsoft.com/office/2007/relationships/hdphoto" Target="../media/hdphoto3.wdp"/><Relationship Id="rId3" Type="http://schemas.openxmlformats.org/officeDocument/2006/relationships/image" Target="../media/image300.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41.xml"/><Relationship Id="rId16" Type="http://schemas.openxmlformats.org/officeDocument/2006/relationships/hyperlink" Target="https://conversational-knowledge-mining.azurewebsites.net/Home/Search?q=seattle" TargetMode="External"/><Relationship Id="rId1" Type="http://schemas.openxmlformats.org/officeDocument/2006/relationships/slideLayout" Target="../slideLayouts/slideLayout83.xml"/><Relationship Id="rId6" Type="http://schemas.openxmlformats.org/officeDocument/2006/relationships/image" Target="../media/image303.svg"/><Relationship Id="rId11" Type="http://schemas.openxmlformats.org/officeDocument/2006/relationships/image" Target="../media/image111.png"/><Relationship Id="rId5" Type="http://schemas.openxmlformats.org/officeDocument/2006/relationships/image" Target="../media/image302.png"/><Relationship Id="rId15" Type="http://schemas.openxmlformats.org/officeDocument/2006/relationships/hyperlink" Target="https://github.com/microsoft/Customer-Service-Conversational-Insights" TargetMode="External"/><Relationship Id="rId10" Type="http://schemas.openxmlformats.org/officeDocument/2006/relationships/image" Target="../media/image110.svg"/><Relationship Id="rId4" Type="http://schemas.openxmlformats.org/officeDocument/2006/relationships/image" Target="../media/image301.svg"/><Relationship Id="rId9" Type="http://schemas.openxmlformats.org/officeDocument/2006/relationships/image" Target="../media/image109.png"/><Relationship Id="rId14" Type="http://schemas.openxmlformats.org/officeDocument/2006/relationships/image" Target="../media/image113.png"/></Relationships>
</file>

<file path=ppt/slides/_rels/slide96.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image" Target="../media/image130.png"/><Relationship Id="rId18" Type="http://schemas.microsoft.com/office/2007/relationships/hdphoto" Target="../media/hdphoto5.wdp"/><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17.svg"/><Relationship Id="rId17" Type="http://schemas.openxmlformats.org/officeDocument/2006/relationships/image" Target="../media/image304.png"/><Relationship Id="rId2" Type="http://schemas.openxmlformats.org/officeDocument/2006/relationships/notesSlide" Target="../notesSlides/notesSlide42.xml"/><Relationship Id="rId16" Type="http://schemas.openxmlformats.org/officeDocument/2006/relationships/image" Target="../media/image133.svg"/><Relationship Id="rId1" Type="http://schemas.openxmlformats.org/officeDocument/2006/relationships/slideLayout" Target="../slideLayouts/slideLayout83.xml"/><Relationship Id="rId6" Type="http://schemas.openxmlformats.org/officeDocument/2006/relationships/image" Target="../media/image125.svg"/><Relationship Id="rId11" Type="http://schemas.openxmlformats.org/officeDocument/2006/relationships/image" Target="../media/image116.png"/><Relationship Id="rId5" Type="http://schemas.openxmlformats.org/officeDocument/2006/relationships/image" Target="../media/image124.png"/><Relationship Id="rId15" Type="http://schemas.openxmlformats.org/officeDocument/2006/relationships/image" Target="../media/image132.png"/><Relationship Id="rId10" Type="http://schemas.openxmlformats.org/officeDocument/2006/relationships/image" Target="../media/image129.svg"/><Relationship Id="rId19" Type="http://schemas.openxmlformats.org/officeDocument/2006/relationships/image" Target="../media/image134.pn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image" Target="../media/image131.svg"/></Relationships>
</file>

<file path=ppt/slides/_rels/slide9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83.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9.svg"/></Relationships>
</file>

<file path=ppt/slides/_rels/slide98.xml.rels><?xml version="1.0" encoding="UTF-8" standalone="yes"?>
<Relationships xmlns="http://schemas.openxmlformats.org/package/2006/relationships"><Relationship Id="rId8" Type="http://schemas.openxmlformats.org/officeDocument/2006/relationships/image" Target="../media/image311.pn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png"/><Relationship Id="rId1" Type="http://schemas.openxmlformats.org/officeDocument/2006/relationships/slideLayout" Target="../slideLayouts/slideLayout115.xml"/><Relationship Id="rId6" Type="http://schemas.openxmlformats.org/officeDocument/2006/relationships/image" Target="../media/image309.svg"/><Relationship Id="rId5" Type="http://schemas.openxmlformats.org/officeDocument/2006/relationships/image" Target="../media/image308.png"/><Relationship Id="rId10" Type="http://schemas.openxmlformats.org/officeDocument/2006/relationships/image" Target="../media/image312.png"/><Relationship Id="rId4" Type="http://schemas.openxmlformats.org/officeDocument/2006/relationships/image" Target="../media/image307.png"/><Relationship Id="rId9" Type="http://schemas.openxmlformats.org/officeDocument/2006/relationships/image" Target="../media/image270.png"/></Relationships>
</file>

<file path=ppt/slides/_rels/slide99.xml.rels><?xml version="1.0" encoding="UTF-8" standalone="yes"?>
<Relationships xmlns="http://schemas.openxmlformats.org/package/2006/relationships"><Relationship Id="rId3" Type="http://schemas.openxmlformats.org/officeDocument/2006/relationships/hyperlink" Target="https://www.youtube.com/watch?v=mdRu3GJm3zE&amp;t=1s" TargetMode="External"/><Relationship Id="rId2" Type="http://schemas.openxmlformats.org/officeDocument/2006/relationships/image" Target="../media/image313.png"/><Relationship Id="rId1" Type="http://schemas.openxmlformats.org/officeDocument/2006/relationships/slideLayout" Target="../slideLayouts/slideLayout115.xml"/><Relationship Id="rId5" Type="http://schemas.openxmlformats.org/officeDocument/2006/relationships/hyperlink" Target="https://learn.microsoft.com/en-us/azure/api-management/api-management-howto-deploy-multi-region" TargetMode="External"/><Relationship Id="rId4" Type="http://schemas.openxmlformats.org/officeDocument/2006/relationships/hyperlink" Target="https://github.com/Prosenjitd-84/AzureOpenAI-Enterprise-Governance/tree/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p:txBody>
          <a:bodyPr/>
          <a:lstStyle/>
          <a:p>
            <a:r>
              <a:rPr lang="en-US" dirty="0"/>
              <a:t>Use Cases and</a:t>
            </a:r>
          </a:p>
          <a:p>
            <a:r>
              <a:rPr lang="en-US" dirty="0"/>
              <a:t>Reference Architectures</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Speaker Name</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3" cstate="screen">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BD9C-3DE2-CBF2-80A3-731324F15128}"/>
              </a:ext>
            </a:extLst>
          </p:cNvPr>
          <p:cNvSpPr>
            <a:spLocks noGrp="1"/>
          </p:cNvSpPr>
          <p:nvPr>
            <p:ph type="title"/>
          </p:nvPr>
        </p:nvSpPr>
        <p:spPr/>
        <p:txBody>
          <a:bodyPr/>
          <a:lstStyle/>
          <a:p>
            <a:r>
              <a:rPr lang="en-US" noProof="0"/>
              <a:t>Accessibility &amp; Inclusion</a:t>
            </a:r>
            <a:endParaRPr lang="en-IN"/>
          </a:p>
        </p:txBody>
      </p:sp>
      <p:sp>
        <p:nvSpPr>
          <p:cNvPr id="5" name="Rounded Rectangle 16">
            <a:extLst>
              <a:ext uri="{FF2B5EF4-FFF2-40B4-BE49-F238E27FC236}">
                <a16:creationId xmlns:a16="http://schemas.microsoft.com/office/drawing/2014/main" id="{B6F3AD1E-5138-B86F-B2EC-E363332202FF}"/>
              </a:ext>
              <a:ext uri="{C183D7F6-B498-43B3-948B-1728B52AA6E4}">
                <adec:decorative xmlns:adec="http://schemas.microsoft.com/office/drawing/2017/decorative" val="1"/>
              </a:ext>
            </a:extLst>
          </p:cNvPr>
          <p:cNvSpPr/>
          <p:nvPr/>
        </p:nvSpPr>
        <p:spPr bwMode="auto">
          <a:xfrm>
            <a:off x="584200" y="1162050"/>
            <a:ext cx="11025188" cy="5106989"/>
          </a:xfrm>
          <a:prstGeom prst="roundRect">
            <a:avLst>
              <a:gd name="adj" fmla="val 2018"/>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6">
            <a:extLst>
              <a:ext uri="{FF2B5EF4-FFF2-40B4-BE49-F238E27FC236}">
                <a16:creationId xmlns:a16="http://schemas.microsoft.com/office/drawing/2014/main" id="{07AB3170-0E45-CDE1-3896-CA08B08ADB6B}"/>
              </a:ext>
              <a:ext uri="{C183D7F6-B498-43B3-948B-1728B52AA6E4}">
                <adec:decorative xmlns:adec="http://schemas.microsoft.com/office/drawing/2017/decorative" val="1"/>
              </a:ext>
            </a:extLst>
          </p:cNvPr>
          <p:cNvSpPr/>
          <p:nvPr/>
        </p:nvSpPr>
        <p:spPr bwMode="auto">
          <a:xfrm>
            <a:off x="737918" y="1306286"/>
            <a:ext cx="2538468" cy="916214"/>
          </a:xfrm>
          <a:prstGeom prst="roundRect">
            <a:avLst>
              <a:gd name="adj" fmla="val 264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2" name="Rounded Rectangle 16">
            <a:extLst>
              <a:ext uri="{FF2B5EF4-FFF2-40B4-BE49-F238E27FC236}">
                <a16:creationId xmlns:a16="http://schemas.microsoft.com/office/drawing/2014/main" id="{BC0A5F4F-2EC6-C7CD-F6AC-3CDB2F79C443}"/>
              </a:ext>
              <a:ext uri="{C183D7F6-B498-43B3-948B-1728B52AA6E4}">
                <adec:decorative xmlns:adec="http://schemas.microsoft.com/office/drawing/2017/decorative" val="1"/>
              </a:ext>
            </a:extLst>
          </p:cNvPr>
          <p:cNvSpPr/>
          <p:nvPr/>
        </p:nvSpPr>
        <p:spPr bwMode="auto">
          <a:xfrm>
            <a:off x="3464346" y="1306286"/>
            <a:ext cx="2538468" cy="916214"/>
          </a:xfrm>
          <a:prstGeom prst="roundRect">
            <a:avLst>
              <a:gd name="adj" fmla="val 264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3" name="Rounded Rectangle 16">
            <a:extLst>
              <a:ext uri="{FF2B5EF4-FFF2-40B4-BE49-F238E27FC236}">
                <a16:creationId xmlns:a16="http://schemas.microsoft.com/office/drawing/2014/main" id="{C5CF40BD-CF6E-C3B1-7A7F-1DA5C8EB4D08}"/>
              </a:ext>
              <a:ext uri="{C183D7F6-B498-43B3-948B-1728B52AA6E4}">
                <adec:decorative xmlns:adec="http://schemas.microsoft.com/office/drawing/2017/decorative" val="1"/>
              </a:ext>
            </a:extLst>
          </p:cNvPr>
          <p:cNvSpPr/>
          <p:nvPr/>
        </p:nvSpPr>
        <p:spPr bwMode="auto">
          <a:xfrm>
            <a:off x="6190774" y="1306286"/>
            <a:ext cx="2538468" cy="916214"/>
          </a:xfrm>
          <a:prstGeom prst="roundRect">
            <a:avLst>
              <a:gd name="adj" fmla="val 264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7" name="Rounded Rectangle 16">
            <a:extLst>
              <a:ext uri="{FF2B5EF4-FFF2-40B4-BE49-F238E27FC236}">
                <a16:creationId xmlns:a16="http://schemas.microsoft.com/office/drawing/2014/main" id="{B394ABF3-9279-71DF-86F7-A2279E46F841}"/>
              </a:ext>
              <a:ext uri="{C183D7F6-B498-43B3-948B-1728B52AA6E4}">
                <adec:decorative xmlns:adec="http://schemas.microsoft.com/office/drawing/2017/decorative" val="1"/>
              </a:ext>
            </a:extLst>
          </p:cNvPr>
          <p:cNvSpPr/>
          <p:nvPr/>
        </p:nvSpPr>
        <p:spPr bwMode="auto">
          <a:xfrm>
            <a:off x="8917202" y="1306286"/>
            <a:ext cx="2538468" cy="916214"/>
          </a:xfrm>
          <a:prstGeom prst="roundRect">
            <a:avLst>
              <a:gd name="adj" fmla="val 264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6" name="outer ring">
            <a:extLst>
              <a:ext uri="{FF2B5EF4-FFF2-40B4-BE49-F238E27FC236}">
                <a16:creationId xmlns:a16="http://schemas.microsoft.com/office/drawing/2014/main" id="{CA119BF4-77D8-AD13-EB02-892B21207C5B}"/>
              </a:ext>
              <a:ext uri="{C183D7F6-B498-43B3-948B-1728B52AA6E4}">
                <adec:decorative xmlns:adec="http://schemas.microsoft.com/office/drawing/2017/decorative" val="1"/>
              </a:ext>
            </a:extLst>
          </p:cNvPr>
          <p:cNvSpPr>
            <a:spLocks/>
          </p:cNvSpPr>
          <p:nvPr/>
        </p:nvSpPr>
        <p:spPr bwMode="auto">
          <a:xfrm>
            <a:off x="1178401" y="2600248"/>
            <a:ext cx="1657503" cy="165750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340" tIns="127475" rIns="159340" bIns="127475" numCol="1" spcCol="0" rtlCol="0" fromWordArt="0" anchor="t" anchorCtr="0" forceAA="0" compatLnSpc="1">
            <a:prstTxWarp prst="textNoShape">
              <a:avLst/>
            </a:prstTxWarp>
            <a:noAutofit/>
          </a:bodyPr>
          <a:lstStyle/>
          <a:p>
            <a:pPr marL="0" marR="0" lvl="0" indent="0" algn="l" defTabSz="812453" rtl="0" eaLnBrk="1" fontAlgn="base" latinLnBrk="0" hangingPunct="1">
              <a:lnSpc>
                <a:spcPct val="100000"/>
              </a:lnSpc>
              <a:spcBef>
                <a:spcPct val="0"/>
              </a:spcBef>
              <a:spcAft>
                <a:spcPct val="0"/>
              </a:spcAft>
              <a:buClrTx/>
              <a:buSzTx/>
              <a:buFontTx/>
              <a:buNone/>
              <a:tabLst/>
              <a:defRPr/>
            </a:pPr>
            <a:endParaRPr kumimoji="0" lang="en-US" sz="1742"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outer ring">
            <a:extLst>
              <a:ext uri="{FF2B5EF4-FFF2-40B4-BE49-F238E27FC236}">
                <a16:creationId xmlns:a16="http://schemas.microsoft.com/office/drawing/2014/main" id="{9C70F49E-B713-4489-44B7-181240D0B41E}"/>
              </a:ext>
              <a:ext uri="{C183D7F6-B498-43B3-948B-1728B52AA6E4}">
                <adec:decorative xmlns:adec="http://schemas.microsoft.com/office/drawing/2017/decorative" val="1"/>
              </a:ext>
            </a:extLst>
          </p:cNvPr>
          <p:cNvSpPr>
            <a:spLocks/>
          </p:cNvSpPr>
          <p:nvPr/>
        </p:nvSpPr>
        <p:spPr bwMode="auto">
          <a:xfrm>
            <a:off x="3904829" y="2600248"/>
            <a:ext cx="1657503" cy="165750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340" tIns="127475" rIns="159340" bIns="127475" numCol="1" spcCol="0" rtlCol="0" fromWordArt="0" anchor="t" anchorCtr="0" forceAA="0" compatLnSpc="1">
            <a:prstTxWarp prst="textNoShape">
              <a:avLst/>
            </a:prstTxWarp>
            <a:noAutofit/>
          </a:bodyPr>
          <a:lstStyle/>
          <a:p>
            <a:pPr marL="0" marR="0" lvl="0" indent="0" algn="l" defTabSz="812453" rtl="0" eaLnBrk="1" fontAlgn="base" latinLnBrk="0" hangingPunct="1">
              <a:lnSpc>
                <a:spcPct val="100000"/>
              </a:lnSpc>
              <a:spcBef>
                <a:spcPct val="0"/>
              </a:spcBef>
              <a:spcAft>
                <a:spcPct val="0"/>
              </a:spcAft>
              <a:buClrTx/>
              <a:buSzTx/>
              <a:buFontTx/>
              <a:buNone/>
              <a:tabLst/>
              <a:defRPr/>
            </a:pPr>
            <a:endParaRPr kumimoji="0" lang="en-US" sz="1742"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outer ring">
            <a:extLst>
              <a:ext uri="{FF2B5EF4-FFF2-40B4-BE49-F238E27FC236}">
                <a16:creationId xmlns:a16="http://schemas.microsoft.com/office/drawing/2014/main" id="{1BD45EB0-523B-879F-E888-8417CD4AFE32}"/>
              </a:ext>
              <a:ext uri="{C183D7F6-B498-43B3-948B-1728B52AA6E4}">
                <adec:decorative xmlns:adec="http://schemas.microsoft.com/office/drawing/2017/decorative" val="1"/>
              </a:ext>
            </a:extLst>
          </p:cNvPr>
          <p:cNvSpPr>
            <a:spLocks/>
          </p:cNvSpPr>
          <p:nvPr/>
        </p:nvSpPr>
        <p:spPr bwMode="auto">
          <a:xfrm>
            <a:off x="9357685" y="2600248"/>
            <a:ext cx="1657503" cy="165750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340" tIns="127475" rIns="159340" bIns="127475" numCol="1" spcCol="0" rtlCol="0" fromWordArt="0" anchor="t" anchorCtr="0" forceAA="0" compatLnSpc="1">
            <a:prstTxWarp prst="textNoShape">
              <a:avLst/>
            </a:prstTxWarp>
            <a:noAutofit/>
          </a:bodyPr>
          <a:lstStyle/>
          <a:p>
            <a:pPr marL="0" marR="0" lvl="0" indent="0" algn="l" defTabSz="812453" rtl="0" eaLnBrk="1" fontAlgn="base" latinLnBrk="0" hangingPunct="1">
              <a:lnSpc>
                <a:spcPct val="100000"/>
              </a:lnSpc>
              <a:spcBef>
                <a:spcPct val="0"/>
              </a:spcBef>
              <a:spcAft>
                <a:spcPct val="0"/>
              </a:spcAft>
              <a:buClrTx/>
              <a:buSzTx/>
              <a:buFontTx/>
              <a:buNone/>
              <a:tabLst/>
              <a:defRPr/>
            </a:pPr>
            <a:endParaRPr kumimoji="0" lang="en-US" sz="1742"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outer ring">
            <a:extLst>
              <a:ext uri="{FF2B5EF4-FFF2-40B4-BE49-F238E27FC236}">
                <a16:creationId xmlns:a16="http://schemas.microsoft.com/office/drawing/2014/main" id="{129D1904-95A9-34FC-8D11-3E862364BA5A}"/>
              </a:ext>
              <a:ext uri="{C183D7F6-B498-43B3-948B-1728B52AA6E4}">
                <adec:decorative xmlns:adec="http://schemas.microsoft.com/office/drawing/2017/decorative" val="1"/>
              </a:ext>
            </a:extLst>
          </p:cNvPr>
          <p:cNvSpPr>
            <a:spLocks/>
          </p:cNvSpPr>
          <p:nvPr/>
        </p:nvSpPr>
        <p:spPr bwMode="auto">
          <a:xfrm>
            <a:off x="6631257" y="2600248"/>
            <a:ext cx="1657503" cy="1657503"/>
          </a:xfrm>
          <a:prstGeom prst="ellipse">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340" tIns="127475" rIns="159340" bIns="127475" numCol="1" spcCol="0" rtlCol="0" fromWordArt="0" anchor="t" anchorCtr="0" forceAA="0" compatLnSpc="1">
            <a:prstTxWarp prst="textNoShape">
              <a:avLst/>
            </a:prstTxWarp>
            <a:noAutofit/>
          </a:bodyPr>
          <a:lstStyle/>
          <a:p>
            <a:pPr marL="0" marR="0" lvl="0" indent="0" algn="l" defTabSz="812453" rtl="0" eaLnBrk="1" fontAlgn="base" latinLnBrk="0" hangingPunct="1">
              <a:lnSpc>
                <a:spcPct val="100000"/>
              </a:lnSpc>
              <a:spcBef>
                <a:spcPct val="0"/>
              </a:spcBef>
              <a:spcAft>
                <a:spcPct val="0"/>
              </a:spcAft>
              <a:buClrTx/>
              <a:buSzTx/>
              <a:buFontTx/>
              <a:buNone/>
              <a:tabLst/>
              <a:defRPr/>
            </a:pPr>
            <a:endParaRPr kumimoji="0" lang="en-US" sz="1742"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D0B0DE33-7CD0-5D59-CA74-1F6A1E0D3541}"/>
              </a:ext>
              <a:ext uri="{C183D7F6-B498-43B3-948B-1728B52AA6E4}">
                <adec:decorative xmlns:adec="http://schemas.microsoft.com/office/drawing/2017/decorative" val="1"/>
              </a:ext>
            </a:extLst>
          </p:cNvPr>
          <p:cNvCxnSpPr/>
          <p:nvPr/>
        </p:nvCxnSpPr>
        <p:spPr>
          <a:xfrm>
            <a:off x="3370366" y="2222500"/>
            <a:ext cx="0" cy="356046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0015506-7892-467D-DBBC-7896B3B15DD6}"/>
              </a:ext>
              <a:ext uri="{C183D7F6-B498-43B3-948B-1728B52AA6E4}">
                <adec:decorative xmlns:adec="http://schemas.microsoft.com/office/drawing/2017/decorative" val="1"/>
              </a:ext>
            </a:extLst>
          </p:cNvPr>
          <p:cNvCxnSpPr/>
          <p:nvPr/>
        </p:nvCxnSpPr>
        <p:spPr>
          <a:xfrm>
            <a:off x="6096794" y="2222500"/>
            <a:ext cx="0" cy="356046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1565DD4-9D01-5A0D-5871-52ECA55A8343}"/>
              </a:ext>
              <a:ext uri="{C183D7F6-B498-43B3-948B-1728B52AA6E4}">
                <adec:decorative xmlns:adec="http://schemas.microsoft.com/office/drawing/2017/decorative" val="1"/>
              </a:ext>
            </a:extLst>
          </p:cNvPr>
          <p:cNvCxnSpPr/>
          <p:nvPr/>
        </p:nvCxnSpPr>
        <p:spPr>
          <a:xfrm>
            <a:off x="8823222" y="2222500"/>
            <a:ext cx="0" cy="356046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Rounded Rectangle 16_1">
            <a:extLst>
              <a:ext uri="{FF2B5EF4-FFF2-40B4-BE49-F238E27FC236}">
                <a16:creationId xmlns:a16="http://schemas.microsoft.com/office/drawing/2014/main" id="{E1EA7AD8-1B63-A0E7-B972-6E2785AB3422}"/>
              </a:ext>
            </a:extLst>
          </p:cNvPr>
          <p:cNvSpPr/>
          <p:nvPr/>
        </p:nvSpPr>
        <p:spPr bwMode="auto">
          <a:xfrm>
            <a:off x="984436" y="1422564"/>
            <a:ext cx="2045432" cy="68365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Chat or Copilot</a:t>
            </a:r>
            <a:b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Experience</a:t>
            </a:r>
          </a:p>
        </p:txBody>
      </p:sp>
      <p:pic>
        <p:nvPicPr>
          <p:cNvPr id="51" name="Picture 50" descr="A person sitting on a couch using a table device">
            <a:extLst>
              <a:ext uri="{FF2B5EF4-FFF2-40B4-BE49-F238E27FC236}">
                <a16:creationId xmlns:a16="http://schemas.microsoft.com/office/drawing/2014/main" id="{D9355963-BFCE-F610-AF3F-970DB34DBC73}"/>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245532" y="2667379"/>
            <a:ext cx="1525749" cy="1525749"/>
          </a:xfrm>
          <a:prstGeom prst="ellipse">
            <a:avLst/>
          </a:prstGeom>
        </p:spPr>
      </p:pic>
      <p:sp>
        <p:nvSpPr>
          <p:cNvPr id="65" name="TextBox 64">
            <a:extLst>
              <a:ext uri="{FF2B5EF4-FFF2-40B4-BE49-F238E27FC236}">
                <a16:creationId xmlns:a16="http://schemas.microsoft.com/office/drawing/2014/main" id="{144BF9AD-6F9C-2C72-CDF8-12386FB35FCE}"/>
              </a:ext>
            </a:extLst>
          </p:cNvPr>
          <p:cNvSpPr txBox="1"/>
          <p:nvPr/>
        </p:nvSpPr>
        <p:spPr>
          <a:xfrm>
            <a:off x="737918" y="4770952"/>
            <a:ext cx="253846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Natural language interfaces can assist everyone with their unique needs</a:t>
            </a:r>
            <a:r>
              <a:rPr kumimoji="0" lang="en-US" sz="1600" b="0" i="0" u="none" strike="noStrike" kern="1200" cap="none" spc="0" normalizeH="0" baseline="0" noProof="0">
                <a:ln>
                  <a:noFill/>
                </a:ln>
                <a:solidFill>
                  <a:srgbClr val="000000"/>
                </a:solidFill>
                <a:effectLst/>
                <a:uLnTx/>
                <a:uFillTx/>
                <a:latin typeface="Segoe UI Variable Display"/>
                <a:ea typeface="+mn-ea"/>
                <a:cs typeface="Segoe UI"/>
              </a:rPr>
              <a:t>​</a:t>
            </a:r>
            <a:endParaRPr kumimoji="0" lang="en-US" sz="1800" b="0" i="0" u="none" strike="noStrike" kern="1200" cap="none" spc="0" normalizeH="0" baseline="0" noProof="0">
              <a:ln>
                <a:noFill/>
              </a:ln>
              <a:solidFill>
                <a:srgbClr val="000000"/>
              </a:solidFill>
              <a:effectLst/>
              <a:uLnTx/>
              <a:uFillTx/>
              <a:latin typeface="Segoe UI Variable Display"/>
              <a:ea typeface="+mn-ea"/>
              <a:cs typeface="Segoe UI"/>
            </a:endParaRPr>
          </a:p>
        </p:txBody>
      </p:sp>
      <p:sp>
        <p:nvSpPr>
          <p:cNvPr id="78" name="Rounded Rectangle 16_2">
            <a:extLst>
              <a:ext uri="{FF2B5EF4-FFF2-40B4-BE49-F238E27FC236}">
                <a16:creationId xmlns:a16="http://schemas.microsoft.com/office/drawing/2014/main" id="{30DA5DEB-ED61-CAA3-CB4D-A8BF07B16B3C}"/>
              </a:ext>
            </a:extLst>
          </p:cNvPr>
          <p:cNvSpPr/>
          <p:nvPr/>
        </p:nvSpPr>
        <p:spPr bwMode="auto">
          <a:xfrm>
            <a:off x="3995397" y="1422564"/>
            <a:ext cx="1476365" cy="68365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Code</a:t>
            </a:r>
            <a:b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Generation</a:t>
            </a:r>
          </a:p>
        </p:txBody>
      </p:sp>
      <p:pic>
        <p:nvPicPr>
          <p:cNvPr id="81" name="Picture Placeholder 5" descr="A person sitting in front of a computer screen">
            <a:extLst>
              <a:ext uri="{FF2B5EF4-FFF2-40B4-BE49-F238E27FC236}">
                <a16:creationId xmlns:a16="http://schemas.microsoft.com/office/drawing/2014/main" id="{155C9ADF-A6A0-AE11-A602-6AB051059D21}"/>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3974159" y="2669578"/>
            <a:ext cx="1525749" cy="1525749"/>
          </a:xfrm>
          <a:prstGeom prst="ellipse">
            <a:avLst/>
          </a:prstGeom>
          <a:noFill/>
          <a:ln>
            <a:gradFill>
              <a:gsLst>
                <a:gs pos="0">
                  <a:srgbClr val="8FC6E7"/>
                </a:gs>
                <a:gs pos="100000">
                  <a:srgbClr val="BF96C6"/>
                </a:gs>
              </a:gsLst>
              <a:lin ang="5400000" scaled="1"/>
            </a:gradFill>
          </a:ln>
        </p:spPr>
      </p:pic>
      <p:sp>
        <p:nvSpPr>
          <p:cNvPr id="91" name="TextBox 90">
            <a:extLst>
              <a:ext uri="{FF2B5EF4-FFF2-40B4-BE49-F238E27FC236}">
                <a16:creationId xmlns:a16="http://schemas.microsoft.com/office/drawing/2014/main" id="{065FBCD7-2BF5-434D-8B38-FBCE0413F221}"/>
              </a:ext>
            </a:extLst>
          </p:cNvPr>
          <p:cNvSpPr txBox="1"/>
          <p:nvPr/>
        </p:nvSpPr>
        <p:spPr>
          <a:xfrm>
            <a:off x="3464346" y="4709000"/>
            <a:ext cx="2538468"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a:rPr>
              <a:t>Makes developing code more inclusive and easier for all users</a:t>
            </a:r>
          </a:p>
        </p:txBody>
      </p:sp>
      <p:sp>
        <p:nvSpPr>
          <p:cNvPr id="100" name="Rounded Rectangle 16_3">
            <a:extLst>
              <a:ext uri="{FF2B5EF4-FFF2-40B4-BE49-F238E27FC236}">
                <a16:creationId xmlns:a16="http://schemas.microsoft.com/office/drawing/2014/main" id="{B70DCB34-560C-9A72-9043-A66B05A2185C}"/>
              </a:ext>
            </a:extLst>
          </p:cNvPr>
          <p:cNvSpPr/>
          <p:nvPr/>
        </p:nvSpPr>
        <p:spPr bwMode="auto">
          <a:xfrm>
            <a:off x="7083705" y="1422564"/>
            <a:ext cx="752605" cy="68365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Voice</a:t>
            </a:r>
            <a:b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Input</a:t>
            </a:r>
          </a:p>
        </p:txBody>
      </p:sp>
      <p:pic>
        <p:nvPicPr>
          <p:cNvPr id="102" name="Picture Placeholder 5" descr="A person using a mobile device">
            <a:extLst>
              <a:ext uri="{FF2B5EF4-FFF2-40B4-BE49-F238E27FC236}">
                <a16:creationId xmlns:a16="http://schemas.microsoft.com/office/drawing/2014/main" id="{63BBA062-58BF-7084-E055-27F1CEBA78F7}"/>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6686992" y="2655983"/>
            <a:ext cx="1525749" cy="1525749"/>
          </a:xfrm>
          <a:prstGeom prst="ellipse">
            <a:avLst/>
          </a:prstGeom>
          <a:ln>
            <a:gradFill>
              <a:gsLst>
                <a:gs pos="0">
                  <a:srgbClr val="8FC6E7"/>
                </a:gs>
                <a:gs pos="100000">
                  <a:srgbClr val="BF96C6"/>
                </a:gs>
              </a:gsLst>
              <a:lin ang="5400000" scaled="1"/>
            </a:gradFill>
          </a:ln>
        </p:spPr>
      </p:pic>
      <p:sp>
        <p:nvSpPr>
          <p:cNvPr id="108" name="TextBox 107">
            <a:extLst>
              <a:ext uri="{FF2B5EF4-FFF2-40B4-BE49-F238E27FC236}">
                <a16:creationId xmlns:a16="http://schemas.microsoft.com/office/drawing/2014/main" id="{67C0C293-5C0A-6DA6-CE74-AF1A5430B528}"/>
              </a:ext>
            </a:extLst>
          </p:cNvPr>
          <p:cNvSpPr txBox="1"/>
          <p:nvPr/>
        </p:nvSpPr>
        <p:spPr>
          <a:xfrm>
            <a:off x="6190774" y="4644018"/>
            <a:ext cx="2538468"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Makes services easier for people with mobility disabilities and those on the go</a:t>
            </a:r>
            <a:r>
              <a:rPr kumimoji="0" lang="en-US" sz="1600" b="0" i="0" u="none" strike="noStrike" kern="1200" cap="none" spc="0" normalizeH="0" baseline="0" noProof="0">
                <a:ln>
                  <a:noFill/>
                </a:ln>
                <a:solidFill>
                  <a:srgbClr val="000000"/>
                </a:solidFill>
                <a:effectLst/>
                <a:uLnTx/>
                <a:uFillTx/>
                <a:latin typeface="Segoe UI Variable Display"/>
                <a:ea typeface="+mn-ea"/>
                <a:cs typeface="Segoe UI"/>
              </a:rPr>
              <a:t>​</a:t>
            </a:r>
            <a:endParaRPr kumimoji="0" lang="en-US" sz="1800" b="0" i="0" u="none" strike="noStrike" kern="1200" cap="none" spc="0" normalizeH="0" baseline="0" noProof="0">
              <a:ln>
                <a:noFill/>
              </a:ln>
              <a:solidFill>
                <a:srgbClr val="000000"/>
              </a:solidFill>
              <a:effectLst/>
              <a:uLnTx/>
              <a:uFillTx/>
              <a:latin typeface="Segoe UI Variable Display"/>
              <a:ea typeface="+mn-ea"/>
              <a:cs typeface="Segoe UI"/>
            </a:endParaRPr>
          </a:p>
        </p:txBody>
      </p:sp>
      <p:sp>
        <p:nvSpPr>
          <p:cNvPr id="113" name="Rounded Rectangle 16_4">
            <a:extLst>
              <a:ext uri="{FF2B5EF4-FFF2-40B4-BE49-F238E27FC236}">
                <a16:creationId xmlns:a16="http://schemas.microsoft.com/office/drawing/2014/main" id="{86357276-8D4E-3C7E-CA3F-273DEEB0C56C}"/>
              </a:ext>
            </a:extLst>
          </p:cNvPr>
          <p:cNvSpPr/>
          <p:nvPr/>
        </p:nvSpPr>
        <p:spPr bwMode="auto">
          <a:xfrm>
            <a:off x="9448253" y="1422564"/>
            <a:ext cx="1476365" cy="683657"/>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Image</a:t>
            </a:r>
            <a:b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2200" b="1" i="0" u="none" strike="noStrike" kern="1200" cap="none" spc="0" normalizeH="0" baseline="0" noProof="0">
                <a:ln>
                  <a:noFill/>
                </a:ln>
                <a:solidFill>
                  <a:srgbClr val="000000"/>
                </a:solidFill>
                <a:effectLst/>
                <a:uLnTx/>
                <a:uFillTx/>
                <a:latin typeface="Segoe UI Variable Display"/>
                <a:ea typeface="+mn-ea"/>
                <a:cs typeface="Segoe UI" pitchFamily="34" charset="0"/>
              </a:rPr>
              <a:t>Generation</a:t>
            </a:r>
          </a:p>
        </p:txBody>
      </p:sp>
      <p:pic>
        <p:nvPicPr>
          <p:cNvPr id="114" name="Picture 113" descr="A person sitting in front of a computer screen">
            <a:extLst>
              <a:ext uri="{FF2B5EF4-FFF2-40B4-BE49-F238E27FC236}">
                <a16:creationId xmlns:a16="http://schemas.microsoft.com/office/drawing/2014/main" id="{19DC0689-2443-691E-6F88-68BD7EC7956F}"/>
              </a:ext>
            </a:extLst>
          </p:cNvPr>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9423562" y="2666125"/>
            <a:ext cx="1525749" cy="1525749"/>
          </a:xfrm>
          <a:prstGeom prst="ellipse">
            <a:avLst/>
          </a:prstGeom>
        </p:spPr>
      </p:pic>
      <p:sp>
        <p:nvSpPr>
          <p:cNvPr id="116" name="TextBox 115">
            <a:extLst>
              <a:ext uri="{FF2B5EF4-FFF2-40B4-BE49-F238E27FC236}">
                <a16:creationId xmlns:a16="http://schemas.microsoft.com/office/drawing/2014/main" id="{4EDE5EAA-BD0B-CE5E-4366-6AB9A225DD19}"/>
              </a:ext>
            </a:extLst>
          </p:cNvPr>
          <p:cNvSpPr txBox="1"/>
          <p:nvPr/>
        </p:nvSpPr>
        <p:spPr>
          <a:xfrm>
            <a:off x="8917202" y="4644018"/>
            <a:ext cx="2538468"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Makes content generation easier for all and more accessible to people with vision disabilities</a:t>
            </a:r>
            <a:endParaRPr kumimoji="0" lang="en-US" sz="1600" b="0" i="0" u="none" strike="noStrike" kern="1200" cap="none" spc="0" normalizeH="0" baseline="0" noProof="0">
              <a:ln>
                <a:noFill/>
              </a:ln>
              <a:solidFill>
                <a:srgbClr val="000000"/>
              </a:solidFill>
              <a:effectLst/>
              <a:uLnTx/>
              <a:uFillTx/>
              <a:latin typeface="Segoe UI Variable Display"/>
              <a:ea typeface="+mn-ea"/>
              <a:cs typeface="Segoe UI"/>
            </a:endParaRPr>
          </a:p>
        </p:txBody>
      </p:sp>
    </p:spTree>
    <p:extLst>
      <p:ext uri="{BB962C8B-B14F-4D97-AF65-F5344CB8AC3E}">
        <p14:creationId xmlns:p14="http://schemas.microsoft.com/office/powerpoint/2010/main" val="356303392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84475-12C9-7A15-DF53-CF0734641B2B}"/>
              </a:ext>
            </a:extLst>
          </p:cNvPr>
          <p:cNvSpPr txBox="1">
            <a:spLocks/>
          </p:cNvSpPr>
          <p:nvPr/>
        </p:nvSpPr>
        <p:spPr>
          <a:xfrm>
            <a:off x="465599" y="13783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Vision AI Solution Accelerator</a:t>
            </a:r>
          </a:p>
        </p:txBody>
      </p:sp>
      <p:sp>
        <p:nvSpPr>
          <p:cNvPr id="3" name="Rectangle 2">
            <a:extLst>
              <a:ext uri="{FF2B5EF4-FFF2-40B4-BE49-F238E27FC236}">
                <a16:creationId xmlns:a16="http://schemas.microsoft.com/office/drawing/2014/main" id="{78ED79C0-3E60-B43A-22FA-B688FBEC6389}"/>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srgbClr val="EBEBEB"/>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Solution Accelerator</a:t>
            </a:r>
            <a:endParaRPr lang="en-US" sz="1100" kern="0">
              <a:solidFill>
                <a:srgbClr val="EBEBEB"/>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F3D5FCF9-E0EE-62EF-1786-23E1CFFF22FC}"/>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100" kern="0">
              <a:solidFill>
                <a:srgbClr val="EBEBEB"/>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2E63F3D-8D88-3632-5ED2-0239C1DADAFF}"/>
              </a:ext>
            </a:extLst>
          </p:cNvPr>
          <p:cNvSpPr txBox="1"/>
          <p:nvPr/>
        </p:nvSpPr>
        <p:spPr>
          <a:xfrm>
            <a:off x="604598" y="892987"/>
            <a:ext cx="3259190" cy="4062651"/>
          </a:xfrm>
          <a:prstGeom prst="rect">
            <a:avLst/>
          </a:prstGeom>
          <a:noFill/>
        </p:spPr>
        <p:txBody>
          <a:bodyPr wrap="square" lIns="0" tIns="0" rIns="0" bIns="0" rtlCol="0">
            <a:spAutoFit/>
          </a:bodyPr>
          <a:lstStyle/>
          <a:p>
            <a:pPr>
              <a:spcBef>
                <a:spcPts val="600"/>
              </a:spcBef>
              <a:defRPr/>
            </a:pPr>
            <a:r>
              <a:rPr lang="en-US" sz="1400" b="1">
                <a:solidFill>
                  <a:prstClr val="white"/>
                </a:solidFill>
                <a:latin typeface="-apple-system"/>
              </a:rPr>
              <a:t>Content</a:t>
            </a:r>
          </a:p>
          <a:p>
            <a:pPr marL="285750" indent="-285750">
              <a:spcBef>
                <a:spcPts val="600"/>
              </a:spcBef>
              <a:buFont typeface="Arial" panose="020B0604020202020204" pitchFamily="34" charset="0"/>
              <a:buChar char="•"/>
              <a:defRPr/>
            </a:pPr>
            <a:r>
              <a:rPr lang="en-US" sz="1400">
                <a:solidFill>
                  <a:srgbClr val="50E6FF"/>
                </a:solidFill>
                <a:latin typeface="-apple-system"/>
                <a:hlinkClick r:id="rId3">
                  <a:extLst>
                    <a:ext uri="{A12FA001-AC4F-418D-AE19-62706E023703}">
                      <ahyp:hlinkClr xmlns:ahyp="http://schemas.microsoft.com/office/drawing/2018/hyperlinkcolor" val="tx"/>
                    </a:ext>
                  </a:extLst>
                </a:hlinkClick>
              </a:rPr>
              <a:t>Azure Computer Vision in a Day Workshop</a:t>
            </a:r>
            <a:endParaRPr lang="en-US" sz="1400">
              <a:solidFill>
                <a:srgbClr val="50E6FF"/>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4">
                  <a:extLst>
                    <a:ext uri="{A12FA001-AC4F-418D-AE19-62706E023703}">
                      <ahyp:hlinkClr xmlns:ahyp="http://schemas.microsoft.com/office/drawing/2018/hyperlinkcolor" val="tx"/>
                    </a:ext>
                  </a:extLst>
                </a:hlinkClick>
              </a:rPr>
              <a:t>Explore the OpenAI </a:t>
            </a:r>
            <a:r>
              <a:rPr lang="en-US" sz="1400">
                <a:solidFill>
                  <a:prstClr val="white"/>
                </a:solidFill>
                <a:latin typeface="-apple-system"/>
                <a:hlinkClick r:id="rId4">
                  <a:extLst>
                    <a:ext uri="{A12FA001-AC4F-418D-AE19-62706E023703}">
                      <ahyp:hlinkClr xmlns:ahyp="http://schemas.microsoft.com/office/drawing/2018/hyperlinkcolor" val="tx"/>
                    </a:ext>
                  </a:extLst>
                </a:hlinkClick>
              </a:rPr>
              <a:t>DALL E-2 API</a:t>
            </a:r>
            <a:endParaRPr lang="en-US" sz="1400">
              <a:solidFill>
                <a:prstClr val="white"/>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5">
                  <a:extLst>
                    <a:ext uri="{A12FA001-AC4F-418D-AE19-62706E023703}">
                      <ahyp:hlinkClr xmlns:ahyp="http://schemas.microsoft.com/office/drawing/2018/hyperlinkcolor" val="tx"/>
                    </a:ext>
                  </a:extLst>
                </a:hlinkClick>
              </a:rPr>
              <a:t>Create images with the </a:t>
            </a:r>
            <a:r>
              <a:rPr lang="en-US" sz="1400">
                <a:solidFill>
                  <a:prstClr val="white"/>
                </a:solidFill>
                <a:latin typeface="-apple-system"/>
                <a:hlinkClick r:id="rId5">
                  <a:extLst>
                    <a:ext uri="{A12FA001-AC4F-418D-AE19-62706E023703}">
                      <ahyp:hlinkClr xmlns:ahyp="http://schemas.microsoft.com/office/drawing/2018/hyperlinkcolor" val="tx"/>
                    </a:ext>
                  </a:extLst>
                </a:hlinkClick>
              </a:rPr>
              <a:t>Azure OpenAI DALL E-2 API</a:t>
            </a:r>
            <a:endParaRPr lang="en-US" sz="1400">
              <a:solidFill>
                <a:prstClr val="white"/>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6">
                  <a:extLst>
                    <a:ext uri="{A12FA001-AC4F-418D-AE19-62706E023703}">
                      <ahyp:hlinkClr xmlns:ahyp="http://schemas.microsoft.com/office/drawing/2018/hyperlinkcolor" val="tx"/>
                    </a:ext>
                  </a:extLst>
                </a:hlinkClick>
              </a:rPr>
              <a:t>Remove background from images using the Florence foundation model</a:t>
            </a:r>
            <a:endParaRPr lang="en-US" sz="1400">
              <a:solidFill>
                <a:srgbClr val="50E6FF"/>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7">
                  <a:extLst>
                    <a:ext uri="{A12FA001-AC4F-418D-AE19-62706E023703}">
                      <ahyp:hlinkClr xmlns:ahyp="http://schemas.microsoft.com/office/drawing/2018/hyperlinkcolor" val="tx"/>
                    </a:ext>
                  </a:extLst>
                </a:hlinkClick>
              </a:rPr>
              <a:t>Precise Inpainting with Segment Anything, </a:t>
            </a:r>
            <a:r>
              <a:rPr lang="en-US" sz="1400">
                <a:solidFill>
                  <a:prstClr val="white"/>
                </a:solidFill>
                <a:latin typeface="-apple-system"/>
                <a:hlinkClick r:id="rId7">
                  <a:extLst>
                    <a:ext uri="{A12FA001-AC4F-418D-AE19-62706E023703}">
                      <ahyp:hlinkClr xmlns:ahyp="http://schemas.microsoft.com/office/drawing/2018/hyperlinkcolor" val="tx"/>
                    </a:ext>
                  </a:extLst>
                </a:hlinkClick>
              </a:rPr>
              <a:t>DALLE-2</a:t>
            </a:r>
            <a:r>
              <a:rPr lang="en-US" sz="1400">
                <a:solidFill>
                  <a:srgbClr val="50E6FF"/>
                </a:solidFill>
                <a:latin typeface="-apple-system"/>
                <a:hlinkClick r:id="rId7">
                  <a:extLst>
                    <a:ext uri="{A12FA001-AC4F-418D-AE19-62706E023703}">
                      <ahyp:hlinkClr xmlns:ahyp="http://schemas.microsoft.com/office/drawing/2018/hyperlinkcolor" val="tx"/>
                    </a:ext>
                  </a:extLst>
                </a:hlinkClick>
              </a:rPr>
              <a:t> and Stable Diffusion</a:t>
            </a:r>
            <a:endParaRPr lang="en-US" sz="1400">
              <a:solidFill>
                <a:srgbClr val="50E6FF"/>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8">
                  <a:extLst>
                    <a:ext uri="{A12FA001-AC4F-418D-AE19-62706E023703}">
                      <ahyp:hlinkClr xmlns:ahyp="http://schemas.microsoft.com/office/drawing/2018/hyperlinkcolor" val="tx"/>
                    </a:ext>
                  </a:extLst>
                </a:hlinkClick>
              </a:rPr>
              <a:t>Add custom objects and styles to image generation models with </a:t>
            </a:r>
            <a:r>
              <a:rPr lang="en-US" sz="1400" err="1">
                <a:solidFill>
                  <a:srgbClr val="50E6FF"/>
                </a:solidFill>
                <a:latin typeface="-apple-system"/>
                <a:hlinkClick r:id="rId8">
                  <a:extLst>
                    <a:ext uri="{A12FA001-AC4F-418D-AE19-62706E023703}">
                      <ahyp:hlinkClr xmlns:ahyp="http://schemas.microsoft.com/office/drawing/2018/hyperlinkcolor" val="tx"/>
                    </a:ext>
                  </a:extLst>
                </a:hlinkClick>
              </a:rPr>
              <a:t>Dreambooth</a:t>
            </a:r>
            <a:endParaRPr lang="en-US" sz="1400">
              <a:solidFill>
                <a:srgbClr val="50E6FF"/>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9">
                  <a:extLst>
                    <a:ext uri="{A12FA001-AC4F-418D-AE19-62706E023703}">
                      <ahyp:hlinkClr xmlns:ahyp="http://schemas.microsoft.com/office/drawing/2018/hyperlinkcolor" val="tx"/>
                    </a:ext>
                  </a:extLst>
                </a:hlinkClick>
              </a:rPr>
              <a:t>Create and find images with Stable Diffusion and Florence Vector Search</a:t>
            </a:r>
            <a:endParaRPr lang="en-US" sz="1400">
              <a:solidFill>
                <a:srgbClr val="50E6FF"/>
              </a:solidFill>
              <a:latin typeface="-apple-system"/>
            </a:endParaRPr>
          </a:p>
          <a:p>
            <a:pPr marL="285750" indent="-285750">
              <a:spcBef>
                <a:spcPts val="600"/>
              </a:spcBef>
              <a:buFont typeface="Arial" panose="020B0604020202020204" pitchFamily="34" charset="0"/>
              <a:buChar char="•"/>
              <a:defRPr/>
            </a:pPr>
            <a:r>
              <a:rPr lang="en-US" sz="1400">
                <a:solidFill>
                  <a:srgbClr val="50E6FF"/>
                </a:solidFill>
                <a:latin typeface="-apple-system"/>
                <a:hlinkClick r:id="rId10">
                  <a:extLst>
                    <a:ext uri="{A12FA001-AC4F-418D-AE19-62706E023703}">
                      <ahyp:hlinkClr xmlns:ahyp="http://schemas.microsoft.com/office/drawing/2018/hyperlinkcolor" val="tx"/>
                    </a:ext>
                  </a:extLst>
                </a:hlinkClick>
              </a:rPr>
              <a:t>Manage image embeddings with the Cognitive Search Vector Store</a:t>
            </a:r>
            <a:endParaRPr lang="en-US" sz="1400">
              <a:solidFill>
                <a:srgbClr val="50E6FF"/>
              </a:solidFill>
              <a:latin typeface="-apple-system"/>
            </a:endParaRPr>
          </a:p>
        </p:txBody>
      </p:sp>
      <p:pic>
        <p:nvPicPr>
          <p:cNvPr id="6" name="Picture 2" descr="drawing">
            <a:extLst>
              <a:ext uri="{FF2B5EF4-FFF2-40B4-BE49-F238E27FC236}">
                <a16:creationId xmlns:a16="http://schemas.microsoft.com/office/drawing/2014/main" id="{27C7F1CF-2C89-09D3-E829-8BFA4972155A}"/>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442532" y="1246094"/>
            <a:ext cx="7144870" cy="3572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25857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DBBA-2278-D4D6-D973-8F66FBB4847B}"/>
              </a:ext>
            </a:extLst>
          </p:cNvPr>
          <p:cNvSpPr txBox="1">
            <a:spLocks/>
          </p:cNvSpPr>
          <p:nvPr/>
        </p:nvSpPr>
        <p:spPr>
          <a:xfrm>
            <a:off x="465599" y="137830"/>
            <a:ext cx="11018520" cy="1231106"/>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Text to Video</a:t>
            </a:r>
            <a:b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br>
            <a:r>
              <a:rPr kumimoji="0" lang="en-US" sz="3200" b="0" i="0" u="none" strike="noStrike" kern="1200" cap="none" spc="-50" normalizeH="0" baseline="0" noProof="0">
                <a:ln w="3175">
                  <a:noFill/>
                </a:ln>
                <a:solidFill>
                  <a:srgbClr val="333333"/>
                </a:solidFill>
                <a:effectLst/>
                <a:uLnTx/>
                <a:uFillTx/>
                <a:latin typeface="SegoeUI"/>
                <a:ea typeface="+mn-ea"/>
                <a:cs typeface="Segoe UI" pitchFamily="34" charset="0"/>
              </a:rPr>
              <a:t> </a:t>
            </a:r>
            <a:r>
              <a:rPr kumimoji="0" lang="en-US" sz="1400" b="0" i="0" u="none" strike="noStrike" kern="1200" cap="none" spc="-50" normalizeH="0" baseline="0" noProof="0">
                <a:ln w="3175">
                  <a:noFill/>
                </a:ln>
                <a:solidFill>
                  <a:sysClr val="window" lastClr="FFFFFF"/>
                </a:solidFill>
                <a:effectLst/>
                <a:uLnTx/>
                <a:uFillTx/>
                <a:latin typeface="SegoeUI"/>
                <a:ea typeface="+mn-ea"/>
                <a:cs typeface="Segoe UI" pitchFamily="34" charset="0"/>
              </a:rPr>
              <a:t>Provides a starting point for a text summarization and multimedia generation. It combines various technologies and APIs to perform text summarization, key phrase extraction, image generation, audio synthesis, and video creation.</a:t>
            </a:r>
            <a:endParaRPr kumimoji="0" lang="en-US" sz="3200" b="0" i="0" u="none" strike="noStrike" kern="1200" cap="none" spc="-50" normalizeH="0" baseline="0" noProof="0">
              <a:ln w="3175">
                <a:noFill/>
              </a:ln>
              <a:solidFill>
                <a:sysClr val="window" lastClr="FFFFFF"/>
              </a:soli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E6E542EF-9ECD-7EA1-EE2A-5BC7F58B805F}"/>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prstClr val="white"/>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Blog Article</a:t>
            </a:r>
            <a:endParaRPr lang="en-US" sz="1100" kern="0">
              <a:solidFill>
                <a:prstClr val="white"/>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B6BAB94F-A60B-8960-4D98-3AC1B4D7AF82}"/>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100" kern="0">
              <a:solidFill>
                <a:srgbClr val="EBEBEB"/>
              </a:solidFill>
              <a:ea typeface="Segoe UI" pitchFamily="34" charset="0"/>
              <a:cs typeface="Segoe UI" pitchFamily="34" charset="0"/>
            </a:endParaRPr>
          </a:p>
        </p:txBody>
      </p:sp>
      <p:pic>
        <p:nvPicPr>
          <p:cNvPr id="5" name="Picture 2" descr="thumbnail image 1 of blog post titled &#10; &#10; &#10;  &#10; &#10; &#10; &#10;    &#10;  &#10;   &#10;    &#10;      &#10;       Transforming Text to Video: Harnessing the Power of Azure Open AI and Cognitive Services with Python&#10;       &#10;      &#10;     &#10;   &#10;  &#10; &#10;   &#10; &#10; &#10; &#10; &#10; &#10;">
            <a:extLst>
              <a:ext uri="{FF2B5EF4-FFF2-40B4-BE49-F238E27FC236}">
                <a16:creationId xmlns:a16="http://schemas.microsoft.com/office/drawing/2014/main" id="{88CA8318-5AA6-B8C5-074A-260817BDDD7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8529" y="1540160"/>
            <a:ext cx="7235797" cy="4062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902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E5615-12D6-D27F-5B46-6D469922AEAE}"/>
              </a:ext>
            </a:extLst>
          </p:cNvPr>
          <p:cNvSpPr txBox="1">
            <a:spLocks/>
          </p:cNvSpPr>
          <p:nvPr/>
        </p:nvSpPr>
        <p:spPr>
          <a:xfrm>
            <a:off x="465599" y="13783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Enterprise Azure OpenAI</a:t>
            </a:r>
            <a:endParaRPr kumimoji="0" lang="en-US" sz="3200" b="0" i="0" u="none" strike="noStrike" kern="1200" cap="none" spc="-50" normalizeH="0" baseline="0" noProof="0">
              <a:ln w="3175">
                <a:noFill/>
              </a:ln>
              <a:solidFill>
                <a:sysClr val="window" lastClr="FFFFFF"/>
              </a:soli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C309C85A-CC55-4515-D6C5-5C073EC321BB}"/>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prstClr val="white"/>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Accelerator</a:t>
            </a:r>
            <a:endParaRPr lang="en-US" sz="1100" kern="0">
              <a:solidFill>
                <a:prstClr val="white"/>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1DF9ACC3-AB0E-B784-8374-195CB932E4FB}"/>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100" kern="0">
              <a:solidFill>
                <a:srgbClr val="EBEBEB"/>
              </a:solidFill>
              <a:ea typeface="Segoe UI" pitchFamily="34" charset="0"/>
              <a:cs typeface="Segoe UI" pitchFamily="34" charset="0"/>
            </a:endParaRPr>
          </a:p>
        </p:txBody>
      </p:sp>
      <p:pic>
        <p:nvPicPr>
          <p:cNvPr id="5" name="Picture 2" descr="img">
            <a:extLst>
              <a:ext uri="{FF2B5EF4-FFF2-40B4-BE49-F238E27FC236}">
                <a16:creationId xmlns:a16="http://schemas.microsoft.com/office/drawing/2014/main" id="{2217BC7C-50AC-C20A-5D95-D6AFD01A29A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248812" y="1573020"/>
            <a:ext cx="7715250" cy="37119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3F00FC-37C6-A5B7-2C9A-7D56851815B8}"/>
              </a:ext>
            </a:extLst>
          </p:cNvPr>
          <p:cNvSpPr txBox="1"/>
          <p:nvPr/>
        </p:nvSpPr>
        <p:spPr>
          <a:xfrm>
            <a:off x="227938" y="1744470"/>
            <a:ext cx="3486150" cy="2308324"/>
          </a:xfrm>
          <a:prstGeom prst="rect">
            <a:avLst/>
          </a:prstGeom>
          <a:noFill/>
        </p:spPr>
        <p:txBody>
          <a:bodyPr wrap="square">
            <a:spAutoFit/>
          </a:bodyPr>
          <a:lstStyle/>
          <a:p>
            <a:pPr>
              <a:defRPr/>
            </a:pPr>
            <a:r>
              <a:rPr lang="en-US" sz="1200">
                <a:solidFill>
                  <a:prstClr val="white">
                    <a:lumMod val="85000"/>
                  </a:prstClr>
                </a:solidFill>
                <a:latin typeface="-apple-system"/>
              </a:rPr>
              <a:t>Framework features:</a:t>
            </a:r>
          </a:p>
          <a:p>
            <a:pPr>
              <a:buFont typeface="Arial" panose="020B0604020202020204" pitchFamily="34" charset="0"/>
              <a:buChar char="•"/>
              <a:defRPr/>
            </a:pPr>
            <a:r>
              <a:rPr lang="en-US" sz="1200">
                <a:solidFill>
                  <a:prstClr val="white">
                    <a:lumMod val="85000"/>
                  </a:prstClr>
                </a:solidFill>
                <a:latin typeface="-apple-system"/>
              </a:rPr>
              <a:t> Enterprise logging of OpenAI usage metrics:</a:t>
            </a:r>
          </a:p>
          <a:p>
            <a:pPr marL="742950" lvl="1" indent="-285750">
              <a:buFont typeface="Arial" panose="020B0604020202020204" pitchFamily="34" charset="0"/>
              <a:buChar char="•"/>
              <a:defRPr/>
            </a:pPr>
            <a:r>
              <a:rPr lang="en-US" sz="1200">
                <a:solidFill>
                  <a:prstClr val="white">
                    <a:lumMod val="85000"/>
                  </a:prstClr>
                </a:solidFill>
                <a:latin typeface="-apple-system"/>
              </a:rPr>
              <a:t>Token Usage</a:t>
            </a:r>
          </a:p>
          <a:p>
            <a:pPr marL="742950" lvl="1" indent="-285750">
              <a:buFont typeface="Arial" panose="020B0604020202020204" pitchFamily="34" charset="0"/>
              <a:buChar char="•"/>
              <a:defRPr/>
            </a:pPr>
            <a:r>
              <a:rPr lang="en-US" sz="1200">
                <a:solidFill>
                  <a:prstClr val="white">
                    <a:lumMod val="85000"/>
                  </a:prstClr>
                </a:solidFill>
                <a:latin typeface="-apple-system"/>
              </a:rPr>
              <a:t>Model Usage</a:t>
            </a:r>
          </a:p>
          <a:p>
            <a:pPr marL="742950" lvl="1" indent="-285750">
              <a:buFont typeface="Arial" panose="020B0604020202020204" pitchFamily="34" charset="0"/>
              <a:buChar char="•"/>
              <a:defRPr/>
            </a:pPr>
            <a:r>
              <a:rPr lang="en-US" sz="1200">
                <a:solidFill>
                  <a:prstClr val="white">
                    <a:lumMod val="85000"/>
                  </a:prstClr>
                </a:solidFill>
                <a:latin typeface="-apple-system"/>
              </a:rPr>
              <a:t>Prompt Input</a:t>
            </a:r>
          </a:p>
          <a:p>
            <a:pPr marL="742950" lvl="1" indent="-285750">
              <a:buFont typeface="Arial" panose="020B0604020202020204" pitchFamily="34" charset="0"/>
              <a:buChar char="•"/>
              <a:defRPr/>
            </a:pPr>
            <a:r>
              <a:rPr lang="en-US" sz="1200">
                <a:solidFill>
                  <a:prstClr val="white">
                    <a:lumMod val="85000"/>
                  </a:prstClr>
                </a:solidFill>
                <a:latin typeface="-apple-system"/>
              </a:rPr>
              <a:t>User statistics</a:t>
            </a:r>
          </a:p>
          <a:p>
            <a:pPr marL="742950" lvl="1" indent="-285750">
              <a:buFont typeface="Arial" panose="020B0604020202020204" pitchFamily="34" charset="0"/>
              <a:buChar char="•"/>
              <a:defRPr/>
            </a:pPr>
            <a:r>
              <a:rPr lang="en-US" sz="1200">
                <a:solidFill>
                  <a:prstClr val="white">
                    <a:lumMod val="85000"/>
                  </a:prstClr>
                </a:solidFill>
                <a:latin typeface="-apple-system"/>
              </a:rPr>
              <a:t>Prompt Response</a:t>
            </a:r>
          </a:p>
          <a:p>
            <a:pPr>
              <a:buFont typeface="Arial" panose="020B0604020202020204" pitchFamily="34" charset="0"/>
              <a:buChar char="•"/>
              <a:defRPr/>
            </a:pPr>
            <a:r>
              <a:rPr lang="en-US" sz="1200">
                <a:solidFill>
                  <a:prstClr val="white">
                    <a:lumMod val="85000"/>
                  </a:prstClr>
                </a:solidFill>
                <a:latin typeface="-apple-system"/>
              </a:rPr>
              <a:t> High Availability of OpenAI service (region failover)</a:t>
            </a:r>
          </a:p>
          <a:p>
            <a:pPr>
              <a:buFont typeface="Arial" panose="020B0604020202020204" pitchFamily="34" charset="0"/>
              <a:buChar char="•"/>
              <a:defRPr/>
            </a:pPr>
            <a:r>
              <a:rPr lang="en-US" sz="1200">
                <a:solidFill>
                  <a:prstClr val="white">
                    <a:lumMod val="85000"/>
                  </a:prstClr>
                </a:solidFill>
                <a:latin typeface="-apple-system"/>
              </a:rPr>
              <a:t> Integration with latest OpenAI libraries-</a:t>
            </a:r>
          </a:p>
          <a:p>
            <a:pPr marL="742950" lvl="1" indent="-285750">
              <a:buFont typeface="Arial" panose="020B0604020202020204" pitchFamily="34" charset="0"/>
              <a:buChar char="•"/>
              <a:defRPr/>
            </a:pPr>
            <a:r>
              <a:rPr lang="en-US" sz="1200">
                <a:solidFill>
                  <a:prstClr val="white">
                    <a:lumMod val="85000"/>
                  </a:prstClr>
                </a:solidFill>
                <a:latin typeface="-apple-system"/>
                <a:hlinkClick r:id="rId4">
                  <a:extLst>
                    <a:ext uri="{A12FA001-AC4F-418D-AE19-62706E023703}">
                      <ahyp:hlinkClr xmlns:ahyp="http://schemas.microsoft.com/office/drawing/2018/hyperlinkcolor" val="tx"/>
                    </a:ext>
                  </a:extLst>
                </a:hlinkClick>
              </a:rPr>
              <a:t>OpenAI</a:t>
            </a:r>
            <a:endParaRPr lang="en-US" sz="1200">
              <a:solidFill>
                <a:prstClr val="white">
                  <a:lumMod val="85000"/>
                </a:prstClr>
              </a:solidFill>
              <a:latin typeface="-apple-system"/>
            </a:endParaRPr>
          </a:p>
          <a:p>
            <a:pPr marL="742950" lvl="1" indent="-285750">
              <a:buFont typeface="Arial" panose="020B0604020202020204" pitchFamily="34" charset="0"/>
              <a:buChar char="•"/>
              <a:defRPr/>
            </a:pPr>
            <a:r>
              <a:rPr lang="en-US" sz="1200" err="1">
                <a:solidFill>
                  <a:prstClr val="white">
                    <a:lumMod val="85000"/>
                  </a:prstClr>
                </a:solidFill>
                <a:latin typeface="-apple-system"/>
                <a:hlinkClick r:id="rId5">
                  <a:extLst>
                    <a:ext uri="{A12FA001-AC4F-418D-AE19-62706E023703}">
                      <ahyp:hlinkClr xmlns:ahyp="http://schemas.microsoft.com/office/drawing/2018/hyperlinkcolor" val="tx"/>
                    </a:ext>
                  </a:extLst>
                </a:hlinkClick>
              </a:rPr>
              <a:t>LangChain</a:t>
            </a:r>
            <a:endParaRPr lang="en-US" sz="1200">
              <a:solidFill>
                <a:prstClr val="white">
                  <a:lumMod val="85000"/>
                </a:prstClr>
              </a:solidFill>
              <a:latin typeface="-apple-system"/>
            </a:endParaRPr>
          </a:p>
          <a:p>
            <a:pPr marL="742950" lvl="1" indent="-285750">
              <a:buFont typeface="Arial" panose="020B0604020202020204" pitchFamily="34" charset="0"/>
              <a:buChar char="•"/>
              <a:defRPr/>
            </a:pPr>
            <a:r>
              <a:rPr lang="en-US" sz="1200">
                <a:solidFill>
                  <a:prstClr val="white">
                    <a:lumMod val="85000"/>
                  </a:prstClr>
                </a:solidFill>
                <a:latin typeface="-apple-system"/>
                <a:hlinkClick r:id="rId6">
                  <a:extLst>
                    <a:ext uri="{A12FA001-AC4F-418D-AE19-62706E023703}">
                      <ahyp:hlinkClr xmlns:ahyp="http://schemas.microsoft.com/office/drawing/2018/hyperlinkcolor" val="tx"/>
                    </a:ext>
                  </a:extLst>
                </a:hlinkClick>
              </a:rPr>
              <a:t>Llama-index</a:t>
            </a:r>
            <a:endParaRPr lang="en-US" sz="1200">
              <a:solidFill>
                <a:prstClr val="white">
                  <a:lumMod val="85000"/>
                </a:prstClr>
              </a:solidFill>
              <a:latin typeface="-apple-system"/>
            </a:endParaRPr>
          </a:p>
        </p:txBody>
      </p:sp>
    </p:spTree>
    <p:extLst>
      <p:ext uri="{BB962C8B-B14F-4D97-AF65-F5344CB8AC3E}">
        <p14:creationId xmlns:p14="http://schemas.microsoft.com/office/powerpoint/2010/main" val="317707513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7E04E-356E-0F5D-0BE7-7168CFA2369E}"/>
              </a:ext>
            </a:extLst>
          </p:cNvPr>
          <p:cNvSpPr txBox="1">
            <a:spLocks/>
          </p:cNvSpPr>
          <p:nvPr/>
        </p:nvSpPr>
        <p:spPr>
          <a:xfrm>
            <a:off x="465599" y="137830"/>
            <a:ext cx="11018520" cy="120032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Chat Copilot Sample Application</a:t>
            </a:r>
            <a:b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br>
            <a:r>
              <a:rPr kumimoji="0" lang="en-US" sz="3200" b="0" i="0" u="none" strike="noStrike" kern="1200" cap="none" spc="-50" normalizeH="0" baseline="0" noProof="0">
                <a:ln w="3175">
                  <a:noFill/>
                </a:ln>
                <a:solidFill>
                  <a:srgbClr val="333333"/>
                </a:solidFill>
                <a:effectLst/>
                <a:uLnTx/>
                <a:uFillTx/>
                <a:latin typeface="SegoeUI"/>
                <a:ea typeface="+mn-ea"/>
                <a:cs typeface="Segoe UI" pitchFamily="34" charset="0"/>
              </a:rPr>
              <a:t> </a:t>
            </a:r>
            <a:r>
              <a:rPr kumimoji="0" lang="en-US" sz="1400" b="0" i="0" u="none" strike="noStrike" kern="1200" cap="none" spc="-50" normalizeH="0" baseline="0" noProof="0">
                <a:ln w="3175">
                  <a:noFill/>
                </a:ln>
                <a:solidFill>
                  <a:sysClr val="window" lastClr="FFFFFF"/>
                </a:solidFill>
                <a:effectLst/>
                <a:uLnTx/>
                <a:uFillTx/>
                <a:latin typeface="SegoeUI"/>
                <a:ea typeface="+mn-ea"/>
                <a:cs typeface="Segoe UI" pitchFamily="34" charset="0"/>
              </a:rPr>
              <a:t>This sample allows you to build your own integrated large language model (LLM) chat copilot. The sample is built on Microsoft Semantic Kernel and has two components: a frontend React web app and a backend .NET web API service.</a:t>
            </a:r>
            <a:endParaRPr kumimoji="0" lang="en-US" sz="3200" b="0" i="0" u="none" strike="noStrike" kern="1200" cap="none" spc="-50" normalizeH="0" baseline="0" noProof="0">
              <a:ln w="3175">
                <a:noFill/>
              </a:ln>
              <a:solidFill>
                <a:sysClr val="window" lastClr="FFFFFF"/>
              </a:soli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C93AEB38-2BCF-0FD8-9DC1-64E340CC2EC6}"/>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prstClr val="white"/>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Accelerator</a:t>
            </a:r>
            <a:endParaRPr lang="en-US" sz="1100" kern="0">
              <a:solidFill>
                <a:prstClr val="white"/>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98A01326-BE7C-33E3-EA0F-FA5B435CF560}"/>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100" kern="0">
              <a:solidFill>
                <a:srgbClr val="EBEBEB"/>
              </a:solidFill>
              <a:ea typeface="Segoe UI" pitchFamily="34" charset="0"/>
              <a:cs typeface="Segoe UI" pitchFamily="34" charset="0"/>
            </a:endParaRPr>
          </a:p>
        </p:txBody>
      </p:sp>
      <p:pic>
        <p:nvPicPr>
          <p:cNvPr id="5" name="Picture 2" descr="Chat Copilot answering a question">
            <a:extLst>
              <a:ext uri="{FF2B5EF4-FFF2-40B4-BE49-F238E27FC236}">
                <a16:creationId xmlns:a16="http://schemas.microsoft.com/office/drawing/2014/main" id="{1E74AEE9-1485-0599-BFDD-3ED17353F3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17038" y="1493790"/>
            <a:ext cx="7369840" cy="5036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453284"/>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63F35DA-589B-E6C4-45CB-8FD5789E1E49}"/>
              </a:ext>
            </a:extLst>
          </p:cNvPr>
          <p:cNvSpPr txBox="1">
            <a:spLocks/>
          </p:cNvSpPr>
          <p:nvPr/>
        </p:nvSpPr>
        <p:spPr>
          <a:xfrm>
            <a:off x="465599" y="137830"/>
            <a:ext cx="11018520" cy="98488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AzureChatGPT Solution Accelerator</a:t>
            </a:r>
            <a:b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br>
            <a:r>
              <a:rPr kumimoji="0" lang="en-US" sz="3200" b="0" i="0" u="none" strike="noStrike" kern="1200" cap="none" spc="-50" normalizeH="0" baseline="0" noProof="0">
                <a:ln w="3175">
                  <a:noFill/>
                </a:ln>
                <a:solidFill>
                  <a:srgbClr val="333333"/>
                </a:solidFill>
                <a:effectLst/>
                <a:uLnTx/>
                <a:uFillTx/>
                <a:latin typeface="SegoeUI"/>
                <a:ea typeface="+mn-ea"/>
                <a:cs typeface="Segoe UI" pitchFamily="34" charset="0"/>
              </a:rPr>
              <a:t> </a:t>
            </a:r>
            <a:r>
              <a:rPr kumimoji="0" lang="en-US" sz="1400" b="0" i="0" u="none" strike="noStrike" kern="1200" cap="none" spc="-50" normalizeH="0" baseline="0" noProof="0">
                <a:ln w="3175">
                  <a:noFill/>
                </a:ln>
                <a:solidFill>
                  <a:sysClr val="window" lastClr="FFFFFF"/>
                </a:solidFill>
                <a:effectLst/>
                <a:uLnTx/>
                <a:uFillTx/>
                <a:latin typeface="SegoeUI"/>
                <a:ea typeface="+mn-ea"/>
                <a:cs typeface="Segoe UI" pitchFamily="34" charset="0"/>
              </a:rPr>
              <a:t>An open-source accelerator to help enterprises quickly spin up Chat GPT experiences with enterprise security and industrialization.</a:t>
            </a:r>
            <a:endParaRPr kumimoji="0" lang="en-US" sz="3200" b="0" i="0" u="none" strike="noStrike" kern="1200" cap="none" spc="-50" normalizeH="0" baseline="0" noProof="0">
              <a:ln w="3175">
                <a:noFill/>
              </a:ln>
              <a:solidFill>
                <a:sysClr val="window" lastClr="FFFFFF"/>
              </a:solidFill>
              <a:effectLst/>
              <a:uLnTx/>
              <a:uFillTx/>
              <a:latin typeface="Segoe UI Semibold"/>
              <a:ea typeface="+mn-ea"/>
              <a:cs typeface="Segoe UI" pitchFamily="34" charset="0"/>
            </a:endParaRPr>
          </a:p>
        </p:txBody>
      </p:sp>
      <p:sp>
        <p:nvSpPr>
          <p:cNvPr id="4" name="Rectangle 3">
            <a:extLst>
              <a:ext uri="{FF2B5EF4-FFF2-40B4-BE49-F238E27FC236}">
                <a16:creationId xmlns:a16="http://schemas.microsoft.com/office/drawing/2014/main" id="{084181BD-0AE2-0CF5-4020-678D206D9E67}"/>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prstClr val="white"/>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Accelerator</a:t>
            </a:r>
            <a:endParaRPr lang="en-US" sz="1100" kern="0">
              <a:solidFill>
                <a:prstClr val="white"/>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6280DC71-F30B-D773-BFEE-D96D2D4478FB}"/>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100" kern="0">
              <a:solidFill>
                <a:srgbClr val="EBEBEB"/>
              </a:solidFill>
              <a:ea typeface="Segoe UI" pitchFamily="34" charset="0"/>
              <a:cs typeface="Segoe UI" pitchFamily="34" charset="0"/>
            </a:endParaRPr>
          </a:p>
        </p:txBody>
      </p:sp>
      <p:pic>
        <p:nvPicPr>
          <p:cNvPr id="6" name="Picture 2">
            <a:extLst>
              <a:ext uri="{FF2B5EF4-FFF2-40B4-BE49-F238E27FC236}">
                <a16:creationId xmlns:a16="http://schemas.microsoft.com/office/drawing/2014/main" id="{8BD831A8-0B66-4C84-A790-4BDF7B2B64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25894" y="1625798"/>
            <a:ext cx="8658225" cy="487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4586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sz="3200">
                <a:solidFill>
                  <a:schemeClr val="accent1"/>
                </a:solidFill>
              </a:rPr>
              <a:t>Demo Whisper in </a:t>
            </a:r>
            <a:r>
              <a:rPr lang="en-US" sz="3200" err="1">
                <a:solidFill>
                  <a:schemeClr val="accent1"/>
                </a:solidFill>
              </a:rPr>
              <a:t>Gradio</a:t>
            </a:r>
            <a:r>
              <a:rPr lang="en-US">
                <a:solidFill>
                  <a:schemeClr val="accent1"/>
                </a:solidFill>
              </a:rPr>
              <a:t>-powered Web Apps</a:t>
            </a:r>
            <a:endParaRPr lang="en-US">
              <a:solidFill>
                <a:schemeClr val="accent1"/>
              </a:solidFill>
              <a:latin typeface="Consolas" panose="020B0609020204030204" pitchFamily="49" charset="0"/>
            </a:endParaRPr>
          </a:p>
        </p:txBody>
      </p:sp>
      <p:pic>
        <p:nvPicPr>
          <p:cNvPr id="7" name="Picture 2" descr="screenshot_0_offline">
            <a:extLst>
              <a:ext uri="{FF2B5EF4-FFF2-40B4-BE49-F238E27FC236}">
                <a16:creationId xmlns:a16="http://schemas.microsoft.com/office/drawing/2014/main" id="{3D886FF9-3DB7-7494-A004-337BD13DC524}"/>
              </a:ext>
            </a:extLst>
          </p:cNvPr>
          <p:cNvPicPr>
            <a:picLocks noGrp="1" noChangeAspect="1" noChangeArrowheads="1"/>
          </p:cNvPicPr>
          <p:nvPr>
            <p:ph sz="quarter" idx="12"/>
          </p:nvPr>
        </p:nvPicPr>
        <p:blipFill>
          <a:blip r:embed="rId3" cstate="screen">
            <a:extLst>
              <a:ext uri="{28A0092B-C50C-407E-A947-70E740481C1C}">
                <a14:useLocalDpi xmlns:a14="http://schemas.microsoft.com/office/drawing/2010/main"/>
              </a:ext>
            </a:extLst>
          </a:blip>
          <a:stretch>
            <a:fillRect/>
          </a:stretch>
        </p:blipFill>
        <p:spPr bwMode="auto">
          <a:xfrm>
            <a:off x="604597" y="1415791"/>
            <a:ext cx="4157797" cy="2181444"/>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128BC329-B7B2-AF8F-229E-60CF93FDBD92}"/>
              </a:ext>
            </a:extLst>
          </p:cNvPr>
          <p:cNvSpPr>
            <a:spLocks noGrp="1"/>
          </p:cNvSpPr>
          <p:nvPr>
            <p:ph sz="quarter" idx="13"/>
          </p:nvPr>
        </p:nvSpPr>
        <p:spPr/>
        <p:txBody>
          <a:bodyPr/>
          <a:lstStyle/>
          <a:p>
            <a:pPr algn="l"/>
            <a:r>
              <a:rPr lang="en-US" sz="1800" b="0" i="0">
                <a:effectLst/>
                <a:latin typeface="-apple-system"/>
              </a:rPr>
              <a:t>Whisper models allow you to transcribe and translate audio files, using their speech-to-text capabilities.</a:t>
            </a:r>
          </a:p>
          <a:p>
            <a:pPr algn="l"/>
            <a:endParaRPr lang="en-US" sz="2000" b="0" i="0">
              <a:effectLst/>
              <a:latin typeface="-apple-system"/>
            </a:endParaRPr>
          </a:p>
          <a:p>
            <a:pPr algn="l">
              <a:buFont typeface="Arial" panose="020B0604020202020204" pitchFamily="34" charset="0"/>
              <a:buChar char="•"/>
            </a:pPr>
            <a:r>
              <a:rPr lang="en-US" sz="1400" b="0" i="0" u="none" strike="noStrike">
                <a:solidFill>
                  <a:srgbClr val="1F2328"/>
                </a:solidFill>
                <a:effectLst/>
                <a:latin typeface="-apple-system"/>
                <a:hlinkClick r:id="rId4"/>
              </a:rPr>
              <a:t>Option 0 - Access to Whisper models in offline mode</a:t>
            </a:r>
            <a:endParaRPr lang="en-US" sz="1400" b="0" i="0">
              <a:solidFill>
                <a:srgbClr val="1F2328"/>
              </a:solidFill>
              <a:effectLst/>
              <a:latin typeface="-apple-system"/>
            </a:endParaRPr>
          </a:p>
          <a:p>
            <a:pPr algn="l">
              <a:buFont typeface="Arial" panose="020B0604020202020204" pitchFamily="34" charset="0"/>
              <a:buChar char="•"/>
            </a:pPr>
            <a:r>
              <a:rPr lang="en-US" sz="1400" b="0" i="0" u="none" strike="noStrike">
                <a:solidFill>
                  <a:srgbClr val="1F2328"/>
                </a:solidFill>
                <a:effectLst/>
                <a:latin typeface="-apple-system"/>
                <a:hlinkClick r:id="rId5"/>
              </a:rPr>
              <a:t>Option 1 - Access to Whisper models via Azure OpenAI endpoint</a:t>
            </a:r>
            <a:endParaRPr lang="en-US" sz="1400" b="0" i="0">
              <a:solidFill>
                <a:srgbClr val="1F2328"/>
              </a:solidFill>
              <a:effectLst/>
              <a:latin typeface="-apple-system"/>
            </a:endParaRPr>
          </a:p>
          <a:p>
            <a:pPr algn="l">
              <a:buFont typeface="Arial" panose="020B0604020202020204" pitchFamily="34" charset="0"/>
              <a:buChar char="•"/>
            </a:pPr>
            <a:r>
              <a:rPr lang="en-US" sz="1400" b="0" i="0" u="none" strike="noStrike">
                <a:solidFill>
                  <a:srgbClr val="1F2328"/>
                </a:solidFill>
                <a:effectLst/>
                <a:latin typeface="-apple-system"/>
                <a:hlinkClick r:id="rId6"/>
              </a:rPr>
              <a:t>Option 2 - Access to Whisper models via Azure AI Speech endpoint</a:t>
            </a:r>
            <a:endParaRPr lang="en-US" sz="1400" b="0" i="0">
              <a:solidFill>
                <a:srgbClr val="1F2328"/>
              </a:solidFill>
              <a:effectLst/>
              <a:latin typeface="-apple-system"/>
            </a:endParaRPr>
          </a:p>
          <a:p>
            <a:endParaRPr lang="en-US" sz="1800"/>
          </a:p>
        </p:txBody>
      </p:sp>
      <p:sp>
        <p:nvSpPr>
          <p:cNvPr id="13" name="Rectangle 12">
            <a:extLst>
              <a:ext uri="{FF2B5EF4-FFF2-40B4-BE49-F238E27FC236}">
                <a16:creationId xmlns:a16="http://schemas.microsoft.com/office/drawing/2014/main" id="{77E8F35D-6A6E-FD1F-FA4D-32C41C592A4A}"/>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7">
                  <a:extLst>
                    <a:ext uri="{A12FA001-AC4F-418D-AE19-62706E023703}">
                      <ahyp:hlinkClr xmlns:ahyp="http://schemas.microsoft.com/office/drawing/2018/hyperlinkcolor" val="tx"/>
                    </a:ext>
                  </a:extLst>
                </a:hlinkClick>
              </a:rPr>
              <a:t>Solution Accelerator</a:t>
            </a:r>
            <a:endPar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51EA5EB7-7903-B3FB-142B-B08BFE8A5578}"/>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pic>
        <p:nvPicPr>
          <p:cNvPr id="8" name="Picture 4" descr="screenshot_1_AOAI">
            <a:extLst>
              <a:ext uri="{FF2B5EF4-FFF2-40B4-BE49-F238E27FC236}">
                <a16:creationId xmlns:a16="http://schemas.microsoft.com/office/drawing/2014/main" id="{002C637F-3414-DA06-96AE-69C03368D92F}"/>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429497" y="3347210"/>
            <a:ext cx="4113306" cy="2181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8725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C337D-86AE-EC46-FC16-FCABCC38D23F}"/>
              </a:ext>
            </a:extLst>
          </p:cNvPr>
          <p:cNvSpPr>
            <a:spLocks noGrp="1"/>
          </p:cNvSpPr>
          <p:nvPr>
            <p:ph type="title"/>
          </p:nvPr>
        </p:nvSpPr>
        <p:spPr/>
        <p:txBody>
          <a:bodyPr/>
          <a:lstStyle/>
          <a:p>
            <a:r>
              <a:rPr lang="en-US"/>
              <a:t>Low to High Complexity</a:t>
            </a:r>
          </a:p>
        </p:txBody>
      </p:sp>
    </p:spTree>
    <p:extLst>
      <p:ext uri="{BB962C8B-B14F-4D97-AF65-F5344CB8AC3E}">
        <p14:creationId xmlns:p14="http://schemas.microsoft.com/office/powerpoint/2010/main" val="293685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sz="3200">
                <a:gradFill flip="none" rotWithShape="1">
                  <a:gsLst>
                    <a:gs pos="0">
                      <a:srgbClr val="CD9AD0"/>
                    </a:gs>
                    <a:gs pos="100000">
                      <a:srgbClr val="8EC8E8"/>
                    </a:gs>
                  </a:gsLst>
                  <a:lin ang="10800000" scaled="1"/>
                  <a:tileRect/>
                </a:gradFill>
              </a:rPr>
              <a:t>Larg</a:t>
            </a:r>
            <a:r>
              <a:rPr lang="en-US">
                <a:gradFill flip="none" rotWithShape="1">
                  <a:gsLst>
                    <a:gs pos="0">
                      <a:srgbClr val="CD9AD0"/>
                    </a:gs>
                    <a:gs pos="100000">
                      <a:srgbClr val="8EC8E8"/>
                    </a:gs>
                  </a:gsLst>
                  <a:lin ang="10800000" scaled="1"/>
                  <a:tileRect/>
                </a:gradFill>
              </a:rPr>
              <a:t>e Document Summarization</a:t>
            </a:r>
            <a:endParaRPr lang="en-US"/>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3376930" y="33549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6815778" y="2681804"/>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6821872" y="3729293"/>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5123822" y="3351571"/>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6F72A45-D6B2-9A6D-E689-F88152A3F956}"/>
              </a:ext>
              <a:ext uri="{C183D7F6-B498-43B3-948B-1728B52AA6E4}">
                <adec:decorative xmlns:adec="http://schemas.microsoft.com/office/drawing/2017/decorative" val="1"/>
              </a:ext>
            </a:extLst>
          </p:cNvPr>
          <p:cNvGrpSpPr/>
          <p:nvPr/>
        </p:nvGrpSpPr>
        <p:grpSpPr>
          <a:xfrm>
            <a:off x="1868510" y="4776242"/>
            <a:ext cx="793807" cy="1041434"/>
            <a:chOff x="1337283" y="3165156"/>
            <a:chExt cx="793807" cy="1041434"/>
          </a:xfrm>
        </p:grpSpPr>
        <p:pic>
          <p:nvPicPr>
            <p:cNvPr id="80" name="Picture 79">
              <a:extLst>
                <a:ext uri="{FF2B5EF4-FFF2-40B4-BE49-F238E27FC236}">
                  <a16:creationId xmlns:a16="http://schemas.microsoft.com/office/drawing/2014/main" id="{B76F8E4B-4A3D-D241-175E-7B2837F08D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1337283" y="3806480"/>
              <a:ext cx="7938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 name="Group 2">
            <a:extLst>
              <a:ext uri="{FF2B5EF4-FFF2-40B4-BE49-F238E27FC236}">
                <a16:creationId xmlns:a16="http://schemas.microsoft.com/office/drawing/2014/main" id="{944A9A02-AFBE-5B96-D54A-DE7385F23506}"/>
              </a:ext>
              <a:ext uri="{C183D7F6-B498-43B3-948B-1728B52AA6E4}">
                <adec:decorative xmlns:adec="http://schemas.microsoft.com/office/drawing/2017/decorative" val="1"/>
              </a:ext>
            </a:extLst>
          </p:cNvPr>
          <p:cNvGrpSpPr/>
          <p:nvPr/>
        </p:nvGrpSpPr>
        <p:grpSpPr>
          <a:xfrm>
            <a:off x="1682984" y="2792097"/>
            <a:ext cx="1253322" cy="1872803"/>
            <a:chOff x="1682984" y="2792097"/>
            <a:chExt cx="1253322" cy="1872803"/>
          </a:xfrm>
        </p:grpSpPr>
        <p:grpSp>
          <p:nvGrpSpPr>
            <p:cNvPr id="94" name="Group 93">
              <a:extLst>
                <a:ext uri="{FF2B5EF4-FFF2-40B4-BE49-F238E27FC236}">
                  <a16:creationId xmlns:a16="http://schemas.microsoft.com/office/drawing/2014/main" id="{B6BCC1EA-6BDB-6C67-4653-8121654235C8}"/>
                </a:ext>
              </a:extLst>
            </p:cNvPr>
            <p:cNvGrpSpPr/>
            <p:nvPr/>
          </p:nvGrpSpPr>
          <p:grpSpPr>
            <a:xfrm>
              <a:off x="1682984" y="2792097"/>
              <a:ext cx="1253322" cy="1141383"/>
              <a:chOff x="2651209" y="3091636"/>
              <a:chExt cx="1253322" cy="1141383"/>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209" y="3091636"/>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677825" y="3832909"/>
                <a:ext cx="11721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Layout Model</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96" name="Straight Arrow Connector 95">
              <a:extLst>
                <a:ext uri="{FF2B5EF4-FFF2-40B4-BE49-F238E27FC236}">
                  <a16:creationId xmlns:a16="http://schemas.microsoft.com/office/drawing/2014/main" id="{8E005B7C-331B-03F3-08C7-A968E078C7C5}"/>
                </a:ext>
              </a:extLst>
            </p:cNvPr>
            <p:cNvCxnSpPr>
              <a:cxnSpLocks/>
            </p:cNvCxnSpPr>
            <p:nvPr/>
          </p:nvCxnSpPr>
          <p:spPr>
            <a:xfrm flipV="1">
              <a:off x="2259065" y="424443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DF9877D5-F5CF-AD76-314E-3C4151E462C1}"/>
              </a:ext>
              <a:ext uri="{C183D7F6-B498-43B3-948B-1728B52AA6E4}">
                <adec:decorative xmlns:adec="http://schemas.microsoft.com/office/drawing/2017/decorative" val="1"/>
              </a:ext>
            </a:extLst>
          </p:cNvPr>
          <p:cNvGrpSpPr/>
          <p:nvPr/>
        </p:nvGrpSpPr>
        <p:grpSpPr>
          <a:xfrm>
            <a:off x="2882525" y="2455812"/>
            <a:ext cx="612664" cy="1634997"/>
            <a:chOff x="2882525" y="2455812"/>
            <a:chExt cx="612664" cy="1634997"/>
          </a:xfrm>
        </p:grpSpPr>
        <p:cxnSp>
          <p:nvCxnSpPr>
            <p:cNvPr id="97" name="Straight Arrow Connector 96">
              <a:extLst>
                <a:ext uri="{FF2B5EF4-FFF2-40B4-BE49-F238E27FC236}">
                  <a16:creationId xmlns:a16="http://schemas.microsoft.com/office/drawing/2014/main" id="{CDD3C49D-4CFE-2CC9-7567-90212C5D1244}"/>
                </a:ext>
              </a:extLst>
            </p:cNvPr>
            <p:cNvCxnSpPr>
              <a:cxnSpLocks/>
            </p:cNvCxnSpPr>
            <p:nvPr/>
          </p:nvCxnSpPr>
          <p:spPr>
            <a:xfrm>
              <a:off x="2882525" y="327707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Lst>
            </p:cNvPr>
            <p:cNvSpPr/>
            <p:nvPr/>
          </p:nvSpPr>
          <p:spPr>
            <a:xfrm>
              <a:off x="3237392"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80270EC0-B907-2184-D9B4-8F1672211FCB}"/>
              </a:ext>
              <a:ext uri="{C183D7F6-B498-43B3-948B-1728B52AA6E4}">
                <adec:decorative xmlns:adec="http://schemas.microsoft.com/office/drawing/2017/decorative" val="1"/>
              </a:ext>
            </a:extLst>
          </p:cNvPr>
          <p:cNvGrpSpPr/>
          <p:nvPr/>
        </p:nvGrpSpPr>
        <p:grpSpPr>
          <a:xfrm>
            <a:off x="3627701" y="2520702"/>
            <a:ext cx="1043338" cy="418029"/>
            <a:chOff x="3627701" y="2520702"/>
            <a:chExt cx="1043338" cy="41802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7701" y="2520702"/>
              <a:ext cx="234010" cy="283649"/>
            </a:xfrm>
            <a:prstGeom prst="rect">
              <a:avLst/>
            </a:prstGeom>
          </p:spPr>
        </p:pic>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3923897" y="2538621"/>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6" name="Group 5">
            <a:extLst>
              <a:ext uri="{FF2B5EF4-FFF2-40B4-BE49-F238E27FC236}">
                <a16:creationId xmlns:a16="http://schemas.microsoft.com/office/drawing/2014/main" id="{5A1E078C-7A0C-5081-16D1-2161B975585D}"/>
              </a:ext>
              <a:ext uri="{C183D7F6-B498-43B3-948B-1728B52AA6E4}">
                <adec:decorative xmlns:adec="http://schemas.microsoft.com/office/drawing/2017/decorative" val="1"/>
              </a:ext>
            </a:extLst>
          </p:cNvPr>
          <p:cNvGrpSpPr/>
          <p:nvPr/>
        </p:nvGrpSpPr>
        <p:grpSpPr>
          <a:xfrm>
            <a:off x="3627701" y="2936037"/>
            <a:ext cx="1043338" cy="400110"/>
            <a:chOff x="3627701" y="2936037"/>
            <a:chExt cx="1043338" cy="400110"/>
          </a:xfrm>
        </p:grpSpPr>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7701" y="2936037"/>
              <a:ext cx="234010" cy="283649"/>
            </a:xfrm>
            <a:prstGeom prst="rect">
              <a:avLst/>
            </a:prstGeom>
          </p:spPr>
        </p:pic>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3923897" y="2936037"/>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 name="Group 6">
            <a:extLst>
              <a:ext uri="{FF2B5EF4-FFF2-40B4-BE49-F238E27FC236}">
                <a16:creationId xmlns:a16="http://schemas.microsoft.com/office/drawing/2014/main" id="{A3246690-FE2E-0F89-1E23-3D4985D92FD7}"/>
              </a:ext>
              <a:ext uri="{C183D7F6-B498-43B3-948B-1728B52AA6E4}">
                <adec:decorative xmlns:adec="http://schemas.microsoft.com/office/drawing/2017/decorative" val="1"/>
              </a:ext>
            </a:extLst>
          </p:cNvPr>
          <p:cNvGrpSpPr/>
          <p:nvPr/>
        </p:nvGrpSpPr>
        <p:grpSpPr>
          <a:xfrm>
            <a:off x="3627701" y="3333453"/>
            <a:ext cx="1043338" cy="409653"/>
            <a:chOff x="3627701" y="3333453"/>
            <a:chExt cx="1043338" cy="409653"/>
          </a:xfrm>
        </p:grpSpPr>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7701" y="3333453"/>
              <a:ext cx="234010" cy="283649"/>
            </a:xfrm>
            <a:prstGeom prst="rect">
              <a:avLst/>
            </a:prstGeom>
          </p:spPr>
        </p:pic>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3923897" y="3342996"/>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 name="Group 7">
            <a:extLst>
              <a:ext uri="{FF2B5EF4-FFF2-40B4-BE49-F238E27FC236}">
                <a16:creationId xmlns:a16="http://schemas.microsoft.com/office/drawing/2014/main" id="{9DED62D4-AA04-AFB1-3BA4-60CC1D45D1F3}"/>
              </a:ext>
              <a:ext uri="{C183D7F6-B498-43B3-948B-1728B52AA6E4}">
                <adec:decorative xmlns:adec="http://schemas.microsoft.com/office/drawing/2017/decorative" val="1"/>
              </a:ext>
            </a:extLst>
          </p:cNvPr>
          <p:cNvGrpSpPr/>
          <p:nvPr/>
        </p:nvGrpSpPr>
        <p:grpSpPr>
          <a:xfrm>
            <a:off x="3627701" y="3740412"/>
            <a:ext cx="1043338" cy="422938"/>
            <a:chOff x="3627701" y="3740412"/>
            <a:chExt cx="1043338" cy="422938"/>
          </a:xfrm>
        </p:grpSpPr>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27701" y="3740412"/>
              <a:ext cx="234010" cy="283649"/>
            </a:xfrm>
            <a:prstGeom prst="rect">
              <a:avLst/>
            </a:prstGeom>
          </p:spPr>
        </p:pic>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3923897" y="3763240"/>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52" name="Group 151">
            <a:extLst>
              <a:ext uri="{FF2B5EF4-FFF2-40B4-BE49-F238E27FC236}">
                <a16:creationId xmlns:a16="http://schemas.microsoft.com/office/drawing/2014/main" id="{F5D29B25-8ED2-8302-E42C-1B8ECE0A74C2}"/>
              </a:ext>
              <a:ext uri="{C183D7F6-B498-43B3-948B-1728B52AA6E4}">
                <adec:decorative xmlns:adec="http://schemas.microsoft.com/office/drawing/2017/decorative" val="1"/>
              </a:ext>
            </a:extLst>
          </p:cNvPr>
          <p:cNvGrpSpPr/>
          <p:nvPr/>
        </p:nvGrpSpPr>
        <p:grpSpPr>
          <a:xfrm>
            <a:off x="5138935" y="2265915"/>
            <a:ext cx="1876783" cy="2022318"/>
            <a:chOff x="5574915" y="2390481"/>
            <a:chExt cx="1876783" cy="2022318"/>
          </a:xfrm>
        </p:grpSpPr>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5789327" y="3891724"/>
              <a:ext cx="13372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 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5574915" y="2390481"/>
              <a:ext cx="1876783" cy="2022318"/>
              <a:chOff x="5943216" y="1607547"/>
              <a:chExt cx="2758662"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6007296" y="2516667"/>
                <a:ext cx="2694582" cy="322957"/>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Azure Open AI Service</a:t>
                </a:r>
                <a:endParaRPr kumimoji="0" lang="en-CA" sz="1200" b="0" i="0" u="none" strike="noStrike" kern="1200" cap="none" spc="0" normalizeH="0" baseline="0" noProof="0">
                  <a:ln>
                    <a:noFill/>
                  </a:ln>
                  <a:solidFill>
                    <a:srgbClr val="FFFFFF"/>
                  </a:solidFill>
                  <a:effectLst/>
                  <a:uLnTx/>
                  <a:uFillTx/>
                  <a:latin typeface="Segoe UI Semibold"/>
                  <a:ea typeface="+mn-ea"/>
                  <a:cs typeface="Segoe UI Semibold"/>
                </a:endParaRPr>
              </a:p>
            </p:txBody>
          </p:sp>
        </p:grpSp>
      </p:grpSp>
      <p:grpSp>
        <p:nvGrpSpPr>
          <p:cNvPr id="128" name="Group 127">
            <a:extLst>
              <a:ext uri="{FF2B5EF4-FFF2-40B4-BE49-F238E27FC236}">
                <a16:creationId xmlns:a16="http://schemas.microsoft.com/office/drawing/2014/main" id="{F3EB40E2-B2B6-1172-6E10-75D26D313492}"/>
              </a:ext>
              <a:ext uri="{C183D7F6-B498-43B3-948B-1728B52AA6E4}">
                <adec:decorative xmlns:adec="http://schemas.microsoft.com/office/drawing/2017/decorative" val="1"/>
              </a:ext>
            </a:extLst>
          </p:cNvPr>
          <p:cNvGrpSpPr/>
          <p:nvPr/>
        </p:nvGrpSpPr>
        <p:grpSpPr>
          <a:xfrm>
            <a:off x="4595276" y="265397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8B4209D-78AB-FDB7-FC0D-86FABBA1565A}"/>
              </a:ext>
              <a:ext uri="{C183D7F6-B498-43B3-948B-1728B52AA6E4}">
                <adec:decorative xmlns:adec="http://schemas.microsoft.com/office/drawing/2017/decorative" val="1"/>
              </a:ext>
            </a:extLst>
          </p:cNvPr>
          <p:cNvGrpSpPr/>
          <p:nvPr/>
        </p:nvGrpSpPr>
        <p:grpSpPr>
          <a:xfrm>
            <a:off x="7022796" y="2540774"/>
            <a:ext cx="1964458" cy="1503359"/>
            <a:chOff x="7388559" y="2741072"/>
            <a:chExt cx="1964458" cy="1503359"/>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2741072"/>
              <a:ext cx="234010" cy="283649"/>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156407"/>
              <a:ext cx="234010" cy="283649"/>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553823"/>
              <a:ext cx="234010" cy="283649"/>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960782"/>
              <a:ext cx="234010" cy="283649"/>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8C42CEED-B891-A2A7-89C5-1114C9A2BE8C}"/>
              </a:ext>
              <a:ext uri="{C183D7F6-B498-43B3-948B-1728B52AA6E4}">
                <adec:decorative xmlns:adec="http://schemas.microsoft.com/office/drawing/2017/decorative" val="1"/>
              </a:ext>
            </a:extLst>
          </p:cNvPr>
          <p:cNvGrpSpPr/>
          <p:nvPr/>
        </p:nvGrpSpPr>
        <p:grpSpPr>
          <a:xfrm>
            <a:off x="8809520" y="2528353"/>
            <a:ext cx="1316098" cy="1634997"/>
            <a:chOff x="8809520" y="2528353"/>
            <a:chExt cx="1316098" cy="1634997"/>
          </a:xfrm>
        </p:grpSpPr>
        <p:sp>
          <p:nvSpPr>
            <p:cNvPr id="153" name="Left Brace 152">
              <a:extLst>
                <a:ext uri="{FF2B5EF4-FFF2-40B4-BE49-F238E27FC236}">
                  <a16:creationId xmlns:a16="http://schemas.microsoft.com/office/drawing/2014/main" id="{2EF98B19-6BA6-09D1-D620-14B91A06A6C0}"/>
                </a:ext>
              </a:extLst>
            </p:cNvPr>
            <p:cNvSpPr/>
            <p:nvPr/>
          </p:nvSpPr>
          <p:spPr>
            <a:xfrm rot="10800000">
              <a:off x="8991946" y="252835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12785C6C-8141-C8E4-7475-08FC0722BFC7}"/>
                </a:ext>
              </a:extLst>
            </p:cNvPr>
            <p:cNvGrpSpPr/>
            <p:nvPr/>
          </p:nvGrpSpPr>
          <p:grpSpPr>
            <a:xfrm>
              <a:off x="8809520" y="2662526"/>
              <a:ext cx="1316098" cy="1383400"/>
              <a:chOff x="8809520" y="2662526"/>
              <a:chExt cx="1316098" cy="1383400"/>
            </a:xfrm>
          </p:grpSpPr>
          <p:grpSp>
            <p:nvGrpSpPr>
              <p:cNvPr id="154" name="Group 153">
                <a:extLst>
                  <a:ext uri="{FF2B5EF4-FFF2-40B4-BE49-F238E27FC236}">
                    <a16:creationId xmlns:a16="http://schemas.microsoft.com/office/drawing/2014/main" id="{33BAAA09-9040-0129-456E-1026C85DF6FF}"/>
                  </a:ext>
                </a:extLst>
              </p:cNvPr>
              <p:cNvGrpSpPr/>
              <p:nvPr/>
            </p:nvGrpSpPr>
            <p:grpSpPr>
              <a:xfrm>
                <a:off x="9294942" y="3002699"/>
                <a:ext cx="830676" cy="1041434"/>
                <a:chOff x="1318855" y="3165156"/>
                <a:chExt cx="830676" cy="1041434"/>
              </a:xfrm>
            </p:grpSpPr>
            <p:pic>
              <p:nvPicPr>
                <p:cNvPr id="155" name="Picture 154">
                  <a:extLst>
                    <a:ext uri="{FF2B5EF4-FFF2-40B4-BE49-F238E27FC236}">
                      <a16:creationId xmlns:a16="http://schemas.microsoft.com/office/drawing/2014/main" id="{B391917D-99B9-E52E-3268-67756D69F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156" name="TextBox 155">
                  <a:extLst>
                    <a:ext uri="{FF2B5EF4-FFF2-40B4-BE49-F238E27FC236}">
                      <a16:creationId xmlns:a16="http://schemas.microsoft.com/office/drawing/2014/main" id="{8397BE44-AF8F-7C0A-1325-D8CCD4C82DD4}"/>
                    </a:ext>
                    <a:ext uri="{C183D7F6-B498-43B3-948B-1728B52AA6E4}">
                      <adec:decorative xmlns:adec="http://schemas.microsoft.com/office/drawing/2017/decorative" val="1"/>
                    </a:ext>
                  </a:extLst>
                </p:cNvPr>
                <p:cNvSpPr txBox="1"/>
                <p:nvPr/>
              </p:nvSpPr>
              <p:spPr>
                <a:xfrm>
                  <a:off x="1318855" y="3806480"/>
                  <a:ext cx="8306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Combined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Summaries</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158" name="TextBox 157">
                <a:extLst>
                  <a:ext uri="{FF2B5EF4-FFF2-40B4-BE49-F238E27FC236}">
                    <a16:creationId xmlns:a16="http://schemas.microsoft.com/office/drawing/2014/main" id="{FF0D62F9-8572-1E98-ED25-6C0CE39763EA}"/>
                  </a:ext>
                  <a:ext uri="{C183D7F6-B498-43B3-948B-1728B52AA6E4}">
                    <adec:decorative xmlns:adec="http://schemas.microsoft.com/office/drawing/2017/decorative" val="1"/>
                  </a:ext>
                </a:extLst>
              </p:cNvPr>
              <p:cNvSpPr txBox="1"/>
              <p:nvPr/>
            </p:nvSpPr>
            <p:spPr>
              <a:xfrm rot="16200000">
                <a:off x="8240931" y="3231115"/>
                <a:ext cx="13834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Append Summaries</a:t>
                </a:r>
              </a:p>
            </p:txBody>
          </p:sp>
        </p:grpSp>
      </p:grpSp>
    </p:spTree>
    <p:extLst>
      <p:ext uri="{BB962C8B-B14F-4D97-AF65-F5344CB8AC3E}">
        <p14:creationId xmlns:p14="http://schemas.microsoft.com/office/powerpoint/2010/main" val="3984883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fade">
                                      <p:cBhvr>
                                        <p:cTn id="38" dur="500"/>
                                        <p:tgtEl>
                                          <p:spTgt spid="1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7"/>
                                        </p:tgtEl>
                                        <p:attrNameLst>
                                          <p:attrName>style.visibility</p:attrName>
                                        </p:attrNameLst>
                                      </p:cBhvr>
                                      <p:to>
                                        <p:strVal val="visible"/>
                                      </p:to>
                                    </p:set>
                                    <p:animEffect transition="in" filter="fade">
                                      <p:cBhvr>
                                        <p:cTn id="43" dur="500"/>
                                        <p:tgtEl>
                                          <p:spTgt spid="15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sz="3200">
                <a:gradFill flip="none" rotWithShape="1">
                  <a:gsLst>
                    <a:gs pos="0">
                      <a:srgbClr val="CD9AD0"/>
                    </a:gs>
                    <a:gs pos="100000">
                      <a:srgbClr val="8EC8E8"/>
                    </a:gs>
                  </a:gsLst>
                  <a:lin ang="10800000" scaled="1"/>
                  <a:tileRect/>
                </a:gradFill>
              </a:rPr>
              <a:t>Larg</a:t>
            </a:r>
            <a:r>
              <a:rPr lang="en-US">
                <a:gradFill flip="none" rotWithShape="1">
                  <a:gsLst>
                    <a:gs pos="0">
                      <a:srgbClr val="CD9AD0"/>
                    </a:gs>
                    <a:gs pos="100000">
                      <a:srgbClr val="8EC8E8"/>
                    </a:gs>
                  </a:gsLst>
                  <a:lin ang="10800000" scaled="1"/>
                  <a:tileRect/>
                </a:gradFill>
              </a:rPr>
              <a:t>e Document Summarization</a:t>
            </a:r>
            <a:endParaRPr lang="en-US"/>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2279651" y="33549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718499" y="2681804"/>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724593" y="3729293"/>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4026543" y="3351571"/>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6F72A45-D6B2-9A6D-E689-F88152A3F956}"/>
              </a:ext>
              <a:ext uri="{C183D7F6-B498-43B3-948B-1728B52AA6E4}">
                <adec:decorative xmlns:adec="http://schemas.microsoft.com/office/drawing/2017/decorative" val="1"/>
              </a:ext>
            </a:extLst>
          </p:cNvPr>
          <p:cNvGrpSpPr/>
          <p:nvPr/>
        </p:nvGrpSpPr>
        <p:grpSpPr>
          <a:xfrm>
            <a:off x="771231" y="4776242"/>
            <a:ext cx="793807" cy="1041434"/>
            <a:chOff x="1337283" y="3165156"/>
            <a:chExt cx="793807" cy="1041434"/>
          </a:xfrm>
        </p:grpSpPr>
        <p:pic>
          <p:nvPicPr>
            <p:cNvPr id="80" name="Picture 79">
              <a:extLst>
                <a:ext uri="{FF2B5EF4-FFF2-40B4-BE49-F238E27FC236}">
                  <a16:creationId xmlns:a16="http://schemas.microsoft.com/office/drawing/2014/main" id="{B76F8E4B-4A3D-D241-175E-7B2837F08D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1337283" y="3806480"/>
              <a:ext cx="79380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Large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4" name="Group 93">
            <a:extLst>
              <a:ext uri="{FF2B5EF4-FFF2-40B4-BE49-F238E27FC236}">
                <a16:creationId xmlns:a16="http://schemas.microsoft.com/office/drawing/2014/main" id="{B6BCC1EA-6BDB-6C67-4653-8121654235C8}"/>
              </a:ext>
              <a:ext uri="{C183D7F6-B498-43B3-948B-1728B52AA6E4}">
                <adec:decorative xmlns:adec="http://schemas.microsoft.com/office/drawing/2017/decorative" val="1"/>
              </a:ext>
            </a:extLst>
          </p:cNvPr>
          <p:cNvGrpSpPr/>
          <p:nvPr/>
        </p:nvGrpSpPr>
        <p:grpSpPr>
          <a:xfrm>
            <a:off x="540186" y="2792097"/>
            <a:ext cx="1316386" cy="1295271"/>
            <a:chOff x="2605690" y="3091636"/>
            <a:chExt cx="1316386" cy="1295271"/>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209" y="3091636"/>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605690" y="3832909"/>
              <a:ext cx="1316386"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General Document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Model</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96" name="Straight Arrow Connector 95">
            <a:extLst>
              <a:ext uri="{FF2B5EF4-FFF2-40B4-BE49-F238E27FC236}">
                <a16:creationId xmlns:a16="http://schemas.microsoft.com/office/drawing/2014/main" id="{8E005B7C-331B-03F3-08C7-A968E078C7C5}"/>
              </a:ext>
              <a:ext uri="{C183D7F6-B498-43B3-948B-1728B52AA6E4}">
                <adec:decorative xmlns:adec="http://schemas.microsoft.com/office/drawing/2017/decorative" val="1"/>
              </a:ext>
            </a:extLst>
          </p:cNvPr>
          <p:cNvCxnSpPr>
            <a:cxnSpLocks/>
          </p:cNvCxnSpPr>
          <p:nvPr/>
        </p:nvCxnSpPr>
        <p:spPr>
          <a:xfrm flipV="1">
            <a:off x="1161786" y="424443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D3C49D-4CFE-2CC9-7567-90212C5D1244}"/>
              </a:ext>
              <a:ext uri="{C183D7F6-B498-43B3-948B-1728B52AA6E4}">
                <adec:decorative xmlns:adec="http://schemas.microsoft.com/office/drawing/2017/decorative" val="1"/>
              </a:ext>
            </a:extLst>
          </p:cNvPr>
          <p:cNvCxnSpPr>
            <a:cxnSpLocks/>
          </p:cNvCxnSpPr>
          <p:nvPr/>
        </p:nvCxnSpPr>
        <p:spPr>
          <a:xfrm>
            <a:off x="1785246" y="327707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 uri="{C183D7F6-B498-43B3-948B-1728B52AA6E4}">
                <adec:decorative xmlns:adec="http://schemas.microsoft.com/office/drawing/2017/decorative" val="1"/>
              </a:ext>
            </a:extLst>
          </p:cNvPr>
          <p:cNvSpPr/>
          <p:nvPr/>
        </p:nvSpPr>
        <p:spPr>
          <a:xfrm>
            <a:off x="214011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7AD0AFFA-420A-AB7D-B731-6D79E7718964}"/>
              </a:ext>
              <a:ext uri="{C183D7F6-B498-43B3-948B-1728B52AA6E4}">
                <adec:decorative xmlns:adec="http://schemas.microsoft.com/office/drawing/2017/decorative" val="1"/>
              </a:ext>
            </a:extLst>
          </p:cNvPr>
          <p:cNvGrpSpPr/>
          <p:nvPr/>
        </p:nvGrpSpPr>
        <p:grpSpPr>
          <a:xfrm>
            <a:off x="2530422" y="2520702"/>
            <a:ext cx="1043338" cy="1642648"/>
            <a:chOff x="4359240" y="2721000"/>
            <a:chExt cx="1043338" cy="1642648"/>
          </a:xfrm>
        </p:grpSpPr>
        <p:grpSp>
          <p:nvGrpSpPr>
            <p:cNvPr id="147" name="Group 146">
              <a:extLst>
                <a:ext uri="{FF2B5EF4-FFF2-40B4-BE49-F238E27FC236}">
                  <a16:creationId xmlns:a16="http://schemas.microsoft.com/office/drawing/2014/main" id="{6EAB33D8-F788-456B-E661-2A9240D3FCFB}"/>
                </a:ext>
              </a:extLst>
            </p:cNvPr>
            <p:cNvGrpSpPr/>
            <p:nvPr/>
          </p:nvGrpSpPr>
          <p:grpSpPr>
            <a:xfrm>
              <a:off x="4359240" y="2721000"/>
              <a:ext cx="234010" cy="1503359"/>
              <a:chOff x="4359240" y="2721000"/>
              <a:chExt cx="234010" cy="150335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2721000"/>
                <a:ext cx="234010" cy="283649"/>
              </a:xfrm>
              <a:prstGeom prst="rect">
                <a:avLst/>
              </a:prstGeom>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136335"/>
                <a:ext cx="234010" cy="283649"/>
              </a:xfrm>
              <a:prstGeom prst="rect">
                <a:avLst/>
              </a:prstGeom>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533751"/>
                <a:ext cx="234010" cy="283649"/>
              </a:xfrm>
              <a:prstGeom prst="rect">
                <a:avLst/>
              </a:prstGeom>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940710"/>
                <a:ext cx="234010" cy="283649"/>
              </a:xfrm>
              <a:prstGeom prst="rect">
                <a:avLst/>
              </a:prstGeom>
            </p:spPr>
          </p:pic>
        </p:grpSp>
        <p:grpSp>
          <p:nvGrpSpPr>
            <p:cNvPr id="146" name="Group 145">
              <a:extLst>
                <a:ext uri="{FF2B5EF4-FFF2-40B4-BE49-F238E27FC236}">
                  <a16:creationId xmlns:a16="http://schemas.microsoft.com/office/drawing/2014/main" id="{D0E4815B-D356-BC0D-A49A-4DFD699A12E2}"/>
                </a:ext>
              </a:extLst>
            </p:cNvPr>
            <p:cNvGrpSpPr/>
            <p:nvPr/>
          </p:nvGrpSpPr>
          <p:grpSpPr>
            <a:xfrm>
              <a:off x="4655436" y="2738919"/>
              <a:ext cx="747142" cy="1624729"/>
              <a:chOff x="4655436" y="2738919"/>
              <a:chExt cx="747142" cy="1624729"/>
            </a:xfrm>
          </p:grpSpPr>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2" name="Group 151">
            <a:extLst>
              <a:ext uri="{FF2B5EF4-FFF2-40B4-BE49-F238E27FC236}">
                <a16:creationId xmlns:a16="http://schemas.microsoft.com/office/drawing/2014/main" id="{F5D29B25-8ED2-8302-E42C-1B8ECE0A74C2}"/>
              </a:ext>
              <a:ext uri="{C183D7F6-B498-43B3-948B-1728B52AA6E4}">
                <adec:decorative xmlns:adec="http://schemas.microsoft.com/office/drawing/2017/decorative" val="1"/>
              </a:ext>
            </a:extLst>
          </p:cNvPr>
          <p:cNvGrpSpPr/>
          <p:nvPr/>
        </p:nvGrpSpPr>
        <p:grpSpPr>
          <a:xfrm>
            <a:off x="4041657" y="2265915"/>
            <a:ext cx="1833693" cy="2022318"/>
            <a:chOff x="5574916" y="2390481"/>
            <a:chExt cx="1833693" cy="2022318"/>
          </a:xfrm>
        </p:grpSpPr>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5809916" y="3994159"/>
              <a:ext cx="13372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 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5574916" y="2390481"/>
              <a:ext cx="1833693" cy="2022318"/>
              <a:chOff x="5943216" y="1607547"/>
              <a:chExt cx="2695324"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5996886" y="2468158"/>
                <a:ext cx="2641654" cy="3229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Service</a:t>
                </a:r>
                <a:endParaRPr kumimoji="0" lang="en-CA"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8" name="Group 127">
            <a:extLst>
              <a:ext uri="{FF2B5EF4-FFF2-40B4-BE49-F238E27FC236}">
                <a16:creationId xmlns:a16="http://schemas.microsoft.com/office/drawing/2014/main" id="{F3EB40E2-B2B6-1172-6E10-75D26D313492}"/>
              </a:ext>
              <a:ext uri="{C183D7F6-B498-43B3-948B-1728B52AA6E4}">
                <adec:decorative xmlns:adec="http://schemas.microsoft.com/office/drawing/2017/decorative" val="1"/>
              </a:ext>
            </a:extLst>
          </p:cNvPr>
          <p:cNvGrpSpPr/>
          <p:nvPr/>
        </p:nvGrpSpPr>
        <p:grpSpPr>
          <a:xfrm>
            <a:off x="3497997" y="265397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8B4209D-78AB-FDB7-FC0D-86FABBA1565A}"/>
              </a:ext>
              <a:ext uri="{C183D7F6-B498-43B3-948B-1728B52AA6E4}">
                <adec:decorative xmlns:adec="http://schemas.microsoft.com/office/drawing/2017/decorative" val="1"/>
              </a:ext>
            </a:extLst>
          </p:cNvPr>
          <p:cNvGrpSpPr/>
          <p:nvPr/>
        </p:nvGrpSpPr>
        <p:grpSpPr>
          <a:xfrm>
            <a:off x="5925517" y="2540774"/>
            <a:ext cx="1964458" cy="1503359"/>
            <a:chOff x="7388559" y="2741072"/>
            <a:chExt cx="1964458" cy="1503359"/>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2741072"/>
              <a:ext cx="234010" cy="283649"/>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156407"/>
              <a:ext cx="234010" cy="283649"/>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553823"/>
              <a:ext cx="234010" cy="283649"/>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960782"/>
              <a:ext cx="234010" cy="283649"/>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3" name="Left Brace 152">
            <a:extLst>
              <a:ext uri="{FF2B5EF4-FFF2-40B4-BE49-F238E27FC236}">
                <a16:creationId xmlns:a16="http://schemas.microsoft.com/office/drawing/2014/main" id="{2EF98B19-6BA6-09D1-D620-14B91A06A6C0}"/>
              </a:ext>
              <a:ext uri="{C183D7F6-B498-43B3-948B-1728B52AA6E4}">
                <adec:decorative xmlns:adec="http://schemas.microsoft.com/office/drawing/2017/decorative" val="1"/>
              </a:ext>
            </a:extLst>
          </p:cNvPr>
          <p:cNvSpPr/>
          <p:nvPr/>
        </p:nvSpPr>
        <p:spPr>
          <a:xfrm rot="10800000">
            <a:off x="7894667" y="252835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4" name="Group 153">
            <a:extLst>
              <a:ext uri="{FF2B5EF4-FFF2-40B4-BE49-F238E27FC236}">
                <a16:creationId xmlns:a16="http://schemas.microsoft.com/office/drawing/2014/main" id="{33BAAA09-9040-0129-456E-1026C85DF6FF}"/>
              </a:ext>
              <a:ext uri="{C183D7F6-B498-43B3-948B-1728B52AA6E4}">
                <adec:decorative xmlns:adec="http://schemas.microsoft.com/office/drawing/2017/decorative" val="1"/>
              </a:ext>
            </a:extLst>
          </p:cNvPr>
          <p:cNvGrpSpPr/>
          <p:nvPr/>
        </p:nvGrpSpPr>
        <p:grpSpPr>
          <a:xfrm>
            <a:off x="8197663" y="3002699"/>
            <a:ext cx="830676" cy="1041434"/>
            <a:chOff x="1318855" y="3165156"/>
            <a:chExt cx="830676" cy="1041434"/>
          </a:xfrm>
        </p:grpSpPr>
        <p:pic>
          <p:nvPicPr>
            <p:cNvPr id="155" name="Picture 154">
              <a:extLst>
                <a:ext uri="{FF2B5EF4-FFF2-40B4-BE49-F238E27FC236}">
                  <a16:creationId xmlns:a16="http://schemas.microsoft.com/office/drawing/2014/main" id="{B391917D-99B9-E52E-3268-67756D69F6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156" name="TextBox 155">
              <a:extLst>
                <a:ext uri="{FF2B5EF4-FFF2-40B4-BE49-F238E27FC236}">
                  <a16:creationId xmlns:a16="http://schemas.microsoft.com/office/drawing/2014/main" id="{8397BE44-AF8F-7C0A-1325-D8CCD4C82DD4}"/>
                </a:ext>
                <a:ext uri="{C183D7F6-B498-43B3-948B-1728B52AA6E4}">
                  <adec:decorative xmlns:adec="http://schemas.microsoft.com/office/drawing/2017/decorative" val="1"/>
                </a:ext>
              </a:extLst>
            </p:cNvPr>
            <p:cNvSpPr txBox="1"/>
            <p:nvPr/>
          </p:nvSpPr>
          <p:spPr>
            <a:xfrm>
              <a:off x="1318855" y="3806480"/>
              <a:ext cx="83067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Combined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Summaries</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158" name="TextBox 157">
            <a:extLst>
              <a:ext uri="{FF2B5EF4-FFF2-40B4-BE49-F238E27FC236}">
                <a16:creationId xmlns:a16="http://schemas.microsoft.com/office/drawing/2014/main" id="{FF0D62F9-8572-1E98-ED25-6C0CE39763EA}"/>
              </a:ext>
              <a:ext uri="{C183D7F6-B498-43B3-948B-1728B52AA6E4}">
                <adec:decorative xmlns:adec="http://schemas.microsoft.com/office/drawing/2017/decorative" val="1"/>
              </a:ext>
            </a:extLst>
          </p:cNvPr>
          <p:cNvSpPr txBox="1"/>
          <p:nvPr/>
        </p:nvSpPr>
        <p:spPr>
          <a:xfrm rot="16200000">
            <a:off x="7143652" y="3231115"/>
            <a:ext cx="138340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Append Summaries</a:t>
            </a:r>
          </a:p>
        </p:txBody>
      </p:sp>
      <p:grpSp>
        <p:nvGrpSpPr>
          <p:cNvPr id="11" name="Group 10">
            <a:extLst>
              <a:ext uri="{FF2B5EF4-FFF2-40B4-BE49-F238E27FC236}">
                <a16:creationId xmlns:a16="http://schemas.microsoft.com/office/drawing/2014/main" id="{01F06238-F646-20A7-2A8F-2B3D08753A63}"/>
              </a:ext>
              <a:ext uri="{C183D7F6-B498-43B3-948B-1728B52AA6E4}">
                <adec:decorative xmlns:adec="http://schemas.microsoft.com/office/drawing/2017/decorative" val="1"/>
              </a:ext>
            </a:extLst>
          </p:cNvPr>
          <p:cNvGrpSpPr/>
          <p:nvPr/>
        </p:nvGrpSpPr>
        <p:grpSpPr>
          <a:xfrm>
            <a:off x="8938610" y="3218764"/>
            <a:ext cx="1734813" cy="1015663"/>
            <a:chOff x="8938610" y="3218764"/>
            <a:chExt cx="1734813" cy="1015663"/>
          </a:xfrm>
        </p:grpSpPr>
        <p:sp>
          <p:nvSpPr>
            <p:cNvPr id="4" name="TextBox 3">
              <a:extLst>
                <a:ext uri="{FF2B5EF4-FFF2-40B4-BE49-F238E27FC236}">
                  <a16:creationId xmlns:a16="http://schemas.microsoft.com/office/drawing/2014/main" id="{8DF4DBAE-8838-ADFF-072C-484213567615}"/>
                </a:ext>
                <a:ext uri="{C183D7F6-B498-43B3-948B-1728B52AA6E4}">
                  <adec:decorative xmlns:adec="http://schemas.microsoft.com/office/drawing/2017/decorative" val="1"/>
                </a:ext>
              </a:extLst>
            </p:cNvPr>
            <p:cNvSpPr txBox="1"/>
            <p:nvPr/>
          </p:nvSpPr>
          <p:spPr>
            <a:xfrm>
              <a:off x="9222385" y="3218764"/>
              <a:ext cx="1451038" cy="10156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Service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90EE0186-7690-1F17-7144-BF33B78A137A}"/>
                </a:ext>
              </a:extLst>
            </p:cNvPr>
            <p:cNvCxnSpPr>
              <a:cxnSpLocks/>
            </p:cNvCxnSpPr>
            <p:nvPr/>
          </p:nvCxnSpPr>
          <p:spPr>
            <a:xfrm flipV="1">
              <a:off x="8938610" y="3359210"/>
              <a:ext cx="299327" cy="38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E4DA0036-2E67-A178-990B-B5DC014D925B}"/>
              </a:ext>
              <a:ext uri="{C183D7F6-B498-43B3-948B-1728B52AA6E4}">
                <adec:decorative xmlns:adec="http://schemas.microsoft.com/office/drawing/2017/decorative" val="1"/>
              </a:ext>
            </a:extLst>
          </p:cNvPr>
          <p:cNvGrpSpPr/>
          <p:nvPr/>
        </p:nvGrpSpPr>
        <p:grpSpPr>
          <a:xfrm>
            <a:off x="10922788" y="3042035"/>
            <a:ext cx="912429" cy="1041434"/>
            <a:chOff x="1277979" y="3165156"/>
            <a:chExt cx="912429" cy="1041434"/>
          </a:xfrm>
        </p:grpSpPr>
        <p:pic>
          <p:nvPicPr>
            <p:cNvPr id="8" name="Picture 7">
              <a:extLst>
                <a:ext uri="{FF2B5EF4-FFF2-40B4-BE49-F238E27FC236}">
                  <a16:creationId xmlns:a16="http://schemas.microsoft.com/office/drawing/2014/main" id="{9BBC50DC-6397-F170-68F7-C3EAAE40F9F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9" name="TextBox 8">
              <a:extLst>
                <a:ext uri="{FF2B5EF4-FFF2-40B4-BE49-F238E27FC236}">
                  <a16:creationId xmlns:a16="http://schemas.microsoft.com/office/drawing/2014/main" id="{91326386-A7C1-7BF8-4CE0-BE610E4A8954}"/>
                </a:ext>
                <a:ext uri="{C183D7F6-B498-43B3-948B-1728B52AA6E4}">
                  <adec:decorative xmlns:adec="http://schemas.microsoft.com/office/drawing/2017/decorative" val="1"/>
                </a:ext>
              </a:extLst>
            </p:cNvPr>
            <p:cNvSpPr txBox="1"/>
            <p:nvPr/>
          </p:nvSpPr>
          <p:spPr>
            <a:xfrm>
              <a:off x="1277979" y="3806480"/>
              <a:ext cx="91242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4" name="Straight Arrow Connector 13">
            <a:extLst>
              <a:ext uri="{FF2B5EF4-FFF2-40B4-BE49-F238E27FC236}">
                <a16:creationId xmlns:a16="http://schemas.microsoft.com/office/drawing/2014/main" id="{16AF63CF-E11D-3CF6-8491-94190649AEF4}"/>
              </a:ext>
              <a:ext uri="{C183D7F6-B498-43B3-948B-1728B52AA6E4}">
                <adec:decorative xmlns:adec="http://schemas.microsoft.com/office/drawing/2017/decorative" val="1"/>
              </a:ext>
            </a:extLst>
          </p:cNvPr>
          <p:cNvCxnSpPr>
            <a:cxnSpLocks/>
          </p:cNvCxnSpPr>
          <p:nvPr/>
        </p:nvCxnSpPr>
        <p:spPr>
          <a:xfrm flipV="1">
            <a:off x="10749598" y="3342996"/>
            <a:ext cx="299327" cy="38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167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9062DD97-F39D-C1F7-2508-D3E8CEAFB5A7}"/>
              </a:ext>
              <a:ext uri="{C183D7F6-B498-43B3-948B-1728B52AA6E4}">
                <adec:decorative xmlns:adec="http://schemas.microsoft.com/office/drawing/2017/decorative" val="1"/>
              </a:ext>
            </a:extLst>
          </p:cNvPr>
          <p:cNvGrpSpPr/>
          <p:nvPr/>
        </p:nvGrpSpPr>
        <p:grpSpPr>
          <a:xfrm>
            <a:off x="8641324" y="3310692"/>
            <a:ext cx="1332230" cy="827075"/>
            <a:chOff x="8733802" y="3295353"/>
            <a:chExt cx="1332230" cy="827075"/>
          </a:xfrm>
        </p:grpSpPr>
        <p:cxnSp>
          <p:nvCxnSpPr>
            <p:cNvPr id="61" name="Connector: Elbow 60">
              <a:extLst>
                <a:ext uri="{FF2B5EF4-FFF2-40B4-BE49-F238E27FC236}">
                  <a16:creationId xmlns:a16="http://schemas.microsoft.com/office/drawing/2014/main" id="{569031D1-0E7A-6282-3CF1-2EEA32B9C360}"/>
                </a:ext>
              </a:extLst>
            </p:cNvPr>
            <p:cNvCxnSpPr>
              <a:cxnSpLocks/>
              <a:stCxn id="14" idx="4"/>
            </p:cNvCxnSpPr>
            <p:nvPr/>
          </p:nvCxnSpPr>
          <p:spPr>
            <a:xfrm>
              <a:off x="8733802" y="3295353"/>
              <a:ext cx="1332230" cy="2875"/>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B70CDA33-24F8-9F5C-AD52-1AAE6783F7A0}"/>
                </a:ext>
              </a:extLst>
            </p:cNvPr>
            <p:cNvGrpSpPr/>
            <p:nvPr/>
          </p:nvGrpSpPr>
          <p:grpSpPr>
            <a:xfrm>
              <a:off x="9026845" y="3398614"/>
              <a:ext cx="1020464" cy="723814"/>
              <a:chOff x="9026845" y="3398614"/>
              <a:chExt cx="1020464" cy="723814"/>
            </a:xfrm>
          </p:grpSpPr>
          <p:sp>
            <p:nvSpPr>
              <p:cNvPr id="37" name="TextBox 36">
                <a:extLst>
                  <a:ext uri="{FF2B5EF4-FFF2-40B4-BE49-F238E27FC236}">
                    <a16:creationId xmlns:a16="http://schemas.microsoft.com/office/drawing/2014/main" id="{3BD9A2C2-01AB-F5B9-725B-D2FBBA02EA3F}"/>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N-Relevant Sections</a:t>
                </a:r>
              </a:p>
            </p:txBody>
          </p:sp>
          <p:pic>
            <p:nvPicPr>
              <p:cNvPr id="68" name="Picture 67">
                <a:extLst>
                  <a:ext uri="{FF2B5EF4-FFF2-40B4-BE49-F238E27FC236}">
                    <a16:creationId xmlns:a16="http://schemas.microsoft.com/office/drawing/2014/main" id="{B250B5F5-023C-61C9-B577-509C3FAF2B8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753" y="3831073"/>
                <a:ext cx="234010" cy="283649"/>
              </a:xfrm>
              <a:prstGeom prst="rect">
                <a:avLst/>
              </a:prstGeom>
            </p:spPr>
          </p:pic>
          <p:pic>
            <p:nvPicPr>
              <p:cNvPr id="69" name="Picture 68">
                <a:extLst>
                  <a:ext uri="{FF2B5EF4-FFF2-40B4-BE49-F238E27FC236}">
                    <a16:creationId xmlns:a16="http://schemas.microsoft.com/office/drawing/2014/main" id="{2F274565-CF77-9BF2-4CF5-2C02C884066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5132" y="3833764"/>
                <a:ext cx="234010" cy="283649"/>
              </a:xfrm>
              <a:prstGeom prst="rect">
                <a:avLst/>
              </a:prstGeom>
            </p:spPr>
          </p:pic>
          <p:pic>
            <p:nvPicPr>
              <p:cNvPr id="70" name="Picture 69">
                <a:extLst>
                  <a:ext uri="{FF2B5EF4-FFF2-40B4-BE49-F238E27FC236}">
                    <a16:creationId xmlns:a16="http://schemas.microsoft.com/office/drawing/2014/main" id="{E6426C6E-B689-FE45-9DF2-533DE2E1CB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6829" y="3838779"/>
                <a:ext cx="234010" cy="283649"/>
              </a:xfrm>
              <a:prstGeom prst="rect">
                <a:avLst/>
              </a:prstGeom>
            </p:spPr>
          </p:pic>
        </p:grpSp>
      </p:grpSp>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sz="3200">
                <a:gradFill flip="none" rotWithShape="1">
                  <a:gsLst>
                    <a:gs pos="0">
                      <a:srgbClr val="CD9AD0"/>
                    </a:gs>
                    <a:gs pos="100000">
                      <a:srgbClr val="8EC8E8"/>
                    </a:gs>
                  </a:gsLst>
                  <a:lin ang="10800000" scaled="1"/>
                  <a:tileRect/>
                </a:gradFill>
              </a:rPr>
              <a:t>Q&amp;A with Semantic Answering over Document Library</a:t>
            </a:r>
            <a:endParaRPr lang="en-US"/>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2142491" y="33168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581339" y="2643704"/>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587433" y="3691193"/>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3889383" y="3313471"/>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415E4F8A-312C-2268-72A4-B3BE0FE0221F}"/>
              </a:ext>
              <a:ext uri="{C183D7F6-B498-43B3-948B-1728B52AA6E4}">
                <adec:decorative xmlns:adec="http://schemas.microsoft.com/office/drawing/2017/decorative" val="1"/>
              </a:ext>
            </a:extLst>
          </p:cNvPr>
          <p:cNvGrpSpPr/>
          <p:nvPr/>
        </p:nvGrpSpPr>
        <p:grpSpPr>
          <a:xfrm>
            <a:off x="448545" y="2753997"/>
            <a:ext cx="1253322" cy="1872803"/>
            <a:chOff x="585705" y="2792097"/>
            <a:chExt cx="1253322" cy="1872803"/>
          </a:xfrm>
        </p:grpSpPr>
        <p:grpSp>
          <p:nvGrpSpPr>
            <p:cNvPr id="94" name="Group 93">
              <a:extLst>
                <a:ext uri="{FF2B5EF4-FFF2-40B4-BE49-F238E27FC236}">
                  <a16:creationId xmlns:a16="http://schemas.microsoft.com/office/drawing/2014/main" id="{B6BCC1EA-6BDB-6C67-4653-8121654235C8}"/>
                </a:ext>
              </a:extLst>
            </p:cNvPr>
            <p:cNvGrpSpPr/>
            <p:nvPr/>
          </p:nvGrpSpPr>
          <p:grpSpPr>
            <a:xfrm>
              <a:off x="585705" y="2792097"/>
              <a:ext cx="1253322" cy="1141383"/>
              <a:chOff x="2651209" y="3091636"/>
              <a:chExt cx="1253322" cy="1141383"/>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209" y="3091636"/>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677825" y="3832909"/>
                <a:ext cx="11721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Layout Model</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96" name="Straight Arrow Connector 95">
              <a:extLst>
                <a:ext uri="{FF2B5EF4-FFF2-40B4-BE49-F238E27FC236}">
                  <a16:creationId xmlns:a16="http://schemas.microsoft.com/office/drawing/2014/main" id="{8E005B7C-331B-03F3-08C7-A968E078C7C5}"/>
                </a:ext>
              </a:extLst>
            </p:cNvPr>
            <p:cNvCxnSpPr>
              <a:cxnSpLocks/>
            </p:cNvCxnSpPr>
            <p:nvPr/>
          </p:nvCxnSpPr>
          <p:spPr>
            <a:xfrm flipV="1">
              <a:off x="1161786" y="424443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F5D29B25-8ED2-8302-E42C-1B8ECE0A74C2}"/>
              </a:ext>
              <a:ext uri="{C183D7F6-B498-43B3-948B-1728B52AA6E4}">
                <adec:decorative xmlns:adec="http://schemas.microsoft.com/office/drawing/2017/decorative" val="1"/>
              </a:ext>
            </a:extLst>
          </p:cNvPr>
          <p:cNvGrpSpPr/>
          <p:nvPr/>
        </p:nvGrpSpPr>
        <p:grpSpPr>
          <a:xfrm>
            <a:off x="3871387" y="2227815"/>
            <a:ext cx="1890495" cy="2022318"/>
            <a:chOff x="5541806" y="2390481"/>
            <a:chExt cx="1890495" cy="2022318"/>
          </a:xfrm>
        </p:grpSpPr>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5637340" y="3948162"/>
              <a:ext cx="1710726"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5541806" y="2390481"/>
              <a:ext cx="1890495" cy="2022318"/>
              <a:chOff x="5894549" y="1607547"/>
              <a:chExt cx="2778817"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5894549" y="2319223"/>
                <a:ext cx="2778817" cy="32295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Service</a:t>
                </a:r>
                <a:endParaRPr kumimoji="0" lang="en-CA"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5" name="Group 74">
            <a:extLst>
              <a:ext uri="{FF2B5EF4-FFF2-40B4-BE49-F238E27FC236}">
                <a16:creationId xmlns:a16="http://schemas.microsoft.com/office/drawing/2014/main" id="{3239D486-B20F-EB30-3AE3-CE5B5413406C}"/>
              </a:ext>
              <a:ext uri="{C183D7F6-B498-43B3-948B-1728B52AA6E4}">
                <adec:decorative xmlns:adec="http://schemas.microsoft.com/office/drawing/2017/decorative" val="1"/>
              </a:ext>
            </a:extLst>
          </p:cNvPr>
          <p:cNvGrpSpPr/>
          <p:nvPr/>
        </p:nvGrpSpPr>
        <p:grpSpPr>
          <a:xfrm>
            <a:off x="1648086" y="2417712"/>
            <a:ext cx="2190194" cy="1707538"/>
            <a:chOff x="1785246" y="2455812"/>
            <a:chExt cx="2190194" cy="1707538"/>
          </a:xfrm>
        </p:grpSpPr>
        <p:cxnSp>
          <p:nvCxnSpPr>
            <p:cNvPr id="97" name="Straight Arrow Connector 96">
              <a:extLst>
                <a:ext uri="{FF2B5EF4-FFF2-40B4-BE49-F238E27FC236}">
                  <a16:creationId xmlns:a16="http://schemas.microsoft.com/office/drawing/2014/main" id="{CDD3C49D-4CFE-2CC9-7567-90212C5D1244}"/>
                </a:ext>
              </a:extLst>
            </p:cNvPr>
            <p:cNvCxnSpPr>
              <a:cxnSpLocks/>
            </p:cNvCxnSpPr>
            <p:nvPr/>
          </p:nvCxnSpPr>
          <p:spPr>
            <a:xfrm>
              <a:off x="1785246" y="327707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Lst>
            </p:cNvPr>
            <p:cNvSpPr/>
            <p:nvPr/>
          </p:nvSpPr>
          <p:spPr>
            <a:xfrm>
              <a:off x="214011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7AD0AFFA-420A-AB7D-B731-6D79E7718964}"/>
                </a:ext>
              </a:extLst>
            </p:cNvPr>
            <p:cNvGrpSpPr/>
            <p:nvPr/>
          </p:nvGrpSpPr>
          <p:grpSpPr>
            <a:xfrm>
              <a:off x="2530422" y="2520702"/>
              <a:ext cx="1043338" cy="1642648"/>
              <a:chOff x="4359240" y="2721000"/>
              <a:chExt cx="1043338" cy="1642648"/>
            </a:xfrm>
          </p:grpSpPr>
          <p:grpSp>
            <p:nvGrpSpPr>
              <p:cNvPr id="147" name="Group 146">
                <a:extLst>
                  <a:ext uri="{FF2B5EF4-FFF2-40B4-BE49-F238E27FC236}">
                    <a16:creationId xmlns:a16="http://schemas.microsoft.com/office/drawing/2014/main" id="{6EAB33D8-F788-456B-E661-2A9240D3FCFB}"/>
                  </a:ext>
                </a:extLst>
              </p:cNvPr>
              <p:cNvGrpSpPr/>
              <p:nvPr/>
            </p:nvGrpSpPr>
            <p:grpSpPr>
              <a:xfrm>
                <a:off x="4359240" y="2721000"/>
                <a:ext cx="234010" cy="1503359"/>
                <a:chOff x="4359240" y="2721000"/>
                <a:chExt cx="234010" cy="150335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2721000"/>
                  <a:ext cx="234010" cy="283649"/>
                </a:xfrm>
                <a:prstGeom prst="rect">
                  <a:avLst/>
                </a:prstGeom>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136335"/>
                  <a:ext cx="234010" cy="283649"/>
                </a:xfrm>
                <a:prstGeom prst="rect">
                  <a:avLst/>
                </a:prstGeom>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533751"/>
                  <a:ext cx="234010" cy="283649"/>
                </a:xfrm>
                <a:prstGeom prst="rect">
                  <a:avLst/>
                </a:prstGeom>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940710"/>
                  <a:ext cx="234010" cy="283649"/>
                </a:xfrm>
                <a:prstGeom prst="rect">
                  <a:avLst/>
                </a:prstGeom>
              </p:spPr>
            </p:pic>
          </p:grpSp>
          <p:grpSp>
            <p:nvGrpSpPr>
              <p:cNvPr id="146" name="Group 145">
                <a:extLst>
                  <a:ext uri="{FF2B5EF4-FFF2-40B4-BE49-F238E27FC236}">
                    <a16:creationId xmlns:a16="http://schemas.microsoft.com/office/drawing/2014/main" id="{D0E4815B-D356-BC0D-A49A-4DFD699A12E2}"/>
                  </a:ext>
                </a:extLst>
              </p:cNvPr>
              <p:cNvGrpSpPr/>
              <p:nvPr/>
            </p:nvGrpSpPr>
            <p:grpSpPr>
              <a:xfrm>
                <a:off x="4655436" y="2738919"/>
                <a:ext cx="747142" cy="1624729"/>
                <a:chOff x="4655436" y="2738919"/>
                <a:chExt cx="747142" cy="1624729"/>
              </a:xfrm>
            </p:grpSpPr>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8" name="Group 127">
              <a:extLst>
                <a:ext uri="{FF2B5EF4-FFF2-40B4-BE49-F238E27FC236}">
                  <a16:creationId xmlns:a16="http://schemas.microsoft.com/office/drawing/2014/main" id="{F3EB40E2-B2B6-1172-6E10-75D26D313492}"/>
                </a:ext>
              </a:extLst>
            </p:cNvPr>
            <p:cNvGrpSpPr/>
            <p:nvPr/>
          </p:nvGrpSpPr>
          <p:grpSpPr>
            <a:xfrm>
              <a:off x="3497997" y="265397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nvGrpSpPr>
          <p:cNvPr id="79" name="Group 78">
            <a:extLst>
              <a:ext uri="{FF2B5EF4-FFF2-40B4-BE49-F238E27FC236}">
                <a16:creationId xmlns:a16="http://schemas.microsoft.com/office/drawing/2014/main" id="{A558F01F-B667-7264-86A2-254DEB2EF785}"/>
              </a:ext>
              <a:ext uri="{C183D7F6-B498-43B3-948B-1728B52AA6E4}">
                <adec:decorative xmlns:adec="http://schemas.microsoft.com/office/drawing/2017/decorative" val="1"/>
              </a:ext>
            </a:extLst>
          </p:cNvPr>
          <p:cNvGrpSpPr/>
          <p:nvPr/>
        </p:nvGrpSpPr>
        <p:grpSpPr>
          <a:xfrm>
            <a:off x="5788357" y="2490253"/>
            <a:ext cx="2226947" cy="1634997"/>
            <a:chOff x="5925517" y="2528353"/>
            <a:chExt cx="2226947" cy="1634997"/>
          </a:xfrm>
        </p:grpSpPr>
        <p:grpSp>
          <p:nvGrpSpPr>
            <p:cNvPr id="157" name="Group 156">
              <a:extLst>
                <a:ext uri="{FF2B5EF4-FFF2-40B4-BE49-F238E27FC236}">
                  <a16:creationId xmlns:a16="http://schemas.microsoft.com/office/drawing/2014/main" id="{E8B4209D-78AB-FDB7-FC0D-86FABBA1565A}"/>
                </a:ext>
              </a:extLst>
            </p:cNvPr>
            <p:cNvGrpSpPr/>
            <p:nvPr/>
          </p:nvGrpSpPr>
          <p:grpSpPr>
            <a:xfrm>
              <a:off x="5925517" y="2544593"/>
              <a:ext cx="1964458" cy="1495721"/>
              <a:chOff x="7388559" y="2744891"/>
              <a:chExt cx="1964458" cy="1495721"/>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52683" y="2744891"/>
                <a:ext cx="234010" cy="276011"/>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52683" y="3160226"/>
                <a:ext cx="234010" cy="276011"/>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52683" y="3557642"/>
                <a:ext cx="234010" cy="276011"/>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952683" y="3964601"/>
                <a:ext cx="234010" cy="276011"/>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3" name="Left Brace 152">
              <a:extLst>
                <a:ext uri="{FF2B5EF4-FFF2-40B4-BE49-F238E27FC236}">
                  <a16:creationId xmlns:a16="http://schemas.microsoft.com/office/drawing/2014/main" id="{2EF98B19-6BA6-09D1-D620-14B91A06A6C0}"/>
                </a:ext>
              </a:extLst>
            </p:cNvPr>
            <p:cNvSpPr/>
            <p:nvPr/>
          </p:nvSpPr>
          <p:spPr>
            <a:xfrm rot="10800000">
              <a:off x="7894667" y="252835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40F19C9-9A52-0A6A-A31C-092C43F80FA0}"/>
              </a:ext>
              <a:ext uri="{C183D7F6-B498-43B3-948B-1728B52AA6E4}">
                <adec:decorative xmlns:adec="http://schemas.microsoft.com/office/drawing/2017/decorative" val="1"/>
              </a:ext>
            </a:extLst>
          </p:cNvPr>
          <p:cNvGrpSpPr/>
          <p:nvPr/>
        </p:nvGrpSpPr>
        <p:grpSpPr>
          <a:xfrm>
            <a:off x="8116440" y="3029000"/>
            <a:ext cx="736099" cy="770966"/>
            <a:chOff x="8253600" y="3067100"/>
            <a:chExt cx="736099" cy="770966"/>
          </a:xfrm>
        </p:grpSpPr>
        <p:sp>
          <p:nvSpPr>
            <p:cNvPr id="13"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8253600" y="3591845"/>
              <a:ext cx="73609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VectorDB</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Can 11">
              <a:extLst>
                <a:ext uri="{FF2B5EF4-FFF2-40B4-BE49-F238E27FC236}">
                  <a16:creationId xmlns:a16="http://schemas.microsoft.com/office/drawing/2014/main" id="{232BB936-F08B-DB66-EA10-05A3256D6F78}"/>
                </a:ext>
              </a:extLst>
            </p:cNvPr>
            <p:cNvSpPr/>
            <p:nvPr/>
          </p:nvSpPr>
          <p:spPr bwMode="auto">
            <a:xfrm>
              <a:off x="8359225" y="3067100"/>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13E150B0-45DE-96A6-996B-8A4CEB820B71}"/>
              </a:ext>
              <a:ext uri="{C183D7F6-B498-43B3-948B-1728B52AA6E4}">
                <adec:decorative xmlns:adec="http://schemas.microsoft.com/office/drawing/2017/decorative" val="1"/>
              </a:ext>
            </a:extLst>
          </p:cNvPr>
          <p:cNvGrpSpPr/>
          <p:nvPr/>
        </p:nvGrpSpPr>
        <p:grpSpPr>
          <a:xfrm>
            <a:off x="10577371" y="1264825"/>
            <a:ext cx="853119" cy="1195991"/>
            <a:chOff x="3177969" y="1745260"/>
            <a:chExt cx="853119" cy="1195991"/>
          </a:xfrm>
        </p:grpSpPr>
        <p:grpSp>
          <p:nvGrpSpPr>
            <p:cNvPr id="23" name="Group 22">
              <a:extLst>
                <a:ext uri="{FF2B5EF4-FFF2-40B4-BE49-F238E27FC236}">
                  <a16:creationId xmlns:a16="http://schemas.microsoft.com/office/drawing/2014/main" id="{8B9C5EB7-DDE7-2001-ED77-CECFBEE2EF1A}"/>
                </a:ext>
              </a:extLst>
            </p:cNvPr>
            <p:cNvGrpSpPr/>
            <p:nvPr/>
          </p:nvGrpSpPr>
          <p:grpSpPr>
            <a:xfrm>
              <a:off x="3333399" y="1868737"/>
              <a:ext cx="542945" cy="599305"/>
              <a:chOff x="4791177" y="2725299"/>
              <a:chExt cx="583305" cy="643849"/>
            </a:xfrm>
          </p:grpSpPr>
          <p:grpSp>
            <p:nvGrpSpPr>
              <p:cNvPr id="26" name="Group 25">
                <a:extLst>
                  <a:ext uri="{FF2B5EF4-FFF2-40B4-BE49-F238E27FC236}">
                    <a16:creationId xmlns:a16="http://schemas.microsoft.com/office/drawing/2014/main" id="{38EF717F-E2DC-C209-EB68-8FCA3048D5DF}"/>
                  </a:ext>
                </a:extLst>
              </p:cNvPr>
              <p:cNvGrpSpPr/>
              <p:nvPr/>
            </p:nvGrpSpPr>
            <p:grpSpPr>
              <a:xfrm>
                <a:off x="4869000" y="2981621"/>
                <a:ext cx="505482" cy="387527"/>
                <a:chOff x="4764224" y="2905396"/>
                <a:chExt cx="614227" cy="470896"/>
              </a:xfrm>
            </p:grpSpPr>
            <p:grpSp>
              <p:nvGrpSpPr>
                <p:cNvPr id="30" name="Group 29">
                  <a:extLst>
                    <a:ext uri="{FF2B5EF4-FFF2-40B4-BE49-F238E27FC236}">
                      <a16:creationId xmlns:a16="http://schemas.microsoft.com/office/drawing/2014/main" id="{30095241-895B-9F0D-3F9A-7B050F2DD959}"/>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9125F3B-937B-A025-20AA-3E3C6A192FF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AF4E8924-AC5F-9925-30BB-289404050813}"/>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D9C4488-E720-F225-1E0D-B4E0C458935D}"/>
                    </a:ext>
                  </a:extLst>
                </p:cNvPr>
                <p:cNvGrpSpPr/>
                <p:nvPr/>
              </p:nvGrpSpPr>
              <p:grpSpPr>
                <a:xfrm>
                  <a:off x="5031363" y="2905396"/>
                  <a:ext cx="347088" cy="388143"/>
                  <a:chOff x="1175042" y="1972326"/>
                  <a:chExt cx="147106" cy="164506"/>
                </a:xfrm>
              </p:grpSpPr>
              <p:sp>
                <p:nvSpPr>
                  <p:cNvPr id="33" name="Freeform 5">
                    <a:extLst>
                      <a:ext uri="{FF2B5EF4-FFF2-40B4-BE49-F238E27FC236}">
                        <a16:creationId xmlns:a16="http://schemas.microsoft.com/office/drawing/2014/main" id="{A442D167-ED15-AFA3-2E79-DFACD9B08A9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947C839-3820-5E9B-050A-06BC9F8569C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2" name="Freeform 28">
                  <a:extLst>
                    <a:ext uri="{FF2B5EF4-FFF2-40B4-BE49-F238E27FC236}">
                      <a16:creationId xmlns:a16="http://schemas.microsoft.com/office/drawing/2014/main" id="{04479CC2-2598-EC59-B7A2-59C835AD822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D2E2452-8C06-EFCC-8B89-140A23C5DD9F}"/>
                  </a:ext>
                </a:extLst>
              </p:cNvPr>
              <p:cNvGrpSpPr/>
              <p:nvPr/>
            </p:nvGrpSpPr>
            <p:grpSpPr>
              <a:xfrm>
                <a:off x="4791177" y="2725299"/>
                <a:ext cx="324620" cy="292851"/>
                <a:chOff x="4764983" y="2720537"/>
                <a:chExt cx="324620" cy="292851"/>
              </a:xfrm>
            </p:grpSpPr>
            <p:sp>
              <p:nvSpPr>
                <p:cNvPr id="28" name="Rectangle: Rounded Corners 27">
                  <a:extLst>
                    <a:ext uri="{FF2B5EF4-FFF2-40B4-BE49-F238E27FC236}">
                      <a16:creationId xmlns:a16="http://schemas.microsoft.com/office/drawing/2014/main" id="{4355BEB1-98D2-D510-46E8-4478D47188E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128">
                  <a:extLst>
                    <a:ext uri="{FF2B5EF4-FFF2-40B4-BE49-F238E27FC236}">
                      <a16:creationId xmlns:a16="http://schemas.microsoft.com/office/drawing/2014/main" id="{573B8B11-81AC-D97F-0788-09C527E96BD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403511A5-A72E-EBE7-5809-1386C5CAAEC8}"/>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Application</a:t>
              </a:r>
            </a:p>
          </p:txBody>
        </p:sp>
        <p:sp>
          <p:nvSpPr>
            <p:cNvPr id="25" name="TextBox 24">
              <a:extLst>
                <a:ext uri="{FF2B5EF4-FFF2-40B4-BE49-F238E27FC236}">
                  <a16:creationId xmlns:a16="http://schemas.microsoft.com/office/drawing/2014/main" id="{0C0A3A5B-3037-3BF1-C623-9683CEA0899A}"/>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a:t>
              </a:r>
            </a:p>
          </p:txBody>
        </p:sp>
      </p:grpSp>
      <p:cxnSp>
        <p:nvCxnSpPr>
          <p:cNvPr id="39" name="Straight Arrow Connector 38">
            <a:extLst>
              <a:ext uri="{FF2B5EF4-FFF2-40B4-BE49-F238E27FC236}">
                <a16:creationId xmlns:a16="http://schemas.microsoft.com/office/drawing/2014/main" id="{A8AED645-7B52-5983-653E-01800F905D03}"/>
              </a:ext>
              <a:ext uri="{C183D7F6-B498-43B3-948B-1728B52AA6E4}">
                <adec:decorative xmlns:adec="http://schemas.microsoft.com/office/drawing/2017/decorative" val="1"/>
              </a:ext>
            </a:extLst>
          </p:cNvPr>
          <p:cNvCxnSpPr>
            <a:cxnSpLocks/>
          </p:cNvCxnSpPr>
          <p:nvPr/>
        </p:nvCxnSpPr>
        <p:spPr>
          <a:xfrm flipH="1">
            <a:off x="10094391" y="4905365"/>
            <a:ext cx="78169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DCF418B3-5E13-3DD4-ECC3-C9C545854ED8}"/>
              </a:ext>
              <a:ext uri="{C183D7F6-B498-43B3-948B-1728B52AA6E4}">
                <adec:decorative xmlns:adec="http://schemas.microsoft.com/office/drawing/2017/decorative" val="1"/>
              </a:ext>
            </a:extLst>
          </p:cNvPr>
          <p:cNvCxnSpPr>
            <a:cxnSpLocks/>
          </p:cNvCxnSpPr>
          <p:nvPr/>
        </p:nvCxnSpPr>
        <p:spPr>
          <a:xfrm flipV="1">
            <a:off x="10452574" y="5586154"/>
            <a:ext cx="842738" cy="120541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5323FB-955F-956D-9F70-309CD390BFE2}"/>
              </a:ext>
              <a:ext uri="{C183D7F6-B498-43B3-948B-1728B52AA6E4}">
                <adec:decorative xmlns:adec="http://schemas.microsoft.com/office/drawing/2017/decorative" val="1"/>
              </a:ext>
            </a:extLst>
          </p:cNvPr>
          <p:cNvSpPr txBox="1"/>
          <p:nvPr/>
        </p:nvSpPr>
        <p:spPr>
          <a:xfrm>
            <a:off x="8419772" y="2592648"/>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p>
        </p:txBody>
      </p:sp>
      <p:sp>
        <p:nvSpPr>
          <p:cNvPr id="20" name="TextBox 19">
            <a:extLst>
              <a:ext uri="{FF2B5EF4-FFF2-40B4-BE49-F238E27FC236}">
                <a16:creationId xmlns:a16="http://schemas.microsoft.com/office/drawing/2014/main" id="{616A4DB8-E843-058E-3C90-63EC66A3B1C6}"/>
              </a:ext>
              <a:ext uri="{C183D7F6-B498-43B3-948B-1728B52AA6E4}">
                <adec:decorative xmlns:adec="http://schemas.microsoft.com/office/drawing/2017/decorative" val="1"/>
              </a:ext>
            </a:extLst>
          </p:cNvPr>
          <p:cNvSpPr txBox="1"/>
          <p:nvPr/>
        </p:nvSpPr>
        <p:spPr>
          <a:xfrm>
            <a:off x="8730731" y="1923883"/>
            <a:ext cx="171072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87" name="Group 86">
            <a:extLst>
              <a:ext uri="{FF2B5EF4-FFF2-40B4-BE49-F238E27FC236}">
                <a16:creationId xmlns:a16="http://schemas.microsoft.com/office/drawing/2014/main" id="{27B85C79-BC51-1795-FEF1-C582151F8DC5}"/>
              </a:ext>
              <a:ext uri="{C183D7F6-B498-43B3-948B-1728B52AA6E4}">
                <adec:decorative xmlns:adec="http://schemas.microsoft.com/office/drawing/2017/decorative" val="1"/>
              </a:ext>
            </a:extLst>
          </p:cNvPr>
          <p:cNvGrpSpPr/>
          <p:nvPr/>
        </p:nvGrpSpPr>
        <p:grpSpPr>
          <a:xfrm>
            <a:off x="9827058" y="2460816"/>
            <a:ext cx="2169452" cy="1531665"/>
            <a:chOff x="9964218" y="2460816"/>
            <a:chExt cx="2169452" cy="1531665"/>
          </a:xfrm>
        </p:grpSpPr>
        <p:sp>
          <p:nvSpPr>
            <p:cNvPr id="48" name="TextBox 47">
              <a:extLst>
                <a:ext uri="{FF2B5EF4-FFF2-40B4-BE49-F238E27FC236}">
                  <a16:creationId xmlns:a16="http://schemas.microsoft.com/office/drawing/2014/main" id="{58BDD36F-0A9F-37D4-91F8-6B014E46DBEB}"/>
                </a:ext>
                <a:ext uri="{C183D7F6-B498-43B3-948B-1728B52AA6E4}">
                  <adec:decorative xmlns:adec="http://schemas.microsoft.com/office/drawing/2017/decorative" val="1"/>
                </a:ext>
              </a:extLst>
            </p:cNvPr>
            <p:cNvSpPr txBox="1"/>
            <p:nvPr/>
          </p:nvSpPr>
          <p:spPr>
            <a:xfrm>
              <a:off x="11001630" y="3371080"/>
              <a:ext cx="113204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NLP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Q&amp;A, etc.</a:t>
              </a:r>
            </a:p>
          </p:txBody>
        </p:sp>
        <p:sp>
          <p:nvSpPr>
            <p:cNvPr id="66" name="TextBox 65">
              <a:extLst>
                <a:ext uri="{FF2B5EF4-FFF2-40B4-BE49-F238E27FC236}">
                  <a16:creationId xmlns:a16="http://schemas.microsoft.com/office/drawing/2014/main" id="{3AA225D2-4E60-577F-D027-266B38B24C04}"/>
                </a:ext>
                <a:ext uri="{C183D7F6-B498-43B3-948B-1728B52AA6E4}">
                  <adec:decorative xmlns:adec="http://schemas.microsoft.com/office/drawing/2017/decorative" val="1"/>
                </a:ext>
              </a:extLst>
            </p:cNvPr>
            <p:cNvSpPr txBox="1"/>
            <p:nvPr/>
          </p:nvSpPr>
          <p:spPr>
            <a:xfrm>
              <a:off x="9964218" y="3746260"/>
              <a:ext cx="11528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71" name="Connector: Elbow 70">
              <a:extLst>
                <a:ext uri="{FF2B5EF4-FFF2-40B4-BE49-F238E27FC236}">
                  <a16:creationId xmlns:a16="http://schemas.microsoft.com/office/drawing/2014/main" id="{59D8921F-57DB-438F-FE07-562B17B2E201}"/>
                </a:ext>
              </a:extLst>
            </p:cNvPr>
            <p:cNvCxnSpPr>
              <a:cxnSpLocks/>
              <a:endCxn id="24" idx="2"/>
            </p:cNvCxnSpPr>
            <p:nvPr/>
          </p:nvCxnSpPr>
          <p:spPr>
            <a:xfrm flipV="1">
              <a:off x="10477512" y="2460816"/>
              <a:ext cx="526419" cy="83741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E42E2F6E-E5DF-DCAF-170F-4F9404C4A664}"/>
              </a:ext>
              <a:ext uri="{C183D7F6-B498-43B3-948B-1728B52AA6E4}">
                <adec:decorative xmlns:adec="http://schemas.microsoft.com/office/drawing/2017/decorative" val="1"/>
              </a:ext>
            </a:extLst>
          </p:cNvPr>
          <p:cNvGrpSpPr/>
          <p:nvPr/>
        </p:nvGrpSpPr>
        <p:grpSpPr>
          <a:xfrm>
            <a:off x="9848339" y="1363014"/>
            <a:ext cx="1089116" cy="343611"/>
            <a:chOff x="9985499" y="1401114"/>
            <a:chExt cx="1089116" cy="343611"/>
          </a:xfrm>
        </p:grpSpPr>
        <p:sp>
          <p:nvSpPr>
            <p:cNvPr id="93" name="TextBox 92">
              <a:extLst>
                <a:ext uri="{FF2B5EF4-FFF2-40B4-BE49-F238E27FC236}">
                  <a16:creationId xmlns:a16="http://schemas.microsoft.com/office/drawing/2014/main" id="{0210FFE4-3428-AA62-F223-9DE28B820EE9}"/>
                </a:ext>
                <a:ext uri="{C183D7F6-B498-43B3-948B-1728B52AA6E4}">
                  <adec:decorative xmlns:adec="http://schemas.microsoft.com/office/drawing/2017/decorative" val="1"/>
                </a:ext>
              </a:extLst>
            </p:cNvPr>
            <p:cNvSpPr txBox="1"/>
            <p:nvPr/>
          </p:nvSpPr>
          <p:spPr>
            <a:xfrm>
              <a:off x="9985499" y="1401114"/>
              <a:ext cx="108911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Questions</a:t>
              </a:r>
            </a:p>
          </p:txBody>
        </p:sp>
        <p:cxnSp>
          <p:nvCxnSpPr>
            <p:cNvPr id="95" name="Straight Arrow Connector 94">
              <a:extLst>
                <a:ext uri="{FF2B5EF4-FFF2-40B4-BE49-F238E27FC236}">
                  <a16:creationId xmlns:a16="http://schemas.microsoft.com/office/drawing/2014/main" id="{3F6303CB-2414-EF85-25CA-20C77A72D96C}"/>
                </a:ext>
              </a:extLst>
            </p:cNvPr>
            <p:cNvCxnSpPr>
              <a:cxnSpLocks/>
            </p:cNvCxnSpPr>
            <p:nvPr/>
          </p:nvCxnSpPr>
          <p:spPr>
            <a:xfrm flipH="1">
              <a:off x="10083461" y="1744724"/>
              <a:ext cx="71761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EE6DD53D-B34C-922E-02D3-969EDBB7458E}"/>
              </a:ext>
              <a:ext uri="{C183D7F6-B498-43B3-948B-1728B52AA6E4}">
                <adec:decorative xmlns:adec="http://schemas.microsoft.com/office/drawing/2017/decorative" val="1"/>
              </a:ext>
            </a:extLst>
          </p:cNvPr>
          <p:cNvGrpSpPr/>
          <p:nvPr/>
        </p:nvGrpSpPr>
        <p:grpSpPr>
          <a:xfrm>
            <a:off x="1648086" y="3300582"/>
            <a:ext cx="6836404" cy="2384671"/>
            <a:chOff x="1648086" y="3300582"/>
            <a:chExt cx="6836404" cy="2384671"/>
          </a:xfrm>
        </p:grpSpPr>
        <p:cxnSp>
          <p:nvCxnSpPr>
            <p:cNvPr id="107" name="Connector: Elbow 106">
              <a:extLst>
                <a:ext uri="{FF2B5EF4-FFF2-40B4-BE49-F238E27FC236}">
                  <a16:creationId xmlns:a16="http://schemas.microsoft.com/office/drawing/2014/main" id="{529AB711-6809-B8D3-862C-BB999B9A65C6}"/>
                </a:ext>
              </a:extLst>
            </p:cNvPr>
            <p:cNvCxnSpPr>
              <a:cxnSpLocks/>
              <a:endCxn id="13" idx="2"/>
            </p:cNvCxnSpPr>
            <p:nvPr/>
          </p:nvCxnSpPr>
          <p:spPr>
            <a:xfrm>
              <a:off x="1648086" y="3300582"/>
              <a:ext cx="6836404" cy="499384"/>
            </a:xfrm>
            <a:prstGeom prst="bentConnector4">
              <a:avLst>
                <a:gd name="adj1" fmla="val 2468"/>
                <a:gd name="adj2" fmla="val 288773"/>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5" name="Group 134">
              <a:extLst>
                <a:ext uri="{FF2B5EF4-FFF2-40B4-BE49-F238E27FC236}">
                  <a16:creationId xmlns:a16="http://schemas.microsoft.com/office/drawing/2014/main" id="{B13A226B-37D1-D7B2-A023-D4765EDF5B8A}"/>
                </a:ext>
              </a:extLst>
            </p:cNvPr>
            <p:cNvGrpSpPr/>
            <p:nvPr/>
          </p:nvGrpSpPr>
          <p:grpSpPr>
            <a:xfrm>
              <a:off x="4318813" y="4913998"/>
              <a:ext cx="1020464" cy="771255"/>
              <a:chOff x="8856662" y="3731054"/>
              <a:chExt cx="1020464" cy="771255"/>
            </a:xfrm>
          </p:grpSpPr>
          <p:sp>
            <p:nvSpPr>
              <p:cNvPr id="138" name="TextBox 137">
                <a:extLst>
                  <a:ext uri="{FF2B5EF4-FFF2-40B4-BE49-F238E27FC236}">
                    <a16:creationId xmlns:a16="http://schemas.microsoft.com/office/drawing/2014/main" id="{7401D8C5-F68E-4E70-55F9-10C0E982FFD7}"/>
                  </a:ext>
                  <a:ext uri="{C183D7F6-B498-43B3-948B-1728B52AA6E4}">
                    <adec:decorative xmlns:adec="http://schemas.microsoft.com/office/drawing/2017/decorative" val="1"/>
                  </a:ext>
                </a:extLst>
              </p:cNvPr>
              <p:cNvSpPr txBox="1"/>
              <p:nvPr/>
            </p:nvSpPr>
            <p:spPr>
              <a:xfrm>
                <a:off x="8856662" y="4102199"/>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Extracted Section Text</a:t>
                </a:r>
              </a:p>
            </p:txBody>
          </p:sp>
          <p:pic>
            <p:nvPicPr>
              <p:cNvPr id="149" name="Picture 148">
                <a:extLst>
                  <a:ext uri="{FF2B5EF4-FFF2-40B4-BE49-F238E27FC236}">
                    <a16:creationId xmlns:a16="http://schemas.microsoft.com/office/drawing/2014/main" id="{10DD689D-910C-0B1C-D2AE-DD781645B6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46112" y="3731054"/>
                <a:ext cx="234010" cy="283649"/>
              </a:xfrm>
              <a:prstGeom prst="rect">
                <a:avLst/>
              </a:prstGeom>
            </p:spPr>
          </p:pic>
          <p:pic>
            <p:nvPicPr>
              <p:cNvPr id="150" name="Picture 149">
                <a:extLst>
                  <a:ext uri="{FF2B5EF4-FFF2-40B4-BE49-F238E27FC236}">
                    <a16:creationId xmlns:a16="http://schemas.microsoft.com/office/drawing/2014/main" id="{3006BAF0-132B-560D-5566-7BB0729680E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6491" y="3733745"/>
                <a:ext cx="234010" cy="283649"/>
              </a:xfrm>
              <a:prstGeom prst="rect">
                <a:avLst/>
              </a:prstGeom>
            </p:spPr>
          </p:pic>
          <p:pic>
            <p:nvPicPr>
              <p:cNvPr id="151" name="Picture 150">
                <a:extLst>
                  <a:ext uri="{FF2B5EF4-FFF2-40B4-BE49-F238E27FC236}">
                    <a16:creationId xmlns:a16="http://schemas.microsoft.com/office/drawing/2014/main" id="{B3FD78AE-4C79-2863-A56C-2BB13D3D6F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78188" y="3738760"/>
                <a:ext cx="234010" cy="283649"/>
              </a:xfrm>
              <a:prstGeom prst="rect">
                <a:avLst/>
              </a:prstGeom>
            </p:spPr>
          </p:pic>
        </p:grpSp>
      </p:grpSp>
      <p:grpSp>
        <p:nvGrpSpPr>
          <p:cNvPr id="9" name="Group 8">
            <a:extLst>
              <a:ext uri="{FF2B5EF4-FFF2-40B4-BE49-F238E27FC236}">
                <a16:creationId xmlns:a16="http://schemas.microsoft.com/office/drawing/2014/main" id="{F94937D3-3254-D7DE-D36F-2C10D8BED953}"/>
              </a:ext>
              <a:ext uri="{C183D7F6-B498-43B3-948B-1728B52AA6E4}">
                <adec:decorative xmlns:adec="http://schemas.microsoft.com/office/drawing/2017/decorative" val="1"/>
              </a:ext>
            </a:extLst>
          </p:cNvPr>
          <p:cNvGrpSpPr/>
          <p:nvPr/>
        </p:nvGrpSpPr>
        <p:grpSpPr>
          <a:xfrm>
            <a:off x="8226381" y="1322395"/>
            <a:ext cx="1136663" cy="1668504"/>
            <a:chOff x="8363541" y="1360495"/>
            <a:chExt cx="1136663" cy="1668504"/>
          </a:xfrm>
        </p:grpSpPr>
        <p:grpSp>
          <p:nvGrpSpPr>
            <p:cNvPr id="100" name="Group 99">
              <a:extLst>
                <a:ext uri="{FF2B5EF4-FFF2-40B4-BE49-F238E27FC236}">
                  <a16:creationId xmlns:a16="http://schemas.microsoft.com/office/drawing/2014/main" id="{4E978626-B34C-1047-920E-B9A90C406918}"/>
                </a:ext>
              </a:extLst>
            </p:cNvPr>
            <p:cNvGrpSpPr/>
            <p:nvPr/>
          </p:nvGrpSpPr>
          <p:grpSpPr>
            <a:xfrm>
              <a:off x="8411088" y="1360495"/>
              <a:ext cx="1089116" cy="1668504"/>
              <a:chOff x="8411088" y="1360495"/>
              <a:chExt cx="1089116" cy="1668504"/>
            </a:xfrm>
          </p:grpSpPr>
          <p:cxnSp>
            <p:nvCxnSpPr>
              <p:cNvPr id="43" name="Connector: Elbow 42">
                <a:extLst>
                  <a:ext uri="{FF2B5EF4-FFF2-40B4-BE49-F238E27FC236}">
                    <a16:creationId xmlns:a16="http://schemas.microsoft.com/office/drawing/2014/main" id="{47EF35F2-BE68-DE4A-2CF5-B325F83DA4C9}"/>
                  </a:ext>
                </a:extLst>
              </p:cNvPr>
              <p:cNvCxnSpPr>
                <a:cxnSpLocks/>
                <a:endCxn id="14" idx="1"/>
              </p:cNvCxnSpPr>
              <p:nvPr/>
            </p:nvCxnSpPr>
            <p:spPr>
              <a:xfrm rot="10800000" flipV="1">
                <a:off x="8477934" y="1706624"/>
                <a:ext cx="878212" cy="132237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A13D2B-4E50-D1CE-44A8-D377E3EB1D39}"/>
                  </a:ext>
                  <a:ext uri="{C183D7F6-B498-43B3-948B-1728B52AA6E4}">
                    <adec:decorative xmlns:adec="http://schemas.microsoft.com/office/drawing/2017/decorative" val="1"/>
                  </a:ext>
                </a:extLst>
              </p:cNvPr>
              <p:cNvSpPr txBox="1"/>
              <p:nvPr/>
            </p:nvSpPr>
            <p:spPr>
              <a:xfrm>
                <a:off x="8411088" y="1360495"/>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Embedded question</a:t>
                </a:r>
              </a:p>
            </p:txBody>
          </p:sp>
        </p:grpSp>
        <p:pic>
          <p:nvPicPr>
            <p:cNvPr id="3" name="Picture 2">
              <a:extLst>
                <a:ext uri="{FF2B5EF4-FFF2-40B4-BE49-F238E27FC236}">
                  <a16:creationId xmlns:a16="http://schemas.microsoft.com/office/drawing/2014/main" id="{C33DC7AC-1FB4-95EC-5FE7-41A9878CDC25}"/>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363541" y="1431948"/>
              <a:ext cx="234010" cy="276011"/>
            </a:xfrm>
            <a:prstGeom prst="rect">
              <a:avLst/>
            </a:prstGeom>
          </p:spPr>
        </p:pic>
      </p:grpSp>
      <p:grpSp>
        <p:nvGrpSpPr>
          <p:cNvPr id="8" name="Group 7">
            <a:extLst>
              <a:ext uri="{FF2B5EF4-FFF2-40B4-BE49-F238E27FC236}">
                <a16:creationId xmlns:a16="http://schemas.microsoft.com/office/drawing/2014/main" id="{FDB203CD-641B-43EA-8B03-A19AD0777B2D}"/>
              </a:ext>
              <a:ext uri="{C183D7F6-B498-43B3-948B-1728B52AA6E4}">
                <adec:decorative xmlns:adec="http://schemas.microsoft.com/office/drawing/2017/decorative" val="1"/>
              </a:ext>
            </a:extLst>
          </p:cNvPr>
          <p:cNvGrpSpPr/>
          <p:nvPr/>
        </p:nvGrpSpPr>
        <p:grpSpPr>
          <a:xfrm>
            <a:off x="415265" y="4741486"/>
            <a:ext cx="1231427" cy="884201"/>
            <a:chOff x="552425" y="4779586"/>
            <a:chExt cx="1231427" cy="884201"/>
          </a:xfrm>
        </p:grpSpPr>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552425" y="5417566"/>
              <a:ext cx="123142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 Library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7" name="Picture 6">
              <a:extLst>
                <a:ext uri="{FF2B5EF4-FFF2-40B4-BE49-F238E27FC236}">
                  <a16:creationId xmlns:a16="http://schemas.microsoft.com/office/drawing/2014/main" id="{1D511874-78AE-55BA-ED5A-E819662C3C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29015" y="4779586"/>
              <a:ext cx="499485" cy="543657"/>
            </a:xfrm>
            <a:prstGeom prst="rect">
              <a:avLst/>
            </a:prstGeom>
          </p:spPr>
        </p:pic>
      </p:grpSp>
      <p:sp>
        <p:nvSpPr>
          <p:cNvPr id="4" name="TextBox 3">
            <a:extLst>
              <a:ext uri="{FF2B5EF4-FFF2-40B4-BE49-F238E27FC236}">
                <a16:creationId xmlns:a16="http://schemas.microsoft.com/office/drawing/2014/main" id="{6395643F-0566-F5C3-206A-3B87B70CCB7D}"/>
              </a:ext>
            </a:extLst>
          </p:cNvPr>
          <p:cNvSpPr txBox="1"/>
          <p:nvPr/>
        </p:nvSpPr>
        <p:spPr>
          <a:xfrm>
            <a:off x="9101445" y="1338539"/>
            <a:ext cx="1040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OpenAI</a:t>
            </a: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 Service</a:t>
            </a:r>
          </a:p>
        </p:txBody>
      </p:sp>
      <p:sp>
        <p:nvSpPr>
          <p:cNvPr id="10" name="TextBox 9">
            <a:extLst>
              <a:ext uri="{FF2B5EF4-FFF2-40B4-BE49-F238E27FC236}">
                <a16:creationId xmlns:a16="http://schemas.microsoft.com/office/drawing/2014/main" id="{CC1B62F9-3734-3A22-C1DC-F167A2C9190B}"/>
              </a:ext>
            </a:extLst>
          </p:cNvPr>
          <p:cNvSpPr txBox="1"/>
          <p:nvPr/>
        </p:nvSpPr>
        <p:spPr>
          <a:xfrm>
            <a:off x="9781546" y="2932056"/>
            <a:ext cx="90385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OpenAI</a:t>
            </a: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 Service</a:t>
            </a:r>
          </a:p>
        </p:txBody>
      </p:sp>
    </p:spTree>
    <p:extLst>
      <p:ext uri="{BB962C8B-B14F-4D97-AF65-F5344CB8AC3E}">
        <p14:creationId xmlns:p14="http://schemas.microsoft.com/office/powerpoint/2010/main" val="2898427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animEffect transition="in" filter="fade">
                                      <p:cBhvr>
                                        <p:cTn id="27" dur="500"/>
                                        <p:tgtEl>
                                          <p:spTgt spid="1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8"/>
                                        </p:tgtEl>
                                        <p:attrNameLst>
                                          <p:attrName>style.visibility</p:attrName>
                                        </p:attrNameLst>
                                      </p:cBhvr>
                                      <p:to>
                                        <p:strVal val="visible"/>
                                      </p:to>
                                    </p:set>
                                    <p:animEffect transition="in" filter="fade">
                                      <p:cBhvr>
                                        <p:cTn id="42" dur="500"/>
                                        <p:tgtEl>
                                          <p:spTgt spid="9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7"/>
                                        </p:tgtEl>
                                        <p:attrNameLst>
                                          <p:attrName>style.visibility</p:attrName>
                                        </p:attrNameLst>
                                      </p:cBhvr>
                                      <p:to>
                                        <p:strVal val="visible"/>
                                      </p:to>
                                    </p:set>
                                    <p:animEffect transition="in" filter="fade">
                                      <p:cBhvr>
                                        <p:cTn id="6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71415E-12FA-AABF-34FA-06D93E928585}"/>
              </a:ext>
            </a:extLst>
          </p:cNvPr>
          <p:cNvSpPr>
            <a:spLocks noGrp="1"/>
          </p:cNvSpPr>
          <p:nvPr>
            <p:ph type="body" sz="quarter" idx="11"/>
          </p:nvPr>
        </p:nvSpPr>
        <p:spPr/>
        <p:txBody>
          <a:bodyPr/>
          <a:lstStyle/>
          <a:p>
            <a:endParaRPr lang="en-US" dirty="0"/>
          </a:p>
          <a:p>
            <a:r>
              <a:rPr lang="en-US" sz="4400" b="1" spc="0" dirty="0">
                <a:ln>
                  <a:noFill/>
                </a:ln>
                <a:solidFill>
                  <a:schemeClr val="bg1"/>
                </a:solidFill>
                <a:cs typeface="Aharoni" panose="02010803020104030203" pitchFamily="2" charset="-79"/>
              </a:rPr>
              <a:t>Reference Architectures</a:t>
            </a:r>
          </a:p>
        </p:txBody>
      </p:sp>
    </p:spTree>
    <p:extLst>
      <p:ext uri="{BB962C8B-B14F-4D97-AF65-F5344CB8AC3E}">
        <p14:creationId xmlns:p14="http://schemas.microsoft.com/office/powerpoint/2010/main" val="223461923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a:gradFill flip="none" rotWithShape="1">
                  <a:gsLst>
                    <a:gs pos="0">
                      <a:srgbClr val="CD9AD0"/>
                    </a:gs>
                    <a:gs pos="100000">
                      <a:srgbClr val="8EC8E8"/>
                    </a:gs>
                  </a:gsLst>
                  <a:lin ang="10800000" scaled="1"/>
                  <a:tileRect/>
                </a:gradFill>
              </a:rPr>
              <a:t>Document Embedding with Translation</a:t>
            </a:r>
            <a:endParaRPr lang="en-US"/>
          </a:p>
        </p:txBody>
      </p: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rot="10800000" flipH="1">
            <a:off x="2028191" y="342353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467039" y="2750384"/>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473133" y="3797873"/>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6F72A45-D6B2-9A6D-E689-F88152A3F956}"/>
              </a:ext>
              <a:ext uri="{C183D7F6-B498-43B3-948B-1728B52AA6E4}">
                <adec:decorative xmlns:adec="http://schemas.microsoft.com/office/drawing/2017/decorative" val="1"/>
              </a:ext>
            </a:extLst>
          </p:cNvPr>
          <p:cNvGrpSpPr/>
          <p:nvPr/>
        </p:nvGrpSpPr>
        <p:grpSpPr>
          <a:xfrm>
            <a:off x="300965" y="4844822"/>
            <a:ext cx="1231427" cy="887545"/>
            <a:chOff x="1118477" y="3165156"/>
            <a:chExt cx="1231427" cy="887545"/>
          </a:xfrm>
        </p:grpSpPr>
        <p:pic>
          <p:nvPicPr>
            <p:cNvPr id="80" name="Picture 79">
              <a:extLst>
                <a:ext uri="{FF2B5EF4-FFF2-40B4-BE49-F238E27FC236}">
                  <a16:creationId xmlns:a16="http://schemas.microsoft.com/office/drawing/2014/main" id="{B76F8E4B-4A3D-D241-175E-7B2837F08D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311" y="3165156"/>
              <a:ext cx="465750" cy="564545"/>
            </a:xfrm>
            <a:prstGeom prst="rect">
              <a:avLst/>
            </a:prstGeom>
          </p:spPr>
        </p:pic>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1118477" y="3806480"/>
              <a:ext cx="123142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 Library</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4" name="Group 93">
            <a:extLst>
              <a:ext uri="{FF2B5EF4-FFF2-40B4-BE49-F238E27FC236}">
                <a16:creationId xmlns:a16="http://schemas.microsoft.com/office/drawing/2014/main" id="{B6BCC1EA-6BDB-6C67-4653-8121654235C8}"/>
              </a:ext>
              <a:ext uri="{C183D7F6-B498-43B3-948B-1728B52AA6E4}">
                <adec:decorative xmlns:adec="http://schemas.microsoft.com/office/drawing/2017/decorative" val="1"/>
              </a:ext>
            </a:extLst>
          </p:cNvPr>
          <p:cNvGrpSpPr/>
          <p:nvPr/>
        </p:nvGrpSpPr>
        <p:grpSpPr>
          <a:xfrm>
            <a:off x="288726" y="2860677"/>
            <a:ext cx="1316386" cy="1295271"/>
            <a:chOff x="2605690" y="3091636"/>
            <a:chExt cx="1316386" cy="1295271"/>
          </a:xfrm>
        </p:grpSpPr>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51209" y="3091636"/>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2605690" y="3832909"/>
              <a:ext cx="1316386"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General Document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Model</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96" name="Straight Arrow Connector 95">
            <a:extLst>
              <a:ext uri="{FF2B5EF4-FFF2-40B4-BE49-F238E27FC236}">
                <a16:creationId xmlns:a16="http://schemas.microsoft.com/office/drawing/2014/main" id="{8E005B7C-331B-03F3-08C7-A968E078C7C5}"/>
              </a:ext>
              <a:ext uri="{C183D7F6-B498-43B3-948B-1728B52AA6E4}">
                <adec:decorative xmlns:adec="http://schemas.microsoft.com/office/drawing/2017/decorative" val="1"/>
              </a:ext>
            </a:extLst>
          </p:cNvPr>
          <p:cNvCxnSpPr>
            <a:cxnSpLocks/>
          </p:cNvCxnSpPr>
          <p:nvPr/>
        </p:nvCxnSpPr>
        <p:spPr>
          <a:xfrm flipV="1">
            <a:off x="910326" y="4313011"/>
            <a:ext cx="0" cy="4204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D3C49D-4CFE-2CC9-7567-90212C5D1244}"/>
              </a:ext>
              <a:ext uri="{C183D7F6-B498-43B3-948B-1728B52AA6E4}">
                <adec:decorative xmlns:adec="http://schemas.microsoft.com/office/drawing/2017/decorative" val="1"/>
              </a:ext>
            </a:extLst>
          </p:cNvPr>
          <p:cNvCxnSpPr>
            <a:cxnSpLocks/>
          </p:cNvCxnSpPr>
          <p:nvPr/>
        </p:nvCxnSpPr>
        <p:spPr>
          <a:xfrm>
            <a:off x="1533786" y="3345654"/>
            <a:ext cx="2786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 uri="{C183D7F6-B498-43B3-948B-1728B52AA6E4}">
                <adec:decorative xmlns:adec="http://schemas.microsoft.com/office/drawing/2017/decorative" val="1"/>
              </a:ext>
            </a:extLst>
          </p:cNvPr>
          <p:cNvSpPr/>
          <p:nvPr/>
        </p:nvSpPr>
        <p:spPr>
          <a:xfrm>
            <a:off x="1888653" y="252439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8" name="Group 147">
            <a:extLst>
              <a:ext uri="{FF2B5EF4-FFF2-40B4-BE49-F238E27FC236}">
                <a16:creationId xmlns:a16="http://schemas.microsoft.com/office/drawing/2014/main" id="{7AD0AFFA-420A-AB7D-B731-6D79E7718964}"/>
              </a:ext>
              <a:ext uri="{C183D7F6-B498-43B3-948B-1728B52AA6E4}">
                <adec:decorative xmlns:adec="http://schemas.microsoft.com/office/drawing/2017/decorative" val="1"/>
              </a:ext>
            </a:extLst>
          </p:cNvPr>
          <p:cNvGrpSpPr/>
          <p:nvPr/>
        </p:nvGrpSpPr>
        <p:grpSpPr>
          <a:xfrm>
            <a:off x="2278962" y="2589282"/>
            <a:ext cx="1043338" cy="1642648"/>
            <a:chOff x="4359240" y="2721000"/>
            <a:chExt cx="1043338" cy="1642648"/>
          </a:xfrm>
        </p:grpSpPr>
        <p:grpSp>
          <p:nvGrpSpPr>
            <p:cNvPr id="147" name="Group 146">
              <a:extLst>
                <a:ext uri="{FF2B5EF4-FFF2-40B4-BE49-F238E27FC236}">
                  <a16:creationId xmlns:a16="http://schemas.microsoft.com/office/drawing/2014/main" id="{6EAB33D8-F788-456B-E661-2A9240D3FCFB}"/>
                </a:ext>
              </a:extLst>
            </p:cNvPr>
            <p:cNvGrpSpPr/>
            <p:nvPr/>
          </p:nvGrpSpPr>
          <p:grpSpPr>
            <a:xfrm>
              <a:off x="4359240" y="2721000"/>
              <a:ext cx="234010" cy="1503359"/>
              <a:chOff x="4359240" y="2721000"/>
              <a:chExt cx="234010" cy="1503359"/>
            </a:xfrm>
          </p:grpSpPr>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2721000"/>
                <a:ext cx="234010" cy="283649"/>
              </a:xfrm>
              <a:prstGeom prst="rect">
                <a:avLst/>
              </a:prstGeom>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136335"/>
                <a:ext cx="234010" cy="283649"/>
              </a:xfrm>
              <a:prstGeom prst="rect">
                <a:avLst/>
              </a:prstGeom>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533751"/>
                <a:ext cx="234010" cy="283649"/>
              </a:xfrm>
              <a:prstGeom prst="rect">
                <a:avLst/>
              </a:prstGeom>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9240" y="3940710"/>
                <a:ext cx="234010" cy="283649"/>
              </a:xfrm>
              <a:prstGeom prst="rect">
                <a:avLst/>
              </a:prstGeom>
            </p:spPr>
          </p:pic>
        </p:grpSp>
        <p:grpSp>
          <p:nvGrpSpPr>
            <p:cNvPr id="146" name="Group 145">
              <a:extLst>
                <a:ext uri="{FF2B5EF4-FFF2-40B4-BE49-F238E27FC236}">
                  <a16:creationId xmlns:a16="http://schemas.microsoft.com/office/drawing/2014/main" id="{D0E4815B-D356-BC0D-A49A-4DFD699A12E2}"/>
                </a:ext>
              </a:extLst>
            </p:cNvPr>
            <p:cNvGrpSpPr/>
            <p:nvPr/>
          </p:nvGrpSpPr>
          <p:grpSpPr>
            <a:xfrm>
              <a:off x="4655436" y="2738919"/>
              <a:ext cx="747142" cy="1624729"/>
              <a:chOff x="4655436" y="2738919"/>
              <a:chExt cx="747142" cy="1624729"/>
            </a:xfrm>
          </p:grpSpPr>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8" name="Group 127">
            <a:extLst>
              <a:ext uri="{FF2B5EF4-FFF2-40B4-BE49-F238E27FC236}">
                <a16:creationId xmlns:a16="http://schemas.microsoft.com/office/drawing/2014/main" id="{F3EB40E2-B2B6-1172-6E10-75D26D313492}"/>
              </a:ext>
              <a:ext uri="{C183D7F6-B498-43B3-948B-1728B52AA6E4}">
                <adec:decorative xmlns:adec="http://schemas.microsoft.com/office/drawing/2017/decorative" val="1"/>
              </a:ext>
            </a:extLst>
          </p:cNvPr>
          <p:cNvGrpSpPr/>
          <p:nvPr/>
        </p:nvGrpSpPr>
        <p:grpSpPr>
          <a:xfrm>
            <a:off x="3246537" y="2722556"/>
            <a:ext cx="477443" cy="1228260"/>
            <a:chOff x="5500990" y="2854274"/>
            <a:chExt cx="477443" cy="1228260"/>
          </a:xfrm>
        </p:grpSpPr>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E8B4209D-78AB-FDB7-FC0D-86FABBA1565A}"/>
              </a:ext>
              <a:ext uri="{C183D7F6-B498-43B3-948B-1728B52AA6E4}">
                <adec:decorative xmlns:adec="http://schemas.microsoft.com/office/drawing/2017/decorative" val="1"/>
              </a:ext>
            </a:extLst>
          </p:cNvPr>
          <p:cNvGrpSpPr/>
          <p:nvPr/>
        </p:nvGrpSpPr>
        <p:grpSpPr>
          <a:xfrm>
            <a:off x="5674057" y="2609354"/>
            <a:ext cx="1964458" cy="1503359"/>
            <a:chOff x="7388559" y="2741072"/>
            <a:chExt cx="1964458" cy="1503359"/>
          </a:xfrm>
        </p:grpSpPr>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2741072"/>
              <a:ext cx="234010" cy="283649"/>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8248878" y="2758991"/>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156407"/>
              <a:ext cx="234010" cy="283649"/>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8248878" y="3156407"/>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553823"/>
              <a:ext cx="234010" cy="283649"/>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8248878" y="3563366"/>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52683" y="3960782"/>
              <a:ext cx="234010" cy="283649"/>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8248878" y="3983610"/>
              <a:ext cx="110413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7388559" y="2874346"/>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sp>
        <p:nvSpPr>
          <p:cNvPr id="153" name="Left Brace 152">
            <a:extLst>
              <a:ext uri="{FF2B5EF4-FFF2-40B4-BE49-F238E27FC236}">
                <a16:creationId xmlns:a16="http://schemas.microsoft.com/office/drawing/2014/main" id="{2EF98B19-6BA6-09D1-D620-14B91A06A6C0}"/>
              </a:ext>
              <a:ext uri="{C183D7F6-B498-43B3-948B-1728B52AA6E4}">
                <adec:decorative xmlns:adec="http://schemas.microsoft.com/office/drawing/2017/decorative" val="1"/>
              </a:ext>
            </a:extLst>
          </p:cNvPr>
          <p:cNvSpPr/>
          <p:nvPr/>
        </p:nvSpPr>
        <p:spPr>
          <a:xfrm rot="10800000">
            <a:off x="7643207" y="259693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8002140" y="3660425"/>
            <a:ext cx="736099"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VectorDB</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 name="Can 11">
            <a:extLst>
              <a:ext uri="{FF2B5EF4-FFF2-40B4-BE49-F238E27FC236}">
                <a16:creationId xmlns:a16="http://schemas.microsoft.com/office/drawing/2014/main" id="{232BB936-F08B-DB66-EA10-05A3256D6F78}"/>
              </a:ext>
              <a:ext uri="{C183D7F6-B498-43B3-948B-1728B52AA6E4}">
                <adec:decorative xmlns:adec="http://schemas.microsoft.com/office/drawing/2017/decorative" val="1"/>
              </a:ext>
            </a:extLst>
          </p:cNvPr>
          <p:cNvSpPr/>
          <p:nvPr/>
        </p:nvSpPr>
        <p:spPr bwMode="auto">
          <a:xfrm>
            <a:off x="8107765" y="3135680"/>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616A4DB8-E843-058E-3C90-63EC66A3B1C6}"/>
              </a:ext>
              <a:ext uri="{C183D7F6-B498-43B3-948B-1728B52AA6E4}">
                <adec:decorative xmlns:adec="http://schemas.microsoft.com/office/drawing/2017/decorative" val="1"/>
              </a:ext>
            </a:extLst>
          </p:cNvPr>
          <p:cNvSpPr txBox="1"/>
          <p:nvPr/>
        </p:nvSpPr>
        <p:spPr>
          <a:xfrm>
            <a:off x="8511967" y="2023117"/>
            <a:ext cx="123623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t>
            </a:r>
            <a:b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13E150B0-45DE-96A6-996B-8A4CEB820B71}"/>
              </a:ext>
              <a:ext uri="{C183D7F6-B498-43B3-948B-1728B52AA6E4}">
                <adec:decorative xmlns:adec="http://schemas.microsoft.com/office/drawing/2017/decorative" val="1"/>
              </a:ext>
            </a:extLst>
          </p:cNvPr>
          <p:cNvGrpSpPr/>
          <p:nvPr/>
        </p:nvGrpSpPr>
        <p:grpSpPr>
          <a:xfrm>
            <a:off x="10463071" y="1371505"/>
            <a:ext cx="853119" cy="1195991"/>
            <a:chOff x="3177969" y="1745260"/>
            <a:chExt cx="853119" cy="1195991"/>
          </a:xfrm>
        </p:grpSpPr>
        <p:grpSp>
          <p:nvGrpSpPr>
            <p:cNvPr id="23" name="Group 22">
              <a:extLst>
                <a:ext uri="{FF2B5EF4-FFF2-40B4-BE49-F238E27FC236}">
                  <a16:creationId xmlns:a16="http://schemas.microsoft.com/office/drawing/2014/main" id="{8B9C5EB7-DDE7-2001-ED77-CECFBEE2EF1A}"/>
                </a:ext>
              </a:extLst>
            </p:cNvPr>
            <p:cNvGrpSpPr/>
            <p:nvPr/>
          </p:nvGrpSpPr>
          <p:grpSpPr>
            <a:xfrm>
              <a:off x="3333399" y="1868737"/>
              <a:ext cx="542945" cy="599305"/>
              <a:chOff x="4791177" y="2725299"/>
              <a:chExt cx="583305" cy="643849"/>
            </a:xfrm>
          </p:grpSpPr>
          <p:grpSp>
            <p:nvGrpSpPr>
              <p:cNvPr id="26" name="Group 25">
                <a:extLst>
                  <a:ext uri="{FF2B5EF4-FFF2-40B4-BE49-F238E27FC236}">
                    <a16:creationId xmlns:a16="http://schemas.microsoft.com/office/drawing/2014/main" id="{38EF717F-E2DC-C209-EB68-8FCA3048D5DF}"/>
                  </a:ext>
                </a:extLst>
              </p:cNvPr>
              <p:cNvGrpSpPr/>
              <p:nvPr/>
            </p:nvGrpSpPr>
            <p:grpSpPr>
              <a:xfrm>
                <a:off x="4869000" y="2981621"/>
                <a:ext cx="505482" cy="387527"/>
                <a:chOff x="4764224" y="2905396"/>
                <a:chExt cx="614227" cy="470896"/>
              </a:xfrm>
            </p:grpSpPr>
            <p:grpSp>
              <p:nvGrpSpPr>
                <p:cNvPr id="30" name="Group 29">
                  <a:extLst>
                    <a:ext uri="{FF2B5EF4-FFF2-40B4-BE49-F238E27FC236}">
                      <a16:creationId xmlns:a16="http://schemas.microsoft.com/office/drawing/2014/main" id="{30095241-895B-9F0D-3F9A-7B050F2DD959}"/>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9125F3B-937B-A025-20AA-3E3C6A192FF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6" name="Oval 35">
                    <a:extLst>
                      <a:ext uri="{FF2B5EF4-FFF2-40B4-BE49-F238E27FC236}">
                        <a16:creationId xmlns:a16="http://schemas.microsoft.com/office/drawing/2014/main" id="{AF4E8924-AC5F-9925-30BB-289404050813}"/>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1D9C4488-E720-F225-1E0D-B4E0C458935D}"/>
                    </a:ext>
                  </a:extLst>
                </p:cNvPr>
                <p:cNvGrpSpPr/>
                <p:nvPr/>
              </p:nvGrpSpPr>
              <p:grpSpPr>
                <a:xfrm>
                  <a:off x="5031363" y="2905396"/>
                  <a:ext cx="347088" cy="388143"/>
                  <a:chOff x="1175042" y="1972326"/>
                  <a:chExt cx="147106" cy="164506"/>
                </a:xfrm>
              </p:grpSpPr>
              <p:sp>
                <p:nvSpPr>
                  <p:cNvPr id="33" name="Freeform 5">
                    <a:extLst>
                      <a:ext uri="{FF2B5EF4-FFF2-40B4-BE49-F238E27FC236}">
                        <a16:creationId xmlns:a16="http://schemas.microsoft.com/office/drawing/2014/main" id="{A442D167-ED15-AFA3-2E79-DFACD9B08A9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5947C839-3820-5E9B-050A-06BC9F8569C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2" name="Freeform 28">
                  <a:extLst>
                    <a:ext uri="{FF2B5EF4-FFF2-40B4-BE49-F238E27FC236}">
                      <a16:creationId xmlns:a16="http://schemas.microsoft.com/office/drawing/2014/main" id="{04479CC2-2598-EC59-B7A2-59C835AD822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D2E2452-8C06-EFCC-8B89-140A23C5DD9F}"/>
                  </a:ext>
                </a:extLst>
              </p:cNvPr>
              <p:cNvGrpSpPr/>
              <p:nvPr/>
            </p:nvGrpSpPr>
            <p:grpSpPr>
              <a:xfrm>
                <a:off x="4791177" y="2725299"/>
                <a:ext cx="324620" cy="292851"/>
                <a:chOff x="4764983" y="2720537"/>
                <a:chExt cx="324620" cy="292851"/>
              </a:xfrm>
            </p:grpSpPr>
            <p:sp>
              <p:nvSpPr>
                <p:cNvPr id="28" name="Rectangle: Rounded Corners 27">
                  <a:extLst>
                    <a:ext uri="{FF2B5EF4-FFF2-40B4-BE49-F238E27FC236}">
                      <a16:creationId xmlns:a16="http://schemas.microsoft.com/office/drawing/2014/main" id="{4355BEB1-98D2-D510-46E8-4478D47188E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128">
                  <a:extLst>
                    <a:ext uri="{FF2B5EF4-FFF2-40B4-BE49-F238E27FC236}">
                      <a16:creationId xmlns:a16="http://schemas.microsoft.com/office/drawing/2014/main" id="{573B8B11-81AC-D97F-0788-09C527E96BD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403511A5-A72E-EBE7-5809-1386C5CAAEC8}"/>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Application</a:t>
              </a:r>
            </a:p>
          </p:txBody>
        </p:sp>
        <p:sp>
          <p:nvSpPr>
            <p:cNvPr id="25" name="TextBox 24">
              <a:extLst>
                <a:ext uri="{FF2B5EF4-FFF2-40B4-BE49-F238E27FC236}">
                  <a16:creationId xmlns:a16="http://schemas.microsoft.com/office/drawing/2014/main" id="{0C0A3A5B-3037-3BF1-C623-9683CEA0899A}"/>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a:ea typeface="+mn-ea"/>
                  <a:cs typeface="+mn-cs"/>
                </a:rPr>
                <a:t>?</a:t>
              </a:r>
            </a:p>
          </p:txBody>
        </p:sp>
      </p:grpSp>
      <p:sp>
        <p:nvSpPr>
          <p:cNvPr id="37" name="TextBox 36">
            <a:extLst>
              <a:ext uri="{FF2B5EF4-FFF2-40B4-BE49-F238E27FC236}">
                <a16:creationId xmlns:a16="http://schemas.microsoft.com/office/drawing/2014/main" id="{3BD9A2C2-01AB-F5B9-725B-D2FBBA02EA3F}"/>
              </a:ext>
              <a:ext uri="{C183D7F6-B498-43B3-948B-1728B52AA6E4}">
                <adec:decorative xmlns:adec="http://schemas.microsoft.com/office/drawing/2017/decorative" val="1"/>
              </a:ext>
            </a:extLst>
          </p:cNvPr>
          <p:cNvSpPr txBox="1"/>
          <p:nvPr/>
        </p:nvSpPr>
        <p:spPr>
          <a:xfrm>
            <a:off x="8775385" y="346719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N-Relevant Sections</a:t>
            </a:r>
          </a:p>
        </p:txBody>
      </p:sp>
      <p:cxnSp>
        <p:nvCxnSpPr>
          <p:cNvPr id="39" name="Straight Arrow Connector 38">
            <a:extLst>
              <a:ext uri="{FF2B5EF4-FFF2-40B4-BE49-F238E27FC236}">
                <a16:creationId xmlns:a16="http://schemas.microsoft.com/office/drawing/2014/main" id="{A8AED645-7B52-5983-653E-01800F905D03}"/>
              </a:ext>
              <a:ext uri="{C183D7F6-B498-43B3-948B-1728B52AA6E4}">
                <adec:decorative xmlns:adec="http://schemas.microsoft.com/office/drawing/2017/decorative" val="1"/>
              </a:ext>
            </a:extLst>
          </p:cNvPr>
          <p:cNvCxnSpPr>
            <a:cxnSpLocks/>
          </p:cNvCxnSpPr>
          <p:nvPr/>
        </p:nvCxnSpPr>
        <p:spPr>
          <a:xfrm flipH="1">
            <a:off x="9980091" y="5012045"/>
            <a:ext cx="78169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AC5A6E6-465C-95F0-45EE-66B7280D73F3}"/>
              </a:ext>
              <a:ext uri="{C183D7F6-B498-43B3-948B-1728B52AA6E4}">
                <adec:decorative xmlns:adec="http://schemas.microsoft.com/office/drawing/2017/decorative" val="1"/>
              </a:ext>
            </a:extLst>
          </p:cNvPr>
          <p:cNvSpPr txBox="1"/>
          <p:nvPr/>
        </p:nvSpPr>
        <p:spPr>
          <a:xfrm>
            <a:off x="9657276" y="1278200"/>
            <a:ext cx="108911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Questions</a:t>
            </a:r>
          </a:p>
        </p:txBody>
      </p:sp>
      <p:cxnSp>
        <p:nvCxnSpPr>
          <p:cNvPr id="43" name="Connector: Elbow 42">
            <a:extLst>
              <a:ext uri="{FF2B5EF4-FFF2-40B4-BE49-F238E27FC236}">
                <a16:creationId xmlns:a16="http://schemas.microsoft.com/office/drawing/2014/main" id="{47EF35F2-BE68-DE4A-2CF5-B325F83DA4C9}"/>
              </a:ext>
              <a:ext uri="{C183D7F6-B498-43B3-948B-1728B52AA6E4}">
                <adec:decorative xmlns:adec="http://schemas.microsoft.com/office/drawing/2017/decorative" val="1"/>
              </a:ext>
            </a:extLst>
          </p:cNvPr>
          <p:cNvCxnSpPr>
            <a:cxnSpLocks/>
            <a:endCxn id="14" idx="1"/>
          </p:cNvCxnSpPr>
          <p:nvPr/>
        </p:nvCxnSpPr>
        <p:spPr>
          <a:xfrm rot="10800000" flipV="1">
            <a:off x="8363634" y="1813304"/>
            <a:ext cx="346992" cy="132237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5323FB-955F-956D-9F70-309CD390BFE2}"/>
              </a:ext>
              <a:ext uri="{C183D7F6-B498-43B3-948B-1728B52AA6E4}">
                <adec:decorative xmlns:adec="http://schemas.microsoft.com/office/drawing/2017/decorative" val="1"/>
              </a:ext>
            </a:extLst>
          </p:cNvPr>
          <p:cNvSpPr txBox="1"/>
          <p:nvPr/>
        </p:nvSpPr>
        <p:spPr>
          <a:xfrm>
            <a:off x="8138722" y="2583376"/>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p>
        </p:txBody>
      </p:sp>
      <p:cxnSp>
        <p:nvCxnSpPr>
          <p:cNvPr id="45" name="Straight Arrow Connector 44">
            <a:extLst>
              <a:ext uri="{FF2B5EF4-FFF2-40B4-BE49-F238E27FC236}">
                <a16:creationId xmlns:a16="http://schemas.microsoft.com/office/drawing/2014/main" id="{ED35A79B-95F2-C5B6-CFE7-10521564D020}"/>
              </a:ext>
              <a:ext uri="{C183D7F6-B498-43B3-948B-1728B52AA6E4}">
                <adec:decorative xmlns:adec="http://schemas.microsoft.com/office/drawing/2017/decorative" val="1"/>
              </a:ext>
            </a:extLst>
          </p:cNvPr>
          <p:cNvCxnSpPr>
            <a:cxnSpLocks/>
          </p:cNvCxnSpPr>
          <p:nvPr/>
        </p:nvCxnSpPr>
        <p:spPr>
          <a:xfrm>
            <a:off x="8955646" y="6842378"/>
            <a:ext cx="104730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8BDD36F-0A9F-37D4-91F8-6B014E46DBEB}"/>
              </a:ext>
              <a:ext uri="{C183D7F6-B498-43B3-948B-1728B52AA6E4}">
                <adec:decorative xmlns:adec="http://schemas.microsoft.com/office/drawing/2017/decorative" val="1"/>
              </a:ext>
            </a:extLst>
          </p:cNvPr>
          <p:cNvSpPr txBox="1"/>
          <p:nvPr/>
        </p:nvSpPr>
        <p:spPr>
          <a:xfrm>
            <a:off x="10816989" y="3431648"/>
            <a:ext cx="1132040"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NLP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Q&amp;A, etc.</a:t>
            </a:r>
          </a:p>
        </p:txBody>
      </p:sp>
      <p:cxnSp>
        <p:nvCxnSpPr>
          <p:cNvPr id="49" name="Connector: Elbow 48">
            <a:extLst>
              <a:ext uri="{FF2B5EF4-FFF2-40B4-BE49-F238E27FC236}">
                <a16:creationId xmlns:a16="http://schemas.microsoft.com/office/drawing/2014/main" id="{DCF418B3-5E13-3DD4-ECC3-C9C545854ED8}"/>
              </a:ext>
              <a:ext uri="{C183D7F6-B498-43B3-948B-1728B52AA6E4}">
                <adec:decorative xmlns:adec="http://schemas.microsoft.com/office/drawing/2017/decorative" val="1"/>
              </a:ext>
            </a:extLst>
          </p:cNvPr>
          <p:cNvCxnSpPr>
            <a:cxnSpLocks/>
          </p:cNvCxnSpPr>
          <p:nvPr/>
        </p:nvCxnSpPr>
        <p:spPr>
          <a:xfrm flipV="1">
            <a:off x="10589734" y="5624254"/>
            <a:ext cx="842738" cy="120541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3911CA6-A009-0C76-03CC-3AAC3F4E7C24}"/>
              </a:ext>
              <a:ext uri="{C183D7F6-B498-43B3-948B-1728B52AA6E4}">
                <adec:decorative xmlns:adec="http://schemas.microsoft.com/office/drawing/2017/decorative" val="1"/>
              </a:ext>
            </a:extLst>
          </p:cNvPr>
          <p:cNvCxnSpPr>
            <a:cxnSpLocks/>
          </p:cNvCxnSpPr>
          <p:nvPr/>
        </p:nvCxnSpPr>
        <p:spPr>
          <a:xfrm flipH="1" flipV="1">
            <a:off x="9452750" y="1810430"/>
            <a:ext cx="386966" cy="28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A13D2B-4E50-D1CE-44A8-D377E3EB1D39}"/>
              </a:ext>
              <a:ext uri="{C183D7F6-B498-43B3-948B-1728B52AA6E4}">
                <adec:decorative xmlns:adec="http://schemas.microsoft.com/office/drawing/2017/decorative" val="1"/>
              </a:ext>
            </a:extLst>
          </p:cNvPr>
          <p:cNvSpPr txBox="1"/>
          <p:nvPr/>
        </p:nvSpPr>
        <p:spPr>
          <a:xfrm>
            <a:off x="7767741" y="1429075"/>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Embedded question</a:t>
            </a:r>
          </a:p>
        </p:txBody>
      </p:sp>
      <p:cxnSp>
        <p:nvCxnSpPr>
          <p:cNvPr id="61" name="Connector: Elbow 60">
            <a:extLst>
              <a:ext uri="{FF2B5EF4-FFF2-40B4-BE49-F238E27FC236}">
                <a16:creationId xmlns:a16="http://schemas.microsoft.com/office/drawing/2014/main" id="{569031D1-0E7A-6282-3CF1-2EEA32B9C360}"/>
              </a:ext>
              <a:ext uri="{C183D7F6-B498-43B3-948B-1728B52AA6E4}">
                <adec:decorative xmlns:adec="http://schemas.microsoft.com/office/drawing/2017/decorative" val="1"/>
              </a:ext>
            </a:extLst>
          </p:cNvPr>
          <p:cNvCxnSpPr>
            <a:cxnSpLocks/>
            <a:stCxn id="14" idx="4"/>
          </p:cNvCxnSpPr>
          <p:nvPr/>
        </p:nvCxnSpPr>
        <p:spPr>
          <a:xfrm flipV="1">
            <a:off x="8619502" y="3396614"/>
            <a:ext cx="1188706" cy="5419"/>
          </a:xfrm>
          <a:prstGeom prst="bentConnector3">
            <a:avLst>
              <a:gd name="adj1" fmla="val 50000"/>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AA225D2-4E60-577F-D027-266B38B24C04}"/>
              </a:ext>
              <a:ext uri="{C183D7F6-B498-43B3-948B-1728B52AA6E4}">
                <adec:decorative xmlns:adec="http://schemas.microsoft.com/office/drawing/2017/decorative" val="1"/>
              </a:ext>
            </a:extLst>
          </p:cNvPr>
          <p:cNvSpPr txBox="1"/>
          <p:nvPr/>
        </p:nvSpPr>
        <p:spPr>
          <a:xfrm>
            <a:off x="9605242" y="3622166"/>
            <a:ext cx="115288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text-davinci-003</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68" name="Picture 67">
            <a:extLst>
              <a:ext uri="{FF2B5EF4-FFF2-40B4-BE49-F238E27FC236}">
                <a16:creationId xmlns:a16="http://schemas.microsoft.com/office/drawing/2014/main" id="{B250B5F5-023C-61C9-B577-509C3FAF2B8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5366" y="3851892"/>
            <a:ext cx="234010" cy="283649"/>
          </a:xfrm>
          <a:prstGeom prst="rect">
            <a:avLst/>
          </a:prstGeom>
        </p:spPr>
      </p:pic>
      <p:pic>
        <p:nvPicPr>
          <p:cNvPr id="69" name="Picture 68">
            <a:extLst>
              <a:ext uri="{FF2B5EF4-FFF2-40B4-BE49-F238E27FC236}">
                <a16:creationId xmlns:a16="http://schemas.microsoft.com/office/drawing/2014/main" id="{2F274565-CF77-9BF2-4CF5-2C02C884066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95745" y="3854583"/>
            <a:ext cx="234010" cy="283649"/>
          </a:xfrm>
          <a:prstGeom prst="rect">
            <a:avLst/>
          </a:prstGeom>
        </p:spPr>
      </p:pic>
      <p:pic>
        <p:nvPicPr>
          <p:cNvPr id="70" name="Picture 69">
            <a:extLst>
              <a:ext uri="{FF2B5EF4-FFF2-40B4-BE49-F238E27FC236}">
                <a16:creationId xmlns:a16="http://schemas.microsoft.com/office/drawing/2014/main" id="{E6426C6E-B689-FE45-9DF2-533DE2E1CBCD}"/>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40115" y="4135541"/>
            <a:ext cx="234010" cy="283649"/>
          </a:xfrm>
          <a:prstGeom prst="rect">
            <a:avLst/>
          </a:prstGeom>
        </p:spPr>
      </p:pic>
      <p:cxnSp>
        <p:nvCxnSpPr>
          <p:cNvPr id="71" name="Connector: Elbow 70">
            <a:extLst>
              <a:ext uri="{FF2B5EF4-FFF2-40B4-BE49-F238E27FC236}">
                <a16:creationId xmlns:a16="http://schemas.microsoft.com/office/drawing/2014/main" id="{59D8921F-57DB-438F-FE07-562B17B2E201}"/>
              </a:ext>
              <a:ext uri="{C183D7F6-B498-43B3-948B-1728B52AA6E4}">
                <adec:decorative xmlns:adec="http://schemas.microsoft.com/office/drawing/2017/decorative" val="1"/>
              </a:ext>
            </a:extLst>
          </p:cNvPr>
          <p:cNvCxnSpPr>
            <a:cxnSpLocks/>
            <a:endCxn id="24" idx="2"/>
          </p:cNvCxnSpPr>
          <p:nvPr/>
        </p:nvCxnSpPr>
        <p:spPr>
          <a:xfrm flipV="1">
            <a:off x="10363212" y="2567496"/>
            <a:ext cx="526419" cy="837412"/>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37D411DD-6A85-1CB7-C664-619A8D4E9BA9}"/>
              </a:ext>
              <a:ext uri="{C183D7F6-B498-43B3-948B-1728B52AA6E4}">
                <adec:decorative xmlns:adec="http://schemas.microsoft.com/office/drawing/2017/decorative" val="1"/>
              </a:ext>
            </a:extLst>
          </p:cNvPr>
          <p:cNvGrpSpPr/>
          <p:nvPr/>
        </p:nvGrpSpPr>
        <p:grpSpPr>
          <a:xfrm>
            <a:off x="3775083" y="2064523"/>
            <a:ext cx="1893015" cy="2741514"/>
            <a:chOff x="4026543" y="2265915"/>
            <a:chExt cx="1893015" cy="2741514"/>
          </a:xfrm>
        </p:grpSpPr>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4026543" y="3351571"/>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4066319" y="4553185"/>
              <a:ext cx="177644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text-embeddings-ada-002</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12" name="Group 111">
              <a:extLst>
                <a:ext uri="{FF2B5EF4-FFF2-40B4-BE49-F238E27FC236}">
                  <a16:creationId xmlns:a16="http://schemas.microsoft.com/office/drawing/2014/main" id="{4D9D2B82-1ACB-8DC4-6A03-C5D991665969}"/>
                </a:ext>
                <a:ext uri="{C183D7F6-B498-43B3-948B-1728B52AA6E4}">
                  <adec:decorative xmlns:adec="http://schemas.microsoft.com/office/drawing/2017/decorative" val="1"/>
                </a:ext>
              </a:extLst>
            </p:cNvPr>
            <p:cNvGrpSpPr/>
            <p:nvPr/>
          </p:nvGrpSpPr>
          <p:grpSpPr>
            <a:xfrm>
              <a:off x="4041655" y="2265915"/>
              <a:ext cx="1839190" cy="2741514"/>
              <a:chOff x="5943216" y="1607547"/>
              <a:chExt cx="2703405" cy="2357852"/>
            </a:xfrm>
          </p:grpSpPr>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5D2EE3B0-D421-5D85-5AC2-918F82E2D431}"/>
                  </a:ext>
                  <a:ext uri="{C183D7F6-B498-43B3-948B-1728B52AA6E4}">
                    <adec:decorative xmlns:adec="http://schemas.microsoft.com/office/drawing/2017/decorative" val="1"/>
                  </a:ext>
                </a:extLst>
              </p:cNvPr>
              <p:cNvSpPr txBox="1"/>
              <p:nvPr/>
            </p:nvSpPr>
            <p:spPr>
              <a:xfrm>
                <a:off x="5965134" y="1643886"/>
                <a:ext cx="2681487" cy="26470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Services</a:t>
                </a:r>
              </a:p>
            </p:txBody>
          </p:sp>
        </p:grpSp>
        <p:grpSp>
          <p:nvGrpSpPr>
            <p:cNvPr id="7" name="Group 6">
              <a:extLst>
                <a:ext uri="{FF2B5EF4-FFF2-40B4-BE49-F238E27FC236}">
                  <a16:creationId xmlns:a16="http://schemas.microsoft.com/office/drawing/2014/main" id="{396A6E01-B045-2E87-65E8-A2C9CEA474AD}"/>
                </a:ext>
              </a:extLst>
            </p:cNvPr>
            <p:cNvGrpSpPr/>
            <p:nvPr/>
          </p:nvGrpSpPr>
          <p:grpSpPr>
            <a:xfrm>
              <a:off x="4581925" y="2627375"/>
              <a:ext cx="772969" cy="655843"/>
              <a:chOff x="4625468" y="2810263"/>
              <a:chExt cx="772969" cy="655843"/>
            </a:xfrm>
          </p:grpSpPr>
          <p:pic>
            <p:nvPicPr>
              <p:cNvPr id="4" name="Picture 3">
                <a:extLst>
                  <a:ext uri="{FF2B5EF4-FFF2-40B4-BE49-F238E27FC236}">
                    <a16:creationId xmlns:a16="http://schemas.microsoft.com/office/drawing/2014/main" id="{F1554500-8F39-1A3E-4AD7-4F20B474F0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76208" y="2810263"/>
                <a:ext cx="471488" cy="471488"/>
              </a:xfrm>
              <a:prstGeom prst="rect">
                <a:avLst/>
              </a:prstGeom>
            </p:spPr>
          </p:pic>
          <p:sp>
            <p:nvSpPr>
              <p:cNvPr id="6" name="TextBox 5">
                <a:extLst>
                  <a:ext uri="{FF2B5EF4-FFF2-40B4-BE49-F238E27FC236}">
                    <a16:creationId xmlns:a16="http://schemas.microsoft.com/office/drawing/2014/main" id="{BE434729-B49E-6963-43CC-1CCF28498607}"/>
                  </a:ext>
                  <a:ext uri="{C183D7F6-B498-43B3-948B-1728B52AA6E4}">
                    <adec:decorative xmlns:adec="http://schemas.microsoft.com/office/drawing/2017/decorative" val="1"/>
                  </a:ext>
                </a:extLst>
              </p:cNvPr>
              <p:cNvSpPr txBox="1"/>
              <p:nvPr/>
            </p:nvSpPr>
            <p:spPr>
              <a:xfrm>
                <a:off x="4625468" y="3219885"/>
                <a:ext cx="77296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Translator</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8" name="Straight Arrow Connector 7">
              <a:extLst>
                <a:ext uri="{FF2B5EF4-FFF2-40B4-BE49-F238E27FC236}">
                  <a16:creationId xmlns:a16="http://schemas.microsoft.com/office/drawing/2014/main" id="{4DD11523-741A-E3F9-BF88-2EEA88565248}"/>
                </a:ext>
              </a:extLst>
            </p:cNvPr>
            <p:cNvCxnSpPr>
              <a:cxnSpLocks/>
              <a:stCxn id="6" idx="2"/>
            </p:cNvCxnSpPr>
            <p:nvPr/>
          </p:nvCxnSpPr>
          <p:spPr>
            <a:xfrm>
              <a:off x="4968410" y="3283218"/>
              <a:ext cx="252" cy="6420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1D36CF-B92E-5485-9AAA-0F956D487240}"/>
                </a:ext>
                <a:ext uri="{C183D7F6-B498-43B3-948B-1728B52AA6E4}">
                  <adec:decorative xmlns:adec="http://schemas.microsoft.com/office/drawing/2017/decorative" val="1"/>
                </a:ext>
              </a:extLst>
            </p:cNvPr>
            <p:cNvSpPr txBox="1"/>
            <p:nvPr/>
          </p:nvSpPr>
          <p:spPr>
            <a:xfrm>
              <a:off x="4830442" y="3394336"/>
              <a:ext cx="108911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Translated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a:t>
              </a:r>
            </a:p>
          </p:txBody>
        </p:sp>
      </p:grpSp>
      <p:grpSp>
        <p:nvGrpSpPr>
          <p:cNvPr id="19" name="Group 18">
            <a:extLst>
              <a:ext uri="{FF2B5EF4-FFF2-40B4-BE49-F238E27FC236}">
                <a16:creationId xmlns:a16="http://schemas.microsoft.com/office/drawing/2014/main" id="{F7AD9528-8EBC-9F99-A065-BA6FCBB3DA4E}"/>
              </a:ext>
              <a:ext uri="{C183D7F6-B498-43B3-948B-1728B52AA6E4}">
                <adec:decorative xmlns:adec="http://schemas.microsoft.com/office/drawing/2017/decorative" val="1"/>
              </a:ext>
            </a:extLst>
          </p:cNvPr>
          <p:cNvGrpSpPr/>
          <p:nvPr/>
        </p:nvGrpSpPr>
        <p:grpSpPr>
          <a:xfrm>
            <a:off x="9798132" y="1549968"/>
            <a:ext cx="772969" cy="743256"/>
            <a:chOff x="10049592" y="1481388"/>
            <a:chExt cx="772969" cy="743256"/>
          </a:xfrm>
        </p:grpSpPr>
        <p:pic>
          <p:nvPicPr>
            <p:cNvPr id="15" name="Picture 14">
              <a:extLst>
                <a:ext uri="{FF2B5EF4-FFF2-40B4-BE49-F238E27FC236}">
                  <a16:creationId xmlns:a16="http://schemas.microsoft.com/office/drawing/2014/main" id="{23F95FA7-82C5-AA84-2653-B2FBA6EDF9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03192" y="1481388"/>
              <a:ext cx="471488" cy="471488"/>
            </a:xfrm>
            <a:prstGeom prst="rect">
              <a:avLst/>
            </a:prstGeom>
          </p:spPr>
        </p:pic>
        <p:sp>
          <p:nvSpPr>
            <p:cNvPr id="16" name="TextBox 15">
              <a:extLst>
                <a:ext uri="{FF2B5EF4-FFF2-40B4-BE49-F238E27FC236}">
                  <a16:creationId xmlns:a16="http://schemas.microsoft.com/office/drawing/2014/main" id="{591FAAD5-C861-F9FC-AC36-A072BDF885D2}"/>
                </a:ext>
                <a:ext uri="{C183D7F6-B498-43B3-948B-1728B52AA6E4}">
                  <adec:decorative xmlns:adec="http://schemas.microsoft.com/office/drawing/2017/decorative" val="1"/>
                </a:ext>
              </a:extLst>
            </p:cNvPr>
            <p:cNvSpPr txBox="1"/>
            <p:nvPr/>
          </p:nvSpPr>
          <p:spPr>
            <a:xfrm>
              <a:off x="10049592" y="1978423"/>
              <a:ext cx="77296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Translator</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42" name="TextBox 41">
            <a:extLst>
              <a:ext uri="{FF2B5EF4-FFF2-40B4-BE49-F238E27FC236}">
                <a16:creationId xmlns:a16="http://schemas.microsoft.com/office/drawing/2014/main" id="{0DC8A0EE-62C4-0012-EABD-55DCC6C65F49}"/>
              </a:ext>
              <a:ext uri="{C183D7F6-B498-43B3-948B-1728B52AA6E4}">
                <adec:decorative xmlns:adec="http://schemas.microsoft.com/office/drawing/2017/decorative" val="1"/>
              </a:ext>
            </a:extLst>
          </p:cNvPr>
          <p:cNvSpPr txBox="1"/>
          <p:nvPr/>
        </p:nvSpPr>
        <p:spPr>
          <a:xfrm>
            <a:off x="3925184" y="3704100"/>
            <a:ext cx="1572866"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100" b="0" i="0" u="none" strike="noStrike" kern="1200" cap="none" spc="0" normalizeH="0" baseline="0" noProof="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Service</a:t>
            </a:r>
            <a:endParaRPr kumimoji="0" lang="en-CA" sz="11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3" name="Group 2">
            <a:extLst>
              <a:ext uri="{FF2B5EF4-FFF2-40B4-BE49-F238E27FC236}">
                <a16:creationId xmlns:a16="http://schemas.microsoft.com/office/drawing/2014/main" id="{685EB73B-68C4-48AB-3729-26C35C259126}"/>
              </a:ext>
              <a:ext uri="{C183D7F6-B498-43B3-948B-1728B52AA6E4}">
                <adec:decorative xmlns:adec="http://schemas.microsoft.com/office/drawing/2017/decorative" val="1"/>
              </a:ext>
            </a:extLst>
          </p:cNvPr>
          <p:cNvGrpSpPr/>
          <p:nvPr/>
        </p:nvGrpSpPr>
        <p:grpSpPr>
          <a:xfrm>
            <a:off x="10504076" y="2716222"/>
            <a:ext cx="772969" cy="743256"/>
            <a:chOff x="10049592" y="1481388"/>
            <a:chExt cx="772969" cy="743256"/>
          </a:xfrm>
        </p:grpSpPr>
        <p:pic>
          <p:nvPicPr>
            <p:cNvPr id="9" name="Picture 8">
              <a:extLst>
                <a:ext uri="{FF2B5EF4-FFF2-40B4-BE49-F238E27FC236}">
                  <a16:creationId xmlns:a16="http://schemas.microsoft.com/office/drawing/2014/main" id="{195775D4-B410-ED45-1678-431B54EC4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03192" y="1481388"/>
              <a:ext cx="471488" cy="471488"/>
            </a:xfrm>
            <a:prstGeom prst="rect">
              <a:avLst/>
            </a:prstGeom>
          </p:spPr>
        </p:pic>
        <p:sp>
          <p:nvSpPr>
            <p:cNvPr id="10" name="TextBox 9">
              <a:extLst>
                <a:ext uri="{FF2B5EF4-FFF2-40B4-BE49-F238E27FC236}">
                  <a16:creationId xmlns:a16="http://schemas.microsoft.com/office/drawing/2014/main" id="{6566A517-6884-0189-C4A7-4A424E646613}"/>
                </a:ext>
                <a:ext uri="{C183D7F6-B498-43B3-948B-1728B52AA6E4}">
                  <adec:decorative xmlns:adec="http://schemas.microsoft.com/office/drawing/2017/decorative" val="1"/>
                </a:ext>
              </a:extLst>
            </p:cNvPr>
            <p:cNvSpPr txBox="1"/>
            <p:nvPr/>
          </p:nvSpPr>
          <p:spPr>
            <a:xfrm>
              <a:off x="10049592" y="1978423"/>
              <a:ext cx="77296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Translator</a:t>
              </a:r>
              <a:endParaRPr kumimoji="0" lang="en-CA" sz="10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38" name="TextBox 37">
            <a:extLst>
              <a:ext uri="{FF2B5EF4-FFF2-40B4-BE49-F238E27FC236}">
                <a16:creationId xmlns:a16="http://schemas.microsoft.com/office/drawing/2014/main" id="{EB97C118-651F-A1AA-4998-4E2D5B357B0F}"/>
              </a:ext>
            </a:extLst>
          </p:cNvPr>
          <p:cNvSpPr txBox="1"/>
          <p:nvPr/>
        </p:nvSpPr>
        <p:spPr>
          <a:xfrm>
            <a:off x="9632119" y="2878740"/>
            <a:ext cx="91818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OpenAI</a:t>
            </a: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 Service</a:t>
            </a:r>
          </a:p>
        </p:txBody>
      </p:sp>
      <p:sp>
        <p:nvSpPr>
          <p:cNvPr id="53" name="TextBox 52">
            <a:extLst>
              <a:ext uri="{FF2B5EF4-FFF2-40B4-BE49-F238E27FC236}">
                <a16:creationId xmlns:a16="http://schemas.microsoft.com/office/drawing/2014/main" id="{623F1823-549A-D1F9-5CDE-4F56B6CDDA5F}"/>
              </a:ext>
            </a:extLst>
          </p:cNvPr>
          <p:cNvSpPr txBox="1"/>
          <p:nvPr/>
        </p:nvSpPr>
        <p:spPr>
          <a:xfrm>
            <a:off x="8619502" y="1235156"/>
            <a:ext cx="94828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Azure </a:t>
            </a:r>
            <a:r>
              <a:rPr kumimoji="0" lang="en-US" sz="1000" b="1" i="0" u="none" strike="noStrike" kern="1200" cap="none" spc="0" normalizeH="0" baseline="0" noProof="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OpenAI</a:t>
            </a:r>
            <a:r>
              <a:rPr kumimoji="0" lang="en-US" sz="1000" b="1" i="0" u="none" strike="noStrike" kern="1200" cap="none" spc="0" normalizeH="0" baseline="0" noProof="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 Service</a:t>
            </a:r>
          </a:p>
        </p:txBody>
      </p:sp>
    </p:spTree>
    <p:extLst>
      <p:ext uri="{BB962C8B-B14F-4D97-AF65-F5344CB8AC3E}">
        <p14:creationId xmlns:p14="http://schemas.microsoft.com/office/powerpoint/2010/main" val="139828476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CEAF-CB10-4348-B922-9DB5BB8B190B}"/>
              </a:ext>
            </a:extLst>
          </p:cNvPr>
          <p:cNvSpPr>
            <a:spLocks noGrp="1"/>
          </p:cNvSpPr>
          <p:nvPr>
            <p:ph type="title"/>
          </p:nvPr>
        </p:nvSpPr>
        <p:spPr/>
        <p:txBody>
          <a:bodyPr/>
          <a:lstStyle/>
          <a:p>
            <a:r>
              <a:rPr lang="en-US"/>
              <a:t>Safety Execution Workflow</a:t>
            </a:r>
          </a:p>
        </p:txBody>
      </p:sp>
      <p:sp>
        <p:nvSpPr>
          <p:cNvPr id="6" name="Rectangle 5">
            <a:extLst>
              <a:ext uri="{FF2B5EF4-FFF2-40B4-BE49-F238E27FC236}">
                <a16:creationId xmlns:a16="http://schemas.microsoft.com/office/drawing/2014/main" id="{973C8CE0-AD03-3233-DF0F-C76AECB53453}"/>
              </a:ext>
              <a:ext uri="{C183D7F6-B498-43B3-948B-1728B52AA6E4}">
                <adec:decorative xmlns:adec="http://schemas.microsoft.com/office/drawing/2017/decorative" val="1"/>
              </a:ext>
            </a:extLst>
          </p:cNvPr>
          <p:cNvSpPr/>
          <p:nvPr/>
        </p:nvSpPr>
        <p:spPr>
          <a:xfrm>
            <a:off x="10286051" y="597039"/>
            <a:ext cx="274320" cy="274320"/>
          </a:xfrm>
          <a:prstGeom prst="rect">
            <a:avLst/>
          </a:prstGeom>
          <a:solidFill>
            <a:srgbClr val="000000"/>
          </a:solidFill>
          <a:ln w="28575" cap="flat" cmpd="sng" algn="ctr">
            <a:solidFill>
              <a:srgbClr val="0893E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FEEDDC9-D8BE-000C-2BD6-43D35F29AAC7}"/>
              </a:ext>
            </a:extLst>
          </p:cNvPr>
          <p:cNvSpPr txBox="1"/>
          <p:nvPr/>
        </p:nvSpPr>
        <p:spPr>
          <a:xfrm>
            <a:off x="10617245" y="608553"/>
            <a:ext cx="1574755" cy="25129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Calibri" panose="020F0502020204030204"/>
                <a:ea typeface="+mn-ea"/>
                <a:cs typeface="+mn-cs"/>
              </a:rPr>
              <a:t>People &amp; Policy</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93" name="Group 92" descr="Safety execution workflow diagram&#10;&#10;Application&#10;Detect&#10;Review&#10;Act">
            <a:extLst>
              <a:ext uri="{FF2B5EF4-FFF2-40B4-BE49-F238E27FC236}">
                <a16:creationId xmlns:a16="http://schemas.microsoft.com/office/drawing/2014/main" id="{5CB4BF87-6BCB-9DA9-DDCE-2B4A72FBC002}"/>
              </a:ext>
            </a:extLst>
          </p:cNvPr>
          <p:cNvGrpSpPr/>
          <p:nvPr/>
        </p:nvGrpSpPr>
        <p:grpSpPr>
          <a:xfrm>
            <a:off x="568760" y="2261380"/>
            <a:ext cx="11040628" cy="2331913"/>
            <a:chOff x="568760" y="2592878"/>
            <a:chExt cx="11040628" cy="2331913"/>
          </a:xfrm>
        </p:grpSpPr>
        <p:sp>
          <p:nvSpPr>
            <p:cNvPr id="11" name="Rectangle 10">
              <a:extLst>
                <a:ext uri="{FF2B5EF4-FFF2-40B4-BE49-F238E27FC236}">
                  <a16:creationId xmlns:a16="http://schemas.microsoft.com/office/drawing/2014/main" id="{A2F84908-AFF2-8ED5-171A-0D8B46D014D5}"/>
                </a:ext>
              </a:extLst>
            </p:cNvPr>
            <p:cNvSpPr/>
            <p:nvPr/>
          </p:nvSpPr>
          <p:spPr>
            <a:xfrm>
              <a:off x="9218713" y="3035990"/>
              <a:ext cx="2390675" cy="1888800"/>
            </a:xfrm>
            <a:prstGeom prst="rect">
              <a:avLst/>
            </a:prstGeom>
            <a:noFill/>
            <a:ln w="28575" cap="flat" cmpd="sng" algn="ctr">
              <a:solidFill>
                <a:srgbClr val="30E5D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8E6E868-9071-99B6-2258-1D536B824C0A}"/>
                </a:ext>
              </a:extLst>
            </p:cNvPr>
            <p:cNvSpPr/>
            <p:nvPr/>
          </p:nvSpPr>
          <p:spPr>
            <a:xfrm>
              <a:off x="7007094" y="3013764"/>
              <a:ext cx="1885348" cy="1911027"/>
            </a:xfrm>
            <a:prstGeom prst="rect">
              <a:avLst/>
            </a:prstGeom>
            <a:noFill/>
            <a:ln w="28575" cap="flat" cmpd="sng" algn="ctr">
              <a:solidFill>
                <a:srgbClr val="0893E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49F0D12-F91D-D74D-64E7-70AA18B7A790}"/>
                </a:ext>
              </a:extLst>
            </p:cNvPr>
            <p:cNvSpPr txBox="1"/>
            <p:nvPr/>
          </p:nvSpPr>
          <p:spPr>
            <a:xfrm flipH="1">
              <a:off x="9483397" y="2597312"/>
              <a:ext cx="1554890" cy="461665"/>
            </a:xfrm>
            <a:prstGeom prst="rect">
              <a:avLst/>
            </a:prstGeom>
            <a:solidFill>
              <a:srgbClr val="091F2C"/>
            </a:solidFill>
          </p:spPr>
          <p:txBody>
            <a:bodyPr wrap="square" rtlCol="0">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Act</a:t>
              </a:r>
              <a:r>
                <a:rPr kumimoji="0" lang="en-US" sz="1200" b="0" i="0" u="none" strike="noStrike" kern="0" cap="none" spc="0" normalizeH="0" baseline="0" noProof="0">
                  <a:ln>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16" name="Rectangle 15">
              <a:extLst>
                <a:ext uri="{FF2B5EF4-FFF2-40B4-BE49-F238E27FC236}">
                  <a16:creationId xmlns:a16="http://schemas.microsoft.com/office/drawing/2014/main" id="{EF8EF346-4572-366F-F3BC-584C30F201B9}"/>
                </a:ext>
              </a:extLst>
            </p:cNvPr>
            <p:cNvSpPr/>
            <p:nvPr/>
          </p:nvSpPr>
          <p:spPr>
            <a:xfrm>
              <a:off x="10559540" y="3398170"/>
              <a:ext cx="842420" cy="539983"/>
            </a:xfrm>
            <a:prstGeom prst="rect">
              <a:avLst/>
            </a:prstGeom>
            <a:solidFill>
              <a:srgbClr val="0078D4"/>
            </a:solidFill>
            <a:ln w="10795" cap="flat" cmpd="sng" algn="ctr">
              <a:noFill/>
              <a:prstDash val="solid"/>
            </a:ln>
            <a:effectLst/>
          </p:spPr>
          <p:txBody>
            <a:bodyPr rIns="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User/Account Actions</a:t>
              </a:r>
            </a:p>
          </p:txBody>
        </p:sp>
        <p:sp>
          <p:nvSpPr>
            <p:cNvPr id="19" name="Rectangle 18">
              <a:extLst>
                <a:ext uri="{FF2B5EF4-FFF2-40B4-BE49-F238E27FC236}">
                  <a16:creationId xmlns:a16="http://schemas.microsoft.com/office/drawing/2014/main" id="{EF039381-2AAB-AF40-E862-BCEA4BA2688A}"/>
                </a:ext>
              </a:extLst>
            </p:cNvPr>
            <p:cNvSpPr/>
            <p:nvPr/>
          </p:nvSpPr>
          <p:spPr>
            <a:xfrm>
              <a:off x="7539207" y="4098213"/>
              <a:ext cx="817450" cy="461578"/>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Filtering Concerns</a:t>
              </a:r>
            </a:p>
          </p:txBody>
        </p:sp>
        <p:sp>
          <p:nvSpPr>
            <p:cNvPr id="20" name="Diamond 19">
              <a:extLst>
                <a:ext uri="{FF2B5EF4-FFF2-40B4-BE49-F238E27FC236}">
                  <a16:creationId xmlns:a16="http://schemas.microsoft.com/office/drawing/2014/main" id="{7EA671A1-C960-598A-8DC8-79A5DECAB516}"/>
                </a:ext>
              </a:extLst>
            </p:cNvPr>
            <p:cNvSpPr/>
            <p:nvPr/>
          </p:nvSpPr>
          <p:spPr>
            <a:xfrm>
              <a:off x="9345133" y="3727192"/>
              <a:ext cx="845923" cy="658756"/>
            </a:xfrm>
            <a:prstGeom prst="diamond">
              <a:avLst/>
            </a:prstGeom>
            <a:solidFill>
              <a:srgbClr val="0078D4"/>
            </a:solidFill>
            <a:ln w="317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mn-cs"/>
                </a:rPr>
                <a:t>Action Needed?</a:t>
              </a:r>
            </a:p>
          </p:txBody>
        </p:sp>
        <p:sp>
          <p:nvSpPr>
            <p:cNvPr id="21" name="Rectangle 20">
              <a:extLst>
                <a:ext uri="{FF2B5EF4-FFF2-40B4-BE49-F238E27FC236}">
                  <a16:creationId xmlns:a16="http://schemas.microsoft.com/office/drawing/2014/main" id="{5FF7E3EF-E44A-5127-9A1E-531AFEC9A519}"/>
                </a:ext>
              </a:extLst>
            </p:cNvPr>
            <p:cNvSpPr/>
            <p:nvPr/>
          </p:nvSpPr>
          <p:spPr>
            <a:xfrm>
              <a:off x="568760" y="3035990"/>
              <a:ext cx="1795238" cy="1542489"/>
            </a:xfrm>
            <a:prstGeom prst="rect">
              <a:avLst/>
            </a:prstGeom>
            <a:noFill/>
            <a:ln w="28575" cap="flat" cmpd="sng" algn="ctr">
              <a:solidFill>
                <a:srgbClr val="30E5D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FFD179CB-7855-C86E-7922-924E1DB9E916}"/>
                </a:ext>
              </a:extLst>
            </p:cNvPr>
            <p:cNvSpPr txBox="1"/>
            <p:nvPr/>
          </p:nvSpPr>
          <p:spPr>
            <a:xfrm flipH="1">
              <a:off x="874091" y="2740265"/>
              <a:ext cx="1108060" cy="276999"/>
            </a:xfrm>
            <a:prstGeom prst="rect">
              <a:avLst/>
            </a:prstGeom>
            <a:solidFill>
              <a:srgbClr val="091F2C"/>
            </a:solidFill>
          </p:spPr>
          <p:txBody>
            <a:bodyPr wrap="square" lIns="91440" tIns="45720" rIns="91440" bIns="45720" rtlCol="0" anchor="t">
              <a:spAutoFit/>
            </a:bodyPr>
            <a:lstStyle>
              <a:defPPr>
                <a:defRPr lang="en-US"/>
              </a:defPPr>
              <a:lvl1pPr algn="ctr">
                <a:defRPr sz="16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Application</a:t>
              </a:r>
            </a:p>
          </p:txBody>
        </p:sp>
        <p:sp>
          <p:nvSpPr>
            <p:cNvPr id="23" name="Rectangle 22">
              <a:extLst>
                <a:ext uri="{FF2B5EF4-FFF2-40B4-BE49-F238E27FC236}">
                  <a16:creationId xmlns:a16="http://schemas.microsoft.com/office/drawing/2014/main" id="{11CA8AFB-EE33-E75A-8D83-A2024D9A1253}"/>
                </a:ext>
              </a:extLst>
            </p:cNvPr>
            <p:cNvSpPr/>
            <p:nvPr/>
          </p:nvSpPr>
          <p:spPr>
            <a:xfrm>
              <a:off x="7531016" y="3575415"/>
              <a:ext cx="822828" cy="383125"/>
            </a:xfrm>
            <a:prstGeom prst="rect">
              <a:avLst/>
            </a:prstGeom>
            <a:solidFill>
              <a:srgbClr val="0078D4"/>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Abuse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Concern</a:t>
              </a:r>
            </a:p>
          </p:txBody>
        </p:sp>
        <p:cxnSp>
          <p:nvCxnSpPr>
            <p:cNvPr id="24" name="Straight Arrow Connector 23">
              <a:extLst>
                <a:ext uri="{FF2B5EF4-FFF2-40B4-BE49-F238E27FC236}">
                  <a16:creationId xmlns:a16="http://schemas.microsoft.com/office/drawing/2014/main" id="{18FA6077-7DA1-B29C-0201-7C7C7D24335B}"/>
                </a:ext>
              </a:extLst>
            </p:cNvPr>
            <p:cNvCxnSpPr>
              <a:cxnSpLocks/>
            </p:cNvCxnSpPr>
            <p:nvPr/>
          </p:nvCxnSpPr>
          <p:spPr>
            <a:xfrm flipV="1">
              <a:off x="3937763" y="3811243"/>
              <a:ext cx="569731" cy="5986"/>
            </a:xfrm>
            <a:prstGeom prst="straightConnector1">
              <a:avLst/>
            </a:prstGeom>
            <a:noFill/>
            <a:ln w="12700" cap="flat" cmpd="sng" algn="ctr">
              <a:solidFill>
                <a:srgbClr val="000000">
                  <a:lumMod val="50000"/>
                </a:srgbClr>
              </a:solidFill>
              <a:prstDash val="dash"/>
              <a:tailEnd type="triangle"/>
            </a:ln>
            <a:effectLst/>
          </p:spPr>
        </p:cxnSp>
        <p:sp>
          <p:nvSpPr>
            <p:cNvPr id="25" name="Rectangle 24">
              <a:extLst>
                <a:ext uri="{FF2B5EF4-FFF2-40B4-BE49-F238E27FC236}">
                  <a16:creationId xmlns:a16="http://schemas.microsoft.com/office/drawing/2014/main" id="{BEFA6E0D-758F-E889-90ED-6DC72970C7C9}"/>
                </a:ext>
              </a:extLst>
            </p:cNvPr>
            <p:cNvSpPr/>
            <p:nvPr/>
          </p:nvSpPr>
          <p:spPr>
            <a:xfrm>
              <a:off x="10559648" y="4266054"/>
              <a:ext cx="842420" cy="539983"/>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Filter </a:t>
              </a:r>
            </a:p>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Improvement</a:t>
              </a:r>
              <a:endParaRPr kumimoji="0" lang="en-US" sz="800" b="0" i="0" u="none" strike="noStrike" kern="0" cap="none" spc="0" normalizeH="0" baseline="0" noProof="0">
                <a:ln>
                  <a:noFill/>
                </a:ln>
                <a:solidFill>
                  <a:srgbClr val="FFFFFF"/>
                </a:solidFill>
                <a:effectLst/>
                <a:uLnTx/>
                <a:uFillTx/>
                <a:latin typeface="Segoe UI"/>
                <a:ea typeface="+mn-ea"/>
                <a:cs typeface="Calibri"/>
              </a:endParaRPr>
            </a:p>
          </p:txBody>
        </p:sp>
        <p:sp>
          <p:nvSpPr>
            <p:cNvPr id="26" name="TextBox 25">
              <a:extLst>
                <a:ext uri="{FF2B5EF4-FFF2-40B4-BE49-F238E27FC236}">
                  <a16:creationId xmlns:a16="http://schemas.microsoft.com/office/drawing/2014/main" id="{48F8FA64-248A-281C-A83E-3EF9374671B7}"/>
                </a:ext>
              </a:extLst>
            </p:cNvPr>
            <p:cNvSpPr txBox="1"/>
            <p:nvPr/>
          </p:nvSpPr>
          <p:spPr>
            <a:xfrm flipH="1">
              <a:off x="6863943" y="2637705"/>
              <a:ext cx="2167980" cy="461665"/>
            </a:xfrm>
            <a:prstGeom prst="rect">
              <a:avLst/>
            </a:prstGeom>
            <a:solidFill>
              <a:srgbClr val="091F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FFFFFF"/>
                  </a:solidFill>
                  <a:effectLst/>
                  <a:uLnTx/>
                  <a:uFillTx/>
                  <a:latin typeface="Segoe UI"/>
                  <a:ea typeface="+mn-ea"/>
                  <a:cs typeface="+mn-cs"/>
                </a:rPr>
                <a:t>Review</a:t>
              </a:r>
              <a:r>
                <a:rPr kumimoji="0" lang="en-US" sz="1200" b="0" i="0" u="none" strike="noStrike" kern="0" cap="none" spc="0" normalizeH="0" baseline="0" noProof="0" dirty="0">
                  <a:ln>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Human Review</a:t>
              </a:r>
            </a:p>
          </p:txBody>
        </p:sp>
        <p:pic>
          <p:nvPicPr>
            <p:cNvPr id="28" name="Graphic 27" descr="Call center outline">
              <a:extLst>
                <a:ext uri="{FF2B5EF4-FFF2-40B4-BE49-F238E27FC236}">
                  <a16:creationId xmlns:a16="http://schemas.microsoft.com/office/drawing/2014/main" id="{B0C60726-8800-7918-4AFD-1A7DBCAE720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295333" y="2632274"/>
              <a:ext cx="275961" cy="263210"/>
            </a:xfrm>
            <a:prstGeom prst="rect">
              <a:avLst/>
            </a:prstGeom>
          </p:spPr>
        </p:pic>
        <p:pic>
          <p:nvPicPr>
            <p:cNvPr id="30" name="Graphic 29" descr="Call center outline">
              <a:extLst>
                <a:ext uri="{FF2B5EF4-FFF2-40B4-BE49-F238E27FC236}">
                  <a16:creationId xmlns:a16="http://schemas.microsoft.com/office/drawing/2014/main" id="{12E5DD6F-7772-0756-81FB-8E91067E0F3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26002" y="4629075"/>
              <a:ext cx="295715" cy="295715"/>
            </a:xfrm>
            <a:prstGeom prst="rect">
              <a:avLst/>
            </a:prstGeom>
          </p:spPr>
        </p:pic>
        <p:pic>
          <p:nvPicPr>
            <p:cNvPr id="31" name="Graphic 30" descr="Call center outline">
              <a:extLst>
                <a:ext uri="{FF2B5EF4-FFF2-40B4-BE49-F238E27FC236}">
                  <a16:creationId xmlns:a16="http://schemas.microsoft.com/office/drawing/2014/main" id="{D7C12A56-19EF-8BAB-8DF2-086F2D87A588}"/>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87390" y="2597949"/>
              <a:ext cx="266084" cy="307497"/>
            </a:xfrm>
            <a:prstGeom prst="rect">
              <a:avLst/>
            </a:prstGeom>
          </p:spPr>
        </p:pic>
        <p:sp>
          <p:nvSpPr>
            <p:cNvPr id="33" name="Rectangle 32">
              <a:extLst>
                <a:ext uri="{FF2B5EF4-FFF2-40B4-BE49-F238E27FC236}">
                  <a16:creationId xmlns:a16="http://schemas.microsoft.com/office/drawing/2014/main" id="{EDA849F8-47E6-153E-2118-698AFA77B785}"/>
                </a:ext>
              </a:extLst>
            </p:cNvPr>
            <p:cNvSpPr/>
            <p:nvPr/>
          </p:nvSpPr>
          <p:spPr>
            <a:xfrm>
              <a:off x="2709915" y="3039396"/>
              <a:ext cx="4093923" cy="1885394"/>
            </a:xfrm>
            <a:prstGeom prst="rect">
              <a:avLst/>
            </a:prstGeom>
            <a:noFill/>
            <a:ln w="28575" cap="flat" cmpd="sng" algn="ctr">
              <a:solidFill>
                <a:srgbClr val="30E5D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34" name="Flowchart: Terminator 33">
              <a:extLst>
                <a:ext uri="{FF2B5EF4-FFF2-40B4-BE49-F238E27FC236}">
                  <a16:creationId xmlns:a16="http://schemas.microsoft.com/office/drawing/2014/main" id="{0CB45011-BC7A-EFA0-CCE4-3C4347003EA6}"/>
                </a:ext>
              </a:extLst>
            </p:cNvPr>
            <p:cNvSpPr/>
            <p:nvPr/>
          </p:nvSpPr>
          <p:spPr>
            <a:xfrm>
              <a:off x="2889363" y="3526883"/>
              <a:ext cx="1034064" cy="312095"/>
            </a:xfrm>
            <a:prstGeom prst="flowChartTerminator">
              <a:avLst/>
            </a:prstGeom>
            <a:solidFill>
              <a:srgbClr val="002060"/>
            </a:solidFill>
            <a:ln w="10795" cap="flat" cmpd="sng" algn="ctr">
              <a:no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RAI Model Ensemble</a:t>
              </a:r>
            </a:p>
          </p:txBody>
        </p:sp>
        <p:sp>
          <p:nvSpPr>
            <p:cNvPr id="35" name="TextBox 34">
              <a:extLst>
                <a:ext uri="{FF2B5EF4-FFF2-40B4-BE49-F238E27FC236}">
                  <a16:creationId xmlns:a16="http://schemas.microsoft.com/office/drawing/2014/main" id="{884EAB24-D9E8-BE67-2271-C6DD2011A149}"/>
                </a:ext>
              </a:extLst>
            </p:cNvPr>
            <p:cNvSpPr txBox="1"/>
            <p:nvPr/>
          </p:nvSpPr>
          <p:spPr>
            <a:xfrm flipH="1">
              <a:off x="2888043" y="2624330"/>
              <a:ext cx="2785204" cy="461665"/>
            </a:xfrm>
            <a:prstGeom prst="rect">
              <a:avLst/>
            </a:prstGeom>
            <a:solidFill>
              <a:srgbClr val="091F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latin typeface="Segoe UI"/>
                  <a:ea typeface="+mn-ea"/>
                  <a:cs typeface="+mn-cs"/>
                </a:rPr>
                <a:t>Detect</a:t>
              </a:r>
              <a:r>
                <a:rPr kumimoji="0" lang="en-US" sz="1200" b="0" i="0" u="none" strike="noStrike" kern="0" cap="none" spc="0" normalizeH="0" baseline="0" noProof="0">
                  <a:ln>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RAI Safety Architecture</a:t>
              </a:r>
            </a:p>
          </p:txBody>
        </p:sp>
        <p:sp>
          <p:nvSpPr>
            <p:cNvPr id="36" name="Arrow: Down 35">
              <a:extLst>
                <a:ext uri="{FF2B5EF4-FFF2-40B4-BE49-F238E27FC236}">
                  <a16:creationId xmlns:a16="http://schemas.microsoft.com/office/drawing/2014/main" id="{73A929C2-2A0E-8A1E-6250-A1ABA3B61C14}"/>
                </a:ext>
              </a:extLst>
            </p:cNvPr>
            <p:cNvSpPr/>
            <p:nvPr/>
          </p:nvSpPr>
          <p:spPr>
            <a:xfrm rot="16200000">
              <a:off x="5594077" y="2738066"/>
              <a:ext cx="448320" cy="201286"/>
            </a:xfrm>
            <a:prstGeom prst="downArrow">
              <a:avLst/>
            </a:prstGeom>
            <a:solidFill>
              <a:srgbClr val="50E6FF"/>
            </a:solidFill>
            <a:ln w="10795" cap="flat" cmpd="sng" algn="ctr">
              <a:solidFill>
                <a:srgbClr val="50E6FF">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38" name="Arrow: Down 37">
              <a:extLst>
                <a:ext uri="{FF2B5EF4-FFF2-40B4-BE49-F238E27FC236}">
                  <a16:creationId xmlns:a16="http://schemas.microsoft.com/office/drawing/2014/main" id="{BD770D31-1AB4-8ADA-1443-B62F1330F266}"/>
                </a:ext>
              </a:extLst>
            </p:cNvPr>
            <p:cNvSpPr/>
            <p:nvPr/>
          </p:nvSpPr>
          <p:spPr>
            <a:xfrm rot="16200000">
              <a:off x="8805557" y="2747754"/>
              <a:ext cx="448320" cy="201286"/>
            </a:xfrm>
            <a:prstGeom prst="downArrow">
              <a:avLst/>
            </a:prstGeom>
            <a:solidFill>
              <a:srgbClr val="50E6FF"/>
            </a:solidFill>
            <a:ln w="10795" cap="flat" cmpd="sng" algn="ctr">
              <a:solidFill>
                <a:srgbClr val="50E6FF">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cxnSp>
          <p:nvCxnSpPr>
            <p:cNvPr id="39" name="Connector: Elbow 38">
              <a:extLst>
                <a:ext uri="{FF2B5EF4-FFF2-40B4-BE49-F238E27FC236}">
                  <a16:creationId xmlns:a16="http://schemas.microsoft.com/office/drawing/2014/main" id="{1226D919-2E5C-F1C1-0BF4-FC394D95DDFA}"/>
                </a:ext>
              </a:extLst>
            </p:cNvPr>
            <p:cNvCxnSpPr>
              <a:cxnSpLocks/>
              <a:stCxn id="81" idx="0"/>
              <a:endCxn id="23" idx="1"/>
            </p:cNvCxnSpPr>
            <p:nvPr/>
          </p:nvCxnSpPr>
          <p:spPr>
            <a:xfrm rot="16200000" flipH="1">
              <a:off x="6732673" y="2968635"/>
              <a:ext cx="116100" cy="1480586"/>
            </a:xfrm>
            <a:prstGeom prst="bentConnector4">
              <a:avLst>
                <a:gd name="adj1" fmla="val -189135"/>
                <a:gd name="adj2" fmla="val 65557"/>
              </a:avLst>
            </a:prstGeom>
            <a:noFill/>
            <a:ln w="9525" cap="flat" cmpd="sng" algn="ctr">
              <a:solidFill>
                <a:srgbClr val="50E6FF"/>
              </a:solidFill>
              <a:prstDash val="solid"/>
              <a:tailEnd type="triangle"/>
            </a:ln>
            <a:effectLst/>
          </p:spPr>
        </p:cxnSp>
        <p:cxnSp>
          <p:nvCxnSpPr>
            <p:cNvPr id="40" name="Connector: Elbow 39">
              <a:extLst>
                <a:ext uri="{FF2B5EF4-FFF2-40B4-BE49-F238E27FC236}">
                  <a16:creationId xmlns:a16="http://schemas.microsoft.com/office/drawing/2014/main" id="{FDCE38F0-B877-4E14-36B5-5CA65E3B95FC}"/>
                </a:ext>
              </a:extLst>
            </p:cNvPr>
            <p:cNvCxnSpPr>
              <a:cxnSpLocks/>
              <a:stCxn id="81" idx="0"/>
              <a:endCxn id="19" idx="1"/>
            </p:cNvCxnSpPr>
            <p:nvPr/>
          </p:nvCxnSpPr>
          <p:spPr>
            <a:xfrm rot="16200000" flipH="1">
              <a:off x="6455756" y="3245551"/>
              <a:ext cx="678124" cy="1488778"/>
            </a:xfrm>
            <a:prstGeom prst="bentConnector4">
              <a:avLst>
                <a:gd name="adj1" fmla="val -32381"/>
                <a:gd name="adj2" fmla="val 65472"/>
              </a:avLst>
            </a:prstGeom>
            <a:noFill/>
            <a:ln w="9525" cap="flat" cmpd="sng" algn="ctr">
              <a:solidFill>
                <a:srgbClr val="50E6FF"/>
              </a:solidFill>
              <a:prstDash val="solid"/>
              <a:tailEnd type="triangle"/>
            </a:ln>
            <a:effectLst/>
          </p:spPr>
        </p:cxnSp>
        <p:sp>
          <p:nvSpPr>
            <p:cNvPr id="41" name="TextBox 40">
              <a:extLst>
                <a:ext uri="{FF2B5EF4-FFF2-40B4-BE49-F238E27FC236}">
                  <a16:creationId xmlns:a16="http://schemas.microsoft.com/office/drawing/2014/main" id="{A78287DB-86D3-710B-39C0-7015B7A95F9E}"/>
                </a:ext>
              </a:extLst>
            </p:cNvPr>
            <p:cNvSpPr txBox="1"/>
            <p:nvPr/>
          </p:nvSpPr>
          <p:spPr>
            <a:xfrm>
              <a:off x="6184122" y="3503414"/>
              <a:ext cx="37324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Yes</a:t>
              </a:r>
            </a:p>
          </p:txBody>
        </p:sp>
        <p:sp>
          <p:nvSpPr>
            <p:cNvPr id="42" name="TextBox 41">
              <a:extLst>
                <a:ext uri="{FF2B5EF4-FFF2-40B4-BE49-F238E27FC236}">
                  <a16:creationId xmlns:a16="http://schemas.microsoft.com/office/drawing/2014/main" id="{A9D613F2-38BB-10F1-58F1-07BDE197503C}"/>
                </a:ext>
              </a:extLst>
            </p:cNvPr>
            <p:cNvSpPr txBox="1"/>
            <p:nvPr/>
          </p:nvSpPr>
          <p:spPr>
            <a:xfrm>
              <a:off x="6204259" y="4479098"/>
              <a:ext cx="34418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No</a:t>
              </a:r>
            </a:p>
          </p:txBody>
        </p:sp>
        <p:cxnSp>
          <p:nvCxnSpPr>
            <p:cNvPr id="43" name="Connector: Elbow 42">
              <a:extLst>
                <a:ext uri="{FF2B5EF4-FFF2-40B4-BE49-F238E27FC236}">
                  <a16:creationId xmlns:a16="http://schemas.microsoft.com/office/drawing/2014/main" id="{ABC1E392-8DE3-6BFD-4CC8-8DF1B517EED6}"/>
                </a:ext>
              </a:extLst>
            </p:cNvPr>
            <p:cNvCxnSpPr>
              <a:cxnSpLocks/>
              <a:stCxn id="23" idx="3"/>
              <a:endCxn id="20" idx="1"/>
            </p:cNvCxnSpPr>
            <p:nvPr/>
          </p:nvCxnSpPr>
          <p:spPr>
            <a:xfrm>
              <a:off x="8353843" y="3766978"/>
              <a:ext cx="991290" cy="289592"/>
            </a:xfrm>
            <a:prstGeom prst="bentConnector3">
              <a:avLst>
                <a:gd name="adj1" fmla="val 50000"/>
              </a:avLst>
            </a:prstGeom>
            <a:noFill/>
            <a:ln w="9525" cap="flat" cmpd="sng" algn="ctr">
              <a:solidFill>
                <a:srgbClr val="50E6FF"/>
              </a:solidFill>
              <a:prstDash val="solid"/>
              <a:tailEnd type="triangle"/>
            </a:ln>
            <a:effectLst/>
          </p:spPr>
        </p:cxnSp>
        <p:cxnSp>
          <p:nvCxnSpPr>
            <p:cNvPr id="47" name="Connector: Elbow 46">
              <a:extLst>
                <a:ext uri="{FF2B5EF4-FFF2-40B4-BE49-F238E27FC236}">
                  <a16:creationId xmlns:a16="http://schemas.microsoft.com/office/drawing/2014/main" id="{D3D3EE36-F806-C1BA-3944-B7DE23D884E2}"/>
                </a:ext>
              </a:extLst>
            </p:cNvPr>
            <p:cNvCxnSpPr>
              <a:cxnSpLocks/>
              <a:stCxn id="19" idx="3"/>
              <a:endCxn id="20" idx="1"/>
            </p:cNvCxnSpPr>
            <p:nvPr/>
          </p:nvCxnSpPr>
          <p:spPr>
            <a:xfrm flipV="1">
              <a:off x="8356658" y="4056570"/>
              <a:ext cx="988475" cy="272433"/>
            </a:xfrm>
            <a:prstGeom prst="bentConnector3">
              <a:avLst>
                <a:gd name="adj1" fmla="val 50000"/>
              </a:avLst>
            </a:prstGeom>
            <a:noFill/>
            <a:ln w="9525" cap="flat" cmpd="sng" algn="ctr">
              <a:solidFill>
                <a:srgbClr val="50E6FF"/>
              </a:solidFill>
              <a:prstDash val="solid"/>
              <a:tailEnd type="triangle"/>
            </a:ln>
            <a:effectLst/>
          </p:spPr>
        </p:cxnSp>
        <p:cxnSp>
          <p:nvCxnSpPr>
            <p:cNvPr id="48" name="Connector: Elbow 47">
              <a:extLst>
                <a:ext uri="{FF2B5EF4-FFF2-40B4-BE49-F238E27FC236}">
                  <a16:creationId xmlns:a16="http://schemas.microsoft.com/office/drawing/2014/main" id="{D03884E6-BF91-D36A-48B1-239BA5F21380}"/>
                </a:ext>
              </a:extLst>
            </p:cNvPr>
            <p:cNvCxnSpPr>
              <a:cxnSpLocks/>
              <a:stCxn id="20" idx="0"/>
              <a:endCxn id="16" idx="1"/>
            </p:cNvCxnSpPr>
            <p:nvPr/>
          </p:nvCxnSpPr>
          <p:spPr>
            <a:xfrm rot="5400000" flipH="1" flipV="1">
              <a:off x="10134302" y="3301954"/>
              <a:ext cx="59031" cy="791446"/>
            </a:xfrm>
            <a:prstGeom prst="bentConnector2">
              <a:avLst/>
            </a:prstGeom>
            <a:noFill/>
            <a:ln w="9525" cap="flat" cmpd="sng" algn="ctr">
              <a:solidFill>
                <a:srgbClr val="50E6FF"/>
              </a:solidFill>
              <a:prstDash val="solid"/>
              <a:tailEnd type="triangle"/>
            </a:ln>
            <a:effectLst/>
          </p:spPr>
        </p:cxnSp>
        <p:sp>
          <p:nvSpPr>
            <p:cNvPr id="49" name="TextBox 48">
              <a:extLst>
                <a:ext uri="{FF2B5EF4-FFF2-40B4-BE49-F238E27FC236}">
                  <a16:creationId xmlns:a16="http://schemas.microsoft.com/office/drawing/2014/main" id="{E6056D84-F846-17BB-584C-B74B709FC3E8}"/>
                </a:ext>
              </a:extLst>
            </p:cNvPr>
            <p:cNvSpPr txBox="1"/>
            <p:nvPr/>
          </p:nvSpPr>
          <p:spPr>
            <a:xfrm>
              <a:off x="9429742" y="3440949"/>
              <a:ext cx="37324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Yes</a:t>
              </a:r>
            </a:p>
          </p:txBody>
        </p:sp>
        <p:sp>
          <p:nvSpPr>
            <p:cNvPr id="51" name="TextBox 50">
              <a:extLst>
                <a:ext uri="{FF2B5EF4-FFF2-40B4-BE49-F238E27FC236}">
                  <a16:creationId xmlns:a16="http://schemas.microsoft.com/office/drawing/2014/main" id="{2F81D02C-3771-071A-E686-CE4DF9FE820A}"/>
                </a:ext>
              </a:extLst>
            </p:cNvPr>
            <p:cNvSpPr txBox="1"/>
            <p:nvPr/>
          </p:nvSpPr>
          <p:spPr>
            <a:xfrm>
              <a:off x="9462768" y="4456527"/>
              <a:ext cx="344185"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No</a:t>
              </a:r>
            </a:p>
          </p:txBody>
        </p:sp>
        <p:sp>
          <p:nvSpPr>
            <p:cNvPr id="56" name="brain_2" title="Icon of a brain with circles and connection lines inside">
              <a:extLst>
                <a:ext uri="{FF2B5EF4-FFF2-40B4-BE49-F238E27FC236}">
                  <a16:creationId xmlns:a16="http://schemas.microsoft.com/office/drawing/2014/main" id="{B0EE15D1-5DDC-C7B7-5269-12B9939B4722}"/>
                </a:ext>
              </a:extLst>
            </p:cNvPr>
            <p:cNvSpPr>
              <a:spLocks noChangeAspect="1" noEditPoints="1"/>
            </p:cNvSpPr>
            <p:nvPr/>
          </p:nvSpPr>
          <p:spPr bwMode="auto">
            <a:xfrm>
              <a:off x="4961244" y="2592878"/>
              <a:ext cx="551240" cy="355732"/>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1F75B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8B9CB25A-63E1-36A8-E5DE-7FCA9E003765}"/>
                </a:ext>
              </a:extLst>
            </p:cNvPr>
            <p:cNvSpPr/>
            <p:nvPr/>
          </p:nvSpPr>
          <p:spPr>
            <a:xfrm>
              <a:off x="663440" y="3460459"/>
              <a:ext cx="685108" cy="652610"/>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Customer Application</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FC6D7DA5-E40F-C3DC-C10C-8CB52C6B48BB}"/>
                </a:ext>
              </a:extLst>
            </p:cNvPr>
            <p:cNvSpPr/>
            <p:nvPr/>
          </p:nvSpPr>
          <p:spPr>
            <a:xfrm>
              <a:off x="1635017" y="3486599"/>
              <a:ext cx="685108" cy="652610"/>
            </a:xfrm>
            <a:prstGeom prst="rect">
              <a:avLst/>
            </a:prstGeom>
            <a:solidFill>
              <a:srgbClr val="0078D4"/>
            </a:solidFill>
            <a:ln w="10795" cap="flat" cmpd="sng" algn="ctr">
              <a:noFill/>
              <a:prstDash val="solid"/>
            </a:ln>
            <a:effectLst/>
          </p:spPr>
          <p:txBody>
            <a:bodyPr lIns="91440" tIns="45720" rIns="0" bIns="45720" rtlCol="0" anchor="ctr"/>
            <a:lstStyle/>
            <a:p>
              <a:pPr marL="0" marR="0" lvl="0" indent="0" algn="ctr" defTabSz="914400" rtl="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mn-cs"/>
                </a:rPr>
                <a:t>AOAI Endpoint</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cxnSp>
          <p:nvCxnSpPr>
            <p:cNvPr id="59" name="Straight Arrow Connector 58">
              <a:extLst>
                <a:ext uri="{FF2B5EF4-FFF2-40B4-BE49-F238E27FC236}">
                  <a16:creationId xmlns:a16="http://schemas.microsoft.com/office/drawing/2014/main" id="{C064E468-16F7-96A5-509F-105DBCEC1D5E}"/>
                </a:ext>
              </a:extLst>
            </p:cNvPr>
            <p:cNvCxnSpPr>
              <a:cxnSpLocks/>
            </p:cNvCxnSpPr>
            <p:nvPr/>
          </p:nvCxnSpPr>
          <p:spPr>
            <a:xfrm flipV="1">
              <a:off x="1342597" y="3483284"/>
              <a:ext cx="282180" cy="2474"/>
            </a:xfrm>
            <a:prstGeom prst="straightConnector1">
              <a:avLst/>
            </a:prstGeom>
            <a:noFill/>
            <a:ln w="9525" cap="flat" cmpd="sng" algn="ctr">
              <a:solidFill>
                <a:srgbClr val="50E6FF"/>
              </a:solidFill>
              <a:prstDash val="solid"/>
              <a:tailEnd type="triangle"/>
            </a:ln>
            <a:effectLst/>
          </p:spPr>
        </p:cxnSp>
        <p:cxnSp>
          <p:nvCxnSpPr>
            <p:cNvPr id="60" name="Straight Arrow Connector 59">
              <a:extLst>
                <a:ext uri="{FF2B5EF4-FFF2-40B4-BE49-F238E27FC236}">
                  <a16:creationId xmlns:a16="http://schemas.microsoft.com/office/drawing/2014/main" id="{B8FFBCCC-238B-56A6-EA03-E0AA30521623}"/>
                </a:ext>
              </a:extLst>
            </p:cNvPr>
            <p:cNvCxnSpPr>
              <a:cxnSpLocks/>
            </p:cNvCxnSpPr>
            <p:nvPr/>
          </p:nvCxnSpPr>
          <p:spPr>
            <a:xfrm flipH="1" flipV="1">
              <a:off x="1311085" y="4106313"/>
              <a:ext cx="314707" cy="2474"/>
            </a:xfrm>
            <a:prstGeom prst="straightConnector1">
              <a:avLst/>
            </a:prstGeom>
            <a:noFill/>
            <a:ln w="9525" cap="flat" cmpd="sng" algn="ctr">
              <a:solidFill>
                <a:srgbClr val="50E6FF"/>
              </a:solidFill>
              <a:prstDash val="solid"/>
              <a:tailEnd type="triangle"/>
            </a:ln>
            <a:effectLst/>
          </p:spPr>
        </p:cxnSp>
        <p:sp>
          <p:nvSpPr>
            <p:cNvPr id="61" name="TextBox 60">
              <a:extLst>
                <a:ext uri="{FF2B5EF4-FFF2-40B4-BE49-F238E27FC236}">
                  <a16:creationId xmlns:a16="http://schemas.microsoft.com/office/drawing/2014/main" id="{A705CBAC-62EF-1136-46DC-FD40A3CDA32F}"/>
                </a:ext>
              </a:extLst>
            </p:cNvPr>
            <p:cNvSpPr txBox="1"/>
            <p:nvPr/>
          </p:nvSpPr>
          <p:spPr>
            <a:xfrm>
              <a:off x="1197631" y="3243579"/>
              <a:ext cx="630872"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Prompt</a:t>
              </a:r>
              <a:endParaRPr kumimoji="0" lang="en-US" sz="900" b="0" i="0" u="none" strike="noStrike" kern="1200" cap="none" spc="0" normalizeH="0" baseline="0" noProof="0">
                <a:ln>
                  <a:noFill/>
                </a:ln>
                <a:solidFill>
                  <a:srgbClr val="FFFFFF"/>
                </a:solidFill>
                <a:effectLst/>
                <a:uLnTx/>
                <a:uFillTx/>
                <a:latin typeface="Segoe UI"/>
                <a:ea typeface="+mn-ea"/>
                <a:cs typeface="Calibri"/>
              </a:endParaRPr>
            </a:p>
          </p:txBody>
        </p:sp>
        <p:sp>
          <p:nvSpPr>
            <p:cNvPr id="63" name="TextBox 62">
              <a:extLst>
                <a:ext uri="{FF2B5EF4-FFF2-40B4-BE49-F238E27FC236}">
                  <a16:creationId xmlns:a16="http://schemas.microsoft.com/office/drawing/2014/main" id="{B42D028C-2130-7C2D-2EBF-1FE7F4E1C605}"/>
                </a:ext>
              </a:extLst>
            </p:cNvPr>
            <p:cNvSpPr txBox="1"/>
            <p:nvPr/>
          </p:nvSpPr>
          <p:spPr>
            <a:xfrm>
              <a:off x="1145350" y="4084450"/>
              <a:ext cx="7267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Calibri"/>
                </a:rPr>
                <a:t>Filtered Response</a:t>
              </a:r>
            </a:p>
          </p:txBody>
        </p:sp>
        <p:sp>
          <p:nvSpPr>
            <p:cNvPr id="64" name="Flowchart: Terminator 63">
              <a:extLst>
                <a:ext uri="{FF2B5EF4-FFF2-40B4-BE49-F238E27FC236}">
                  <a16:creationId xmlns:a16="http://schemas.microsoft.com/office/drawing/2014/main" id="{C1B861BF-9B44-A6CA-699E-F84A345802BC}"/>
                </a:ext>
              </a:extLst>
            </p:cNvPr>
            <p:cNvSpPr/>
            <p:nvPr/>
          </p:nvSpPr>
          <p:spPr>
            <a:xfrm>
              <a:off x="2906790" y="4498460"/>
              <a:ext cx="1034064" cy="312095"/>
            </a:xfrm>
            <a:prstGeom prst="flowChartTerminator">
              <a:avLst/>
            </a:prstGeom>
            <a:solidFill>
              <a:srgbClr val="002060"/>
            </a:solidFill>
            <a:ln w="10795" cap="flat" cmpd="sng" algn="ctr">
              <a:no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RAI Logs</a:t>
              </a:r>
              <a:endParaRPr kumimoji="0" lang="en-US" sz="800" b="1" i="0" u="none" strike="noStrike" kern="0" cap="none" spc="0" normalizeH="0" baseline="0" noProof="0">
                <a:ln>
                  <a:noFill/>
                </a:ln>
                <a:solidFill>
                  <a:srgbClr val="FFFFFF"/>
                </a:solidFill>
                <a:effectLst/>
                <a:uLnTx/>
                <a:uFillTx/>
                <a:latin typeface="Segoe UI"/>
                <a:ea typeface="+mn-ea"/>
                <a:cs typeface="Calibri"/>
              </a:endParaRPr>
            </a:p>
          </p:txBody>
        </p:sp>
        <p:sp>
          <p:nvSpPr>
            <p:cNvPr id="65" name="Star: 24 Points 64">
              <a:extLst>
                <a:ext uri="{FF2B5EF4-FFF2-40B4-BE49-F238E27FC236}">
                  <a16:creationId xmlns:a16="http://schemas.microsoft.com/office/drawing/2014/main" id="{DFD40FF8-8B66-92D8-4F7E-72EAE09EFEA8}"/>
                </a:ext>
              </a:extLst>
            </p:cNvPr>
            <p:cNvSpPr/>
            <p:nvPr/>
          </p:nvSpPr>
          <p:spPr>
            <a:xfrm>
              <a:off x="4317569" y="4481358"/>
              <a:ext cx="792946" cy="374690"/>
            </a:xfrm>
            <a:prstGeom prst="star24">
              <a:avLst/>
            </a:prstGeom>
            <a:solidFill>
              <a:srgbClr val="002060"/>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a:ea typeface="+mn-ea"/>
                  <a:cs typeface="Calibri"/>
                </a:rPr>
                <a:t>Alert</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Rounded Corners 65">
              <a:extLst>
                <a:ext uri="{FF2B5EF4-FFF2-40B4-BE49-F238E27FC236}">
                  <a16:creationId xmlns:a16="http://schemas.microsoft.com/office/drawing/2014/main" id="{3EBD082D-BA96-DF06-65B8-11B2252F29E6}"/>
                </a:ext>
              </a:extLst>
            </p:cNvPr>
            <p:cNvSpPr/>
            <p:nvPr/>
          </p:nvSpPr>
          <p:spPr>
            <a:xfrm>
              <a:off x="4169437" y="3217874"/>
              <a:ext cx="1067427" cy="1028216"/>
            </a:xfrm>
            <a:prstGeom prst="roundRect">
              <a:avLst/>
            </a:prstGeom>
            <a:noFill/>
            <a:ln w="10795" cap="flat" cmpd="sng" algn="ctr">
              <a:solidFill>
                <a:srgbClr val="FFFFFF"/>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F909B90C-C91D-F0B8-DAC9-A262E02D0BFB}"/>
                </a:ext>
              </a:extLst>
            </p:cNvPr>
            <p:cNvSpPr/>
            <p:nvPr/>
          </p:nvSpPr>
          <p:spPr>
            <a:xfrm>
              <a:off x="4663938" y="3259261"/>
              <a:ext cx="522822" cy="553321"/>
            </a:xfrm>
            <a:prstGeom prst="rect">
              <a:avLst/>
            </a:prstGeom>
            <a:solidFill>
              <a:srgbClr val="000000"/>
            </a:solidFill>
            <a:ln w="10795" cap="flat" cmpd="sng" algn="ctr">
              <a:solidFill>
                <a:srgbClr val="FFFFFF"/>
              </a:solidFill>
              <a:prstDash val="solid"/>
            </a:ln>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Calibri"/>
                </a:rPr>
                <a:t>....</a:t>
              </a:r>
            </a:p>
          </p:txBody>
        </p:sp>
        <p:sp>
          <p:nvSpPr>
            <p:cNvPr id="68" name="Rectangle 67">
              <a:extLst>
                <a:ext uri="{FF2B5EF4-FFF2-40B4-BE49-F238E27FC236}">
                  <a16:creationId xmlns:a16="http://schemas.microsoft.com/office/drawing/2014/main" id="{A0653569-5926-E05A-6A14-4A132B35C505}"/>
                </a:ext>
              </a:extLst>
            </p:cNvPr>
            <p:cNvSpPr/>
            <p:nvPr/>
          </p:nvSpPr>
          <p:spPr>
            <a:xfrm>
              <a:off x="4555016" y="3376899"/>
              <a:ext cx="527178" cy="531536"/>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Calibri"/>
                </a:rPr>
                <a:t>PII</a:t>
              </a: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8">
              <a:extLst>
                <a:ext uri="{FF2B5EF4-FFF2-40B4-BE49-F238E27FC236}">
                  <a16:creationId xmlns:a16="http://schemas.microsoft.com/office/drawing/2014/main" id="{C9E19107-B1D3-4557-3B99-C63BC1A43FE6}"/>
                </a:ext>
              </a:extLst>
            </p:cNvPr>
            <p:cNvSpPr/>
            <p:nvPr/>
          </p:nvSpPr>
          <p:spPr>
            <a:xfrm>
              <a:off x="4398170" y="3525028"/>
              <a:ext cx="522822" cy="509754"/>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Calibri"/>
                </a:rPr>
                <a:t>Sexual</a:t>
              </a:r>
            </a:p>
          </p:txBody>
        </p:sp>
        <p:sp>
          <p:nvSpPr>
            <p:cNvPr id="70" name="Rectangle 69">
              <a:extLst>
                <a:ext uri="{FF2B5EF4-FFF2-40B4-BE49-F238E27FC236}">
                  <a16:creationId xmlns:a16="http://schemas.microsoft.com/office/drawing/2014/main" id="{1FDB2FFA-8BC5-84BF-395A-688617063E2D}"/>
                </a:ext>
              </a:extLst>
            </p:cNvPr>
            <p:cNvSpPr/>
            <p:nvPr/>
          </p:nvSpPr>
          <p:spPr>
            <a:xfrm>
              <a:off x="4302318" y="3686232"/>
              <a:ext cx="518466" cy="505396"/>
            </a:xfrm>
            <a:prstGeom prst="rect">
              <a:avLst/>
            </a:prstGeom>
            <a:solidFill>
              <a:srgbClr val="000000"/>
            </a:solidFill>
            <a:ln w="10795" cap="flat" cmpd="sng" algn="ctr">
              <a:solidFill>
                <a:srgbClr val="FFFFFF"/>
              </a:solidFill>
              <a:prstDash val="solid"/>
            </a:ln>
            <a:effectLst/>
          </p:spPr>
          <p:txBody>
            <a:bodyPr lIns="91440" tIns="45720" rIns="91440" bIns="4572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a:ea typeface="+mn-ea"/>
                  <a:cs typeface="Calibri"/>
                </a:rPr>
                <a:t>Hate</a:t>
              </a:r>
            </a:p>
          </p:txBody>
        </p:sp>
        <p:cxnSp>
          <p:nvCxnSpPr>
            <p:cNvPr id="72" name="Straight Arrow Connector 71">
              <a:extLst>
                <a:ext uri="{FF2B5EF4-FFF2-40B4-BE49-F238E27FC236}">
                  <a16:creationId xmlns:a16="http://schemas.microsoft.com/office/drawing/2014/main" id="{AEB3AB81-744A-2F45-6531-AB4B119ACDF3}"/>
                </a:ext>
              </a:extLst>
            </p:cNvPr>
            <p:cNvCxnSpPr/>
            <p:nvPr/>
          </p:nvCxnSpPr>
          <p:spPr>
            <a:xfrm flipV="1">
              <a:off x="3936343" y="3681878"/>
              <a:ext cx="235272" cy="4356"/>
            </a:xfrm>
            <a:prstGeom prst="straightConnector1">
              <a:avLst/>
            </a:prstGeom>
            <a:noFill/>
            <a:ln w="12700" cap="flat" cmpd="sng" algn="ctr">
              <a:solidFill>
                <a:srgbClr val="FFFFFF"/>
              </a:solidFill>
              <a:prstDash val="dash"/>
            </a:ln>
            <a:effectLst/>
          </p:spPr>
        </p:cxnSp>
        <p:cxnSp>
          <p:nvCxnSpPr>
            <p:cNvPr id="73" name="Straight Arrow Connector 72">
              <a:extLst>
                <a:ext uri="{FF2B5EF4-FFF2-40B4-BE49-F238E27FC236}">
                  <a16:creationId xmlns:a16="http://schemas.microsoft.com/office/drawing/2014/main" id="{7A0B79A9-F94E-DC4A-CD83-E4FD96C456C0}"/>
                </a:ext>
              </a:extLst>
            </p:cNvPr>
            <p:cNvCxnSpPr/>
            <p:nvPr/>
          </p:nvCxnSpPr>
          <p:spPr>
            <a:xfrm flipH="1">
              <a:off x="3403066" y="3843080"/>
              <a:ext cx="1743" cy="638713"/>
            </a:xfrm>
            <a:prstGeom prst="straightConnector1">
              <a:avLst/>
            </a:prstGeom>
            <a:noFill/>
            <a:ln w="9525" cap="flat" cmpd="sng" algn="ctr">
              <a:solidFill>
                <a:srgbClr val="50E6FF"/>
              </a:solidFill>
              <a:prstDash val="solid"/>
              <a:tailEnd type="triangle"/>
            </a:ln>
            <a:effectLst/>
          </p:spPr>
        </p:cxnSp>
        <p:cxnSp>
          <p:nvCxnSpPr>
            <p:cNvPr id="74" name="Straight Arrow Connector 73">
              <a:extLst>
                <a:ext uri="{FF2B5EF4-FFF2-40B4-BE49-F238E27FC236}">
                  <a16:creationId xmlns:a16="http://schemas.microsoft.com/office/drawing/2014/main" id="{8AD12D62-792D-AADE-C5AC-95F663D1CB01}"/>
                </a:ext>
              </a:extLst>
            </p:cNvPr>
            <p:cNvCxnSpPr>
              <a:cxnSpLocks/>
            </p:cNvCxnSpPr>
            <p:nvPr/>
          </p:nvCxnSpPr>
          <p:spPr>
            <a:xfrm flipV="1">
              <a:off x="3901489" y="4656067"/>
              <a:ext cx="399087" cy="1743"/>
            </a:xfrm>
            <a:prstGeom prst="straightConnector1">
              <a:avLst/>
            </a:prstGeom>
            <a:noFill/>
            <a:ln w="9525" cap="flat" cmpd="sng" algn="ctr">
              <a:solidFill>
                <a:srgbClr val="50E6FF"/>
              </a:solidFill>
              <a:prstDash val="solid"/>
              <a:tailEnd type="triangle"/>
            </a:ln>
            <a:effectLst/>
          </p:spPr>
        </p:cxnSp>
        <p:cxnSp>
          <p:nvCxnSpPr>
            <p:cNvPr id="75" name="Straight Arrow Connector 74">
              <a:extLst>
                <a:ext uri="{FF2B5EF4-FFF2-40B4-BE49-F238E27FC236}">
                  <a16:creationId xmlns:a16="http://schemas.microsoft.com/office/drawing/2014/main" id="{62F1C4B8-6C7D-5838-F2CB-AADD982BBCE7}"/>
                </a:ext>
              </a:extLst>
            </p:cNvPr>
            <p:cNvCxnSpPr/>
            <p:nvPr/>
          </p:nvCxnSpPr>
          <p:spPr>
            <a:xfrm flipV="1">
              <a:off x="2322134" y="3673598"/>
              <a:ext cx="577717" cy="1743"/>
            </a:xfrm>
            <a:prstGeom prst="straightConnector1">
              <a:avLst/>
            </a:prstGeom>
            <a:noFill/>
            <a:ln w="9525" cap="flat" cmpd="sng" algn="ctr">
              <a:solidFill>
                <a:srgbClr val="50E6FF"/>
              </a:solidFill>
              <a:prstDash val="solid"/>
              <a:headEnd type="triangle"/>
              <a:tailEnd type="triangle"/>
            </a:ln>
            <a:effectLst/>
          </p:spPr>
        </p:cxnSp>
        <p:cxnSp>
          <p:nvCxnSpPr>
            <p:cNvPr id="77" name="Straight Arrow Connector 76">
              <a:extLst>
                <a:ext uri="{FF2B5EF4-FFF2-40B4-BE49-F238E27FC236}">
                  <a16:creationId xmlns:a16="http://schemas.microsoft.com/office/drawing/2014/main" id="{07736AE3-DD83-B81C-F699-21242BA608D8}"/>
                </a:ext>
              </a:extLst>
            </p:cNvPr>
            <p:cNvCxnSpPr/>
            <p:nvPr/>
          </p:nvCxnSpPr>
          <p:spPr>
            <a:xfrm>
              <a:off x="10263988" y="4544532"/>
              <a:ext cx="279953" cy="1115"/>
            </a:xfrm>
            <a:prstGeom prst="straightConnector1">
              <a:avLst/>
            </a:prstGeom>
            <a:noFill/>
            <a:ln w="9525" cap="flat" cmpd="sng" algn="ctr">
              <a:solidFill>
                <a:srgbClr val="50E6FF"/>
              </a:solidFill>
              <a:prstDash val="solid"/>
              <a:tailEnd type="triangle"/>
            </a:ln>
            <a:effectLst/>
          </p:spPr>
        </p:cxnSp>
        <p:cxnSp>
          <p:nvCxnSpPr>
            <p:cNvPr id="79" name="Straight Arrow Connector 78">
              <a:extLst>
                <a:ext uri="{FF2B5EF4-FFF2-40B4-BE49-F238E27FC236}">
                  <a16:creationId xmlns:a16="http://schemas.microsoft.com/office/drawing/2014/main" id="{1EFCCA55-1320-5104-9D74-888958337074}"/>
                </a:ext>
              </a:extLst>
            </p:cNvPr>
            <p:cNvCxnSpPr/>
            <p:nvPr/>
          </p:nvCxnSpPr>
          <p:spPr>
            <a:xfrm flipH="1" flipV="1">
              <a:off x="10249122" y="3677084"/>
              <a:ext cx="11711" cy="860774"/>
            </a:xfrm>
            <a:prstGeom prst="straightConnector1">
              <a:avLst/>
            </a:prstGeom>
            <a:noFill/>
            <a:ln w="9525" cap="flat" cmpd="sng" algn="ctr">
              <a:solidFill>
                <a:srgbClr val="50E6FF"/>
              </a:solidFill>
              <a:prstDash val="solid"/>
            </a:ln>
            <a:effectLst/>
          </p:spPr>
        </p:cxnSp>
        <p:sp>
          <p:nvSpPr>
            <p:cNvPr id="81" name="Diamond 80">
              <a:extLst>
                <a:ext uri="{FF2B5EF4-FFF2-40B4-BE49-F238E27FC236}">
                  <a16:creationId xmlns:a16="http://schemas.microsoft.com/office/drawing/2014/main" id="{2CDF1421-6A7B-2938-025E-8495544A5D7E}"/>
                </a:ext>
              </a:extLst>
            </p:cNvPr>
            <p:cNvSpPr/>
            <p:nvPr/>
          </p:nvSpPr>
          <p:spPr>
            <a:xfrm>
              <a:off x="5589753" y="3650878"/>
              <a:ext cx="921353" cy="658756"/>
            </a:xfrm>
            <a:prstGeom prst="diamond">
              <a:avLst/>
            </a:prstGeom>
            <a:solidFill>
              <a:srgbClr val="0078D4"/>
            </a:solidFill>
            <a:ln w="3175" cap="flat" cmpd="sng" algn="ctr">
              <a:solidFill>
                <a:srgbClr val="FFFFFF"/>
              </a:solid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mn-cs"/>
                </a:rPr>
                <a:t>Investigation Needed?</a:t>
              </a:r>
            </a:p>
          </p:txBody>
        </p:sp>
        <p:cxnSp>
          <p:nvCxnSpPr>
            <p:cNvPr id="82" name="Connector: Elbow 81">
              <a:extLst>
                <a:ext uri="{FF2B5EF4-FFF2-40B4-BE49-F238E27FC236}">
                  <a16:creationId xmlns:a16="http://schemas.microsoft.com/office/drawing/2014/main" id="{DA44014D-259F-74C2-F612-6C42F0F57E8A}"/>
                </a:ext>
              </a:extLst>
            </p:cNvPr>
            <p:cNvCxnSpPr>
              <a:cxnSpLocks/>
              <a:stCxn id="65" idx="3"/>
              <a:endCxn id="81" idx="1"/>
            </p:cNvCxnSpPr>
            <p:nvPr/>
          </p:nvCxnSpPr>
          <p:spPr>
            <a:xfrm flipV="1">
              <a:off x="5110516" y="3980256"/>
              <a:ext cx="479237" cy="688448"/>
            </a:xfrm>
            <a:prstGeom prst="bentConnector3">
              <a:avLst>
                <a:gd name="adj1" fmla="val 51950"/>
              </a:avLst>
            </a:prstGeom>
            <a:noFill/>
            <a:ln w="9525" cap="flat" cmpd="sng" algn="ctr">
              <a:solidFill>
                <a:srgbClr val="50E6FF"/>
              </a:solidFill>
              <a:prstDash val="solid"/>
              <a:tailEnd type="triangle"/>
            </a:ln>
            <a:effectLst/>
          </p:spPr>
        </p:cxnSp>
      </p:grpSp>
    </p:spTree>
    <p:extLst>
      <p:ext uri="{BB962C8B-B14F-4D97-AF65-F5344CB8AC3E}">
        <p14:creationId xmlns:p14="http://schemas.microsoft.com/office/powerpoint/2010/main" val="3188047621"/>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DD67-EB02-C76C-4C1B-2970D056653D}"/>
              </a:ext>
            </a:extLst>
          </p:cNvPr>
          <p:cNvSpPr>
            <a:spLocks noGrp="1"/>
          </p:cNvSpPr>
          <p:nvPr>
            <p:ph type="title"/>
          </p:nvPr>
        </p:nvSpPr>
        <p:spPr/>
        <p:txBody>
          <a:bodyPr/>
          <a:lstStyle/>
          <a:p>
            <a:r>
              <a:rPr lang="en-US" dirty="0"/>
              <a:t>Safety Execution Flow</a:t>
            </a:r>
          </a:p>
        </p:txBody>
      </p:sp>
      <p:sp>
        <p:nvSpPr>
          <p:cNvPr id="3" name="Arrow: Down 2">
            <a:extLst>
              <a:ext uri="{FF2B5EF4-FFF2-40B4-BE49-F238E27FC236}">
                <a16:creationId xmlns:a16="http://schemas.microsoft.com/office/drawing/2014/main" id="{118E7A3D-F2C0-72E7-17F8-BCF3D992EDDC}"/>
              </a:ext>
              <a:ext uri="{C183D7F6-B498-43B3-948B-1728B52AA6E4}">
                <adec:decorative xmlns:adec="http://schemas.microsoft.com/office/drawing/2017/decorative" val="1"/>
              </a:ext>
            </a:extLst>
          </p:cNvPr>
          <p:cNvSpPr/>
          <p:nvPr/>
        </p:nvSpPr>
        <p:spPr>
          <a:xfrm rot="16200000">
            <a:off x="8809343" y="2246388"/>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4" name="Arrow: Down 3">
            <a:extLst>
              <a:ext uri="{FF2B5EF4-FFF2-40B4-BE49-F238E27FC236}">
                <a16:creationId xmlns:a16="http://schemas.microsoft.com/office/drawing/2014/main" id="{0EF392AD-02B2-4145-9D66-9C80F1971D05}"/>
              </a:ext>
              <a:ext uri="{C183D7F6-B498-43B3-948B-1728B52AA6E4}">
                <adec:decorative xmlns:adec="http://schemas.microsoft.com/office/drawing/2017/decorative" val="1"/>
              </a:ext>
            </a:extLst>
          </p:cNvPr>
          <p:cNvSpPr/>
          <p:nvPr/>
        </p:nvSpPr>
        <p:spPr>
          <a:xfrm rot="16200000">
            <a:off x="6668123" y="2246388"/>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04C1015D-1BB8-2B6B-E46B-03F85B2F4D45}"/>
              </a:ext>
              <a:ext uri="{C183D7F6-B498-43B3-948B-1728B52AA6E4}">
                <adec:decorative xmlns:adec="http://schemas.microsoft.com/office/drawing/2017/decorative" val="1"/>
              </a:ext>
            </a:extLst>
          </p:cNvPr>
          <p:cNvCxnSpPr>
            <a:cxnSpLocks/>
          </p:cNvCxnSpPr>
          <p:nvPr/>
        </p:nvCxnSpPr>
        <p:spPr>
          <a:xfrm>
            <a:off x="6958140" y="679369"/>
            <a:ext cx="569137" cy="0"/>
          </a:xfrm>
          <a:prstGeom prst="straightConnector1">
            <a:avLst/>
          </a:prstGeom>
          <a:noFill/>
          <a:ln w="19050" cap="flat" cmpd="sng" algn="ctr">
            <a:solidFill>
              <a:srgbClr val="FF0000"/>
            </a:solidFill>
            <a:prstDash val="dash"/>
            <a:tailEnd type="triangle"/>
          </a:ln>
          <a:effectLst/>
        </p:spPr>
      </p:cxnSp>
      <p:sp>
        <p:nvSpPr>
          <p:cNvPr id="6" name="Rectangle 5">
            <a:extLst>
              <a:ext uri="{FF2B5EF4-FFF2-40B4-BE49-F238E27FC236}">
                <a16:creationId xmlns:a16="http://schemas.microsoft.com/office/drawing/2014/main" id="{AC3D8FC4-C154-FDAD-1830-AB4037C13E39}"/>
              </a:ext>
              <a:ext uri="{C183D7F6-B498-43B3-948B-1728B52AA6E4}">
                <adec:decorative xmlns:adec="http://schemas.microsoft.com/office/drawing/2017/decorative" val="1"/>
              </a:ext>
            </a:extLst>
          </p:cNvPr>
          <p:cNvSpPr/>
          <p:nvPr/>
        </p:nvSpPr>
        <p:spPr>
          <a:xfrm>
            <a:off x="10215278" y="552539"/>
            <a:ext cx="253660" cy="253660"/>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A8A042E4-6A85-75DC-42F7-0ED20E914242}"/>
              </a:ext>
              <a:ext uri="{C183D7F6-B498-43B3-948B-1728B52AA6E4}">
                <adec:decorative xmlns:adec="http://schemas.microsoft.com/office/drawing/2017/decorative" val="1"/>
              </a:ext>
            </a:extLst>
          </p:cNvPr>
          <p:cNvSpPr/>
          <p:nvPr/>
        </p:nvSpPr>
        <p:spPr>
          <a:xfrm>
            <a:off x="9153274" y="552539"/>
            <a:ext cx="253660" cy="253660"/>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8E21E186-37A1-787B-9C25-9AEB3816E605}"/>
              </a:ext>
              <a:ext uri="{C183D7F6-B498-43B3-948B-1728B52AA6E4}">
                <adec:decorative xmlns:adec="http://schemas.microsoft.com/office/drawing/2017/decorative" val="1"/>
              </a:ext>
            </a:extLst>
          </p:cNvPr>
          <p:cNvSpPr/>
          <p:nvPr/>
        </p:nvSpPr>
        <p:spPr>
          <a:xfrm>
            <a:off x="596803" y="3331895"/>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AF72A89E-F546-828E-7D79-D4B197B53380}"/>
              </a:ext>
              <a:ext uri="{C183D7F6-B498-43B3-948B-1728B52AA6E4}">
                <adec:decorative xmlns:adec="http://schemas.microsoft.com/office/drawing/2017/decorative" val="1"/>
              </a:ext>
            </a:extLst>
          </p:cNvPr>
          <p:cNvSpPr/>
          <p:nvPr/>
        </p:nvSpPr>
        <p:spPr>
          <a:xfrm>
            <a:off x="602319" y="1706247"/>
            <a:ext cx="1730974" cy="1376739"/>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32F6A75C-C105-0C05-70D9-43CC61B467BF}"/>
              </a:ext>
              <a:ext uri="{C183D7F6-B498-43B3-948B-1728B52AA6E4}">
                <adec:decorative xmlns:adec="http://schemas.microsoft.com/office/drawing/2017/decorative" val="1"/>
              </a:ext>
            </a:extLst>
          </p:cNvPr>
          <p:cNvSpPr/>
          <p:nvPr/>
        </p:nvSpPr>
        <p:spPr>
          <a:xfrm>
            <a:off x="2653788" y="4234689"/>
            <a:ext cx="8937189" cy="1105278"/>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1CE78647-AB35-F05B-FE44-366B5CA67A92}"/>
              </a:ext>
              <a:ext uri="{C183D7F6-B498-43B3-948B-1728B52AA6E4}">
                <adec:decorative xmlns:adec="http://schemas.microsoft.com/office/drawing/2017/decorative" val="1"/>
              </a:ext>
            </a:extLst>
          </p:cNvPr>
          <p:cNvGrpSpPr/>
          <p:nvPr/>
        </p:nvGrpSpPr>
        <p:grpSpPr>
          <a:xfrm>
            <a:off x="711679" y="3523914"/>
            <a:ext cx="1512254" cy="403605"/>
            <a:chOff x="714428" y="3523914"/>
            <a:chExt cx="1512254" cy="403605"/>
          </a:xfrm>
        </p:grpSpPr>
        <p:sp>
          <p:nvSpPr>
            <p:cNvPr id="12" name="Rectangle 11">
              <a:extLst>
                <a:ext uri="{FF2B5EF4-FFF2-40B4-BE49-F238E27FC236}">
                  <a16:creationId xmlns:a16="http://schemas.microsoft.com/office/drawing/2014/main" id="{5E275AF7-B2B8-CB4F-F36C-EBA2E8BFA01F}"/>
                </a:ext>
              </a:extLst>
            </p:cNvPr>
            <p:cNvSpPr/>
            <p:nvPr/>
          </p:nvSpPr>
          <p:spPr>
            <a:xfrm>
              <a:off x="714428" y="3523914"/>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Appeal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Throttling</a:t>
              </a:r>
            </a:p>
          </p:txBody>
        </p:sp>
        <p:sp>
          <p:nvSpPr>
            <p:cNvPr id="13" name="Rectangle 12">
              <a:extLst>
                <a:ext uri="{FF2B5EF4-FFF2-40B4-BE49-F238E27FC236}">
                  <a16:creationId xmlns:a16="http://schemas.microsoft.com/office/drawing/2014/main" id="{7D6020FD-5860-FC11-5657-EFC7BA6ECBBE}"/>
                </a:ext>
              </a:extLst>
            </p:cNvPr>
            <p:cNvSpPr/>
            <p:nvPr/>
          </p:nvSpPr>
          <p:spPr>
            <a:xfrm>
              <a:off x="1536694" y="3523914"/>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Appeal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Suspension</a:t>
              </a:r>
            </a:p>
          </p:txBody>
        </p:sp>
      </p:grpSp>
      <p:sp>
        <p:nvSpPr>
          <p:cNvPr id="14" name="Rectangle 13">
            <a:extLst>
              <a:ext uri="{FF2B5EF4-FFF2-40B4-BE49-F238E27FC236}">
                <a16:creationId xmlns:a16="http://schemas.microsoft.com/office/drawing/2014/main" id="{7F3D11FD-EFC7-1E16-5B49-916E574F827B}"/>
              </a:ext>
              <a:ext uri="{C183D7F6-B498-43B3-948B-1728B52AA6E4}">
                <adec:decorative xmlns:adec="http://schemas.microsoft.com/office/drawing/2017/decorative" val="1"/>
              </a:ext>
            </a:extLst>
          </p:cNvPr>
          <p:cNvSpPr/>
          <p:nvPr/>
        </p:nvSpPr>
        <p:spPr>
          <a:xfrm>
            <a:off x="3952608" y="4486304"/>
            <a:ext cx="1003632" cy="566937"/>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Data Labeling for  Enrichment</a:t>
            </a:r>
          </a:p>
        </p:txBody>
      </p:sp>
      <p:sp>
        <p:nvSpPr>
          <p:cNvPr id="15" name="Rectangle 14">
            <a:extLst>
              <a:ext uri="{FF2B5EF4-FFF2-40B4-BE49-F238E27FC236}">
                <a16:creationId xmlns:a16="http://schemas.microsoft.com/office/drawing/2014/main" id="{0E7F6F7B-C27B-E468-6FB3-2C50B8C2C9F7}"/>
              </a:ext>
              <a:ext uri="{C183D7F6-B498-43B3-948B-1728B52AA6E4}">
                <adec:decorative xmlns:adec="http://schemas.microsoft.com/office/drawing/2017/decorative" val="1"/>
              </a:ext>
            </a:extLst>
          </p:cNvPr>
          <p:cNvSpPr/>
          <p:nvPr/>
        </p:nvSpPr>
        <p:spPr>
          <a:xfrm>
            <a:off x="5731247"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Sampling</a:t>
            </a:r>
          </a:p>
        </p:txBody>
      </p:sp>
      <p:sp>
        <p:nvSpPr>
          <p:cNvPr id="16" name="Rectangle 15">
            <a:extLst>
              <a:ext uri="{FF2B5EF4-FFF2-40B4-BE49-F238E27FC236}">
                <a16:creationId xmlns:a16="http://schemas.microsoft.com/office/drawing/2014/main" id="{C85380A7-E721-EAF8-F9C0-1B85067A1F3D}"/>
              </a:ext>
              <a:ext uri="{C183D7F6-B498-43B3-948B-1728B52AA6E4}">
                <adec:decorative xmlns:adec="http://schemas.microsoft.com/office/drawing/2017/decorative" val="1"/>
              </a:ext>
            </a:extLst>
          </p:cNvPr>
          <p:cNvSpPr/>
          <p:nvPr/>
        </p:nvSpPr>
        <p:spPr>
          <a:xfrm>
            <a:off x="7509886"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RAI System Improvements</a:t>
            </a:r>
          </a:p>
        </p:txBody>
      </p:sp>
      <p:sp>
        <p:nvSpPr>
          <p:cNvPr id="17" name="Rectangle 16">
            <a:extLst>
              <a:ext uri="{FF2B5EF4-FFF2-40B4-BE49-F238E27FC236}">
                <a16:creationId xmlns:a16="http://schemas.microsoft.com/office/drawing/2014/main" id="{FE85F922-6790-9FB3-CE09-999A952C5F2C}"/>
              </a:ext>
              <a:ext uri="{C183D7F6-B498-43B3-948B-1728B52AA6E4}">
                <adec:decorative xmlns:adec="http://schemas.microsoft.com/office/drawing/2017/decorative" val="1"/>
              </a:ext>
            </a:extLst>
          </p:cNvPr>
          <p:cNvSpPr/>
          <p:nvPr/>
        </p:nvSpPr>
        <p:spPr>
          <a:xfrm>
            <a:off x="9288524"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Metrics</a:t>
            </a:r>
          </a:p>
        </p:txBody>
      </p:sp>
      <p:sp>
        <p:nvSpPr>
          <p:cNvPr id="18" name="Rectangle 17">
            <a:extLst>
              <a:ext uri="{FF2B5EF4-FFF2-40B4-BE49-F238E27FC236}">
                <a16:creationId xmlns:a16="http://schemas.microsoft.com/office/drawing/2014/main" id="{6CD7B28F-B83E-CCE1-FBAB-1E0FE2F084B0}"/>
              </a:ext>
              <a:ext uri="{C183D7F6-B498-43B3-948B-1728B52AA6E4}">
                <adec:decorative xmlns:adec="http://schemas.microsoft.com/office/drawing/2017/decorative" val="1"/>
              </a:ext>
            </a:extLst>
          </p:cNvPr>
          <p:cNvSpPr/>
          <p:nvPr/>
        </p:nvSpPr>
        <p:spPr>
          <a:xfrm>
            <a:off x="596803" y="4408493"/>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BED4DE07-AFCF-2C51-98CC-59768E1B060A}"/>
              </a:ext>
              <a:ext uri="{C183D7F6-B498-43B3-948B-1728B52AA6E4}">
                <adec:decorative xmlns:adec="http://schemas.microsoft.com/office/drawing/2017/decorative" val="1"/>
              </a:ext>
            </a:extLst>
          </p:cNvPr>
          <p:cNvGrpSpPr/>
          <p:nvPr/>
        </p:nvGrpSpPr>
        <p:grpSpPr>
          <a:xfrm>
            <a:off x="711679" y="4600512"/>
            <a:ext cx="1512254" cy="403605"/>
            <a:chOff x="714428" y="4600512"/>
            <a:chExt cx="1512254" cy="403605"/>
          </a:xfrm>
        </p:grpSpPr>
        <p:sp>
          <p:nvSpPr>
            <p:cNvPr id="20" name="Rectangle 19">
              <a:extLst>
                <a:ext uri="{FF2B5EF4-FFF2-40B4-BE49-F238E27FC236}">
                  <a16:creationId xmlns:a16="http://schemas.microsoft.com/office/drawing/2014/main" id="{9F550C40-EC52-B75B-35E3-FC54B982A27F}"/>
                </a:ext>
              </a:extLst>
            </p:cNvPr>
            <p:cNvSpPr/>
            <p:nvPr/>
          </p:nvSpPr>
          <p:spPr>
            <a:xfrm>
              <a:off x="714428" y="4600512"/>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Report Abuse </a:t>
              </a:r>
            </a:p>
          </p:txBody>
        </p:sp>
        <p:sp>
          <p:nvSpPr>
            <p:cNvPr id="21" name="Rectangle 20">
              <a:extLst>
                <a:ext uri="{FF2B5EF4-FFF2-40B4-BE49-F238E27FC236}">
                  <a16:creationId xmlns:a16="http://schemas.microsoft.com/office/drawing/2014/main" id="{1FBC995D-698D-60B2-48D0-3EF72C0B312F}"/>
                </a:ext>
              </a:extLst>
            </p:cNvPr>
            <p:cNvSpPr/>
            <p:nvPr/>
          </p:nvSpPr>
          <p:spPr>
            <a:xfrm>
              <a:off x="1536694" y="4600512"/>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Report Filter Issue </a:t>
              </a:r>
            </a:p>
          </p:txBody>
        </p:sp>
      </p:grpSp>
      <p:grpSp>
        <p:nvGrpSpPr>
          <p:cNvPr id="22" name="Group 21">
            <a:extLst>
              <a:ext uri="{FF2B5EF4-FFF2-40B4-BE49-F238E27FC236}">
                <a16:creationId xmlns:a16="http://schemas.microsoft.com/office/drawing/2014/main" id="{7D6B0314-431F-B692-6F1D-1E1011FD8674}"/>
              </a:ext>
              <a:ext uri="{C183D7F6-B498-43B3-948B-1728B52AA6E4}">
                <adec:decorative xmlns:adec="http://schemas.microsoft.com/office/drawing/2017/decorative" val="1"/>
              </a:ext>
            </a:extLst>
          </p:cNvPr>
          <p:cNvGrpSpPr/>
          <p:nvPr/>
        </p:nvGrpSpPr>
        <p:grpSpPr>
          <a:xfrm>
            <a:off x="669116" y="2096770"/>
            <a:ext cx="1597380" cy="582483"/>
            <a:chOff x="692314" y="2096770"/>
            <a:chExt cx="1597380" cy="582483"/>
          </a:xfrm>
        </p:grpSpPr>
        <p:sp>
          <p:nvSpPr>
            <p:cNvPr id="23" name="Rectangle 22">
              <a:extLst>
                <a:ext uri="{FF2B5EF4-FFF2-40B4-BE49-F238E27FC236}">
                  <a16:creationId xmlns:a16="http://schemas.microsoft.com/office/drawing/2014/main" id="{464E0958-DFB3-63A6-CB48-D7921EDF40F9}"/>
                </a:ext>
              </a:extLst>
            </p:cNvPr>
            <p:cNvSpPr/>
            <p:nvPr/>
          </p:nvSpPr>
          <p:spPr>
            <a:xfrm>
              <a:off x="692314" y="2096770"/>
              <a:ext cx="660583" cy="582483"/>
            </a:xfrm>
            <a:prstGeom prst="rect">
              <a:avLst/>
            </a:prstGeom>
            <a:solidFill>
              <a:srgbClr val="30E5D0"/>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Customer Application</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46CCF9-1A80-B8FE-2E50-C9BD76BE9D76}"/>
                </a:ext>
              </a:extLst>
            </p:cNvPr>
            <p:cNvSpPr/>
            <p:nvPr/>
          </p:nvSpPr>
          <p:spPr>
            <a:xfrm>
              <a:off x="1629111" y="2096770"/>
              <a:ext cx="660583" cy="582483"/>
            </a:xfrm>
            <a:prstGeom prst="rect">
              <a:avLst/>
            </a:prstGeom>
            <a:solidFill>
              <a:srgbClr val="30E5D0"/>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AOAI Endpoint</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2850A25F-10F1-6868-6B77-E31090E6B038}"/>
              </a:ext>
              <a:ext uri="{C183D7F6-B498-43B3-948B-1728B52AA6E4}">
                <adec:decorative xmlns:adec="http://schemas.microsoft.com/office/drawing/2017/decorative" val="1"/>
              </a:ext>
            </a:extLst>
          </p:cNvPr>
          <p:cNvSpPr txBox="1"/>
          <p:nvPr/>
        </p:nvSpPr>
        <p:spPr>
          <a:xfrm>
            <a:off x="1163662" y="1826173"/>
            <a:ext cx="60828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Prompt</a:t>
            </a:r>
            <a:endParaRPr kumimoji="0" lang="en-US" sz="1000" b="0" i="0" u="none" strike="noStrike" kern="0" cap="none" spc="0" normalizeH="0" baseline="0" noProof="0">
              <a:ln>
                <a:noFill/>
              </a:ln>
              <a:solidFill>
                <a:srgbClr val="FFFFFF"/>
              </a:solidFill>
              <a:effectLst/>
              <a:uLnTx/>
              <a:uFillTx/>
              <a:cs typeface="Calibri"/>
            </a:endParaRPr>
          </a:p>
        </p:txBody>
      </p:sp>
      <p:sp>
        <p:nvSpPr>
          <p:cNvPr id="26" name="TextBox 25">
            <a:extLst>
              <a:ext uri="{FF2B5EF4-FFF2-40B4-BE49-F238E27FC236}">
                <a16:creationId xmlns:a16="http://schemas.microsoft.com/office/drawing/2014/main" id="{7F249D67-32E0-3050-5DCE-FE2F2A1C8F54}"/>
              </a:ext>
              <a:ext uri="{C183D7F6-B498-43B3-948B-1728B52AA6E4}">
                <adec:decorative xmlns:adec="http://schemas.microsoft.com/office/drawing/2017/decorative" val="1"/>
              </a:ext>
            </a:extLst>
          </p:cNvPr>
          <p:cNvSpPr txBox="1"/>
          <p:nvPr/>
        </p:nvSpPr>
        <p:spPr>
          <a:xfrm>
            <a:off x="800256" y="2724594"/>
            <a:ext cx="13351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1000">
                <a:solidFill>
                  <a:srgbClr val="FFFFFF"/>
                </a:solidFill>
                <a:cs typeface="Calibri"/>
              </a:rPr>
              <a:t>Filtered Response</a:t>
            </a:r>
          </a:p>
        </p:txBody>
      </p:sp>
      <p:sp>
        <p:nvSpPr>
          <p:cNvPr id="27" name="Rectangle 26">
            <a:extLst>
              <a:ext uri="{FF2B5EF4-FFF2-40B4-BE49-F238E27FC236}">
                <a16:creationId xmlns:a16="http://schemas.microsoft.com/office/drawing/2014/main" id="{6620F79F-DEC4-32C7-02B8-2EC6DE57DB89}"/>
              </a:ext>
              <a:ext uri="{C183D7F6-B498-43B3-948B-1728B52AA6E4}">
                <adec:decorative xmlns:adec="http://schemas.microsoft.com/office/drawing/2017/decorative" val="1"/>
              </a:ext>
            </a:extLst>
          </p:cNvPr>
          <p:cNvSpPr/>
          <p:nvPr/>
        </p:nvSpPr>
        <p:spPr>
          <a:xfrm>
            <a:off x="596803" y="5450659"/>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9582DD2D-3A38-065D-62E1-2F3EAEF08B9B}"/>
              </a:ext>
              <a:ext uri="{C183D7F6-B498-43B3-948B-1728B52AA6E4}">
                <adec:decorative xmlns:adec="http://schemas.microsoft.com/office/drawing/2017/decorative" val="1"/>
              </a:ext>
            </a:extLst>
          </p:cNvPr>
          <p:cNvGrpSpPr/>
          <p:nvPr/>
        </p:nvGrpSpPr>
        <p:grpSpPr>
          <a:xfrm>
            <a:off x="711679" y="5642678"/>
            <a:ext cx="1512254" cy="403605"/>
            <a:chOff x="714428" y="5642678"/>
            <a:chExt cx="1512254" cy="403605"/>
          </a:xfrm>
        </p:grpSpPr>
        <p:sp>
          <p:nvSpPr>
            <p:cNvPr id="29" name="Rectangle 28">
              <a:extLst>
                <a:ext uri="{FF2B5EF4-FFF2-40B4-BE49-F238E27FC236}">
                  <a16:creationId xmlns:a16="http://schemas.microsoft.com/office/drawing/2014/main" id="{8B0CFBFA-311D-4ED8-EC93-C7C1A7EC1B9E}"/>
                </a:ext>
              </a:extLst>
            </p:cNvPr>
            <p:cNvSpPr/>
            <p:nvPr/>
          </p:nvSpPr>
          <p:spPr>
            <a:xfrm>
              <a:off x="714428" y="5642678"/>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Article Finds Issue</a:t>
              </a:r>
            </a:p>
          </p:txBody>
        </p:sp>
        <p:sp>
          <p:nvSpPr>
            <p:cNvPr id="30" name="Rectangle 29">
              <a:extLst>
                <a:ext uri="{FF2B5EF4-FFF2-40B4-BE49-F238E27FC236}">
                  <a16:creationId xmlns:a16="http://schemas.microsoft.com/office/drawing/2014/main" id="{2F63220A-965A-CE63-B197-8052C1BDBE43}"/>
                </a:ext>
              </a:extLst>
            </p:cNvPr>
            <p:cNvSpPr/>
            <p:nvPr/>
          </p:nvSpPr>
          <p:spPr>
            <a:xfrm>
              <a:off x="1536694" y="5642678"/>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Study Finds Issue</a:t>
              </a:r>
            </a:p>
          </p:txBody>
        </p:sp>
      </p:grpSp>
      <p:sp>
        <p:nvSpPr>
          <p:cNvPr id="31" name="Rectangle 30">
            <a:extLst>
              <a:ext uri="{FF2B5EF4-FFF2-40B4-BE49-F238E27FC236}">
                <a16:creationId xmlns:a16="http://schemas.microsoft.com/office/drawing/2014/main" id="{53C7107C-11DB-DB0A-A5D1-68CC443F7866}"/>
              </a:ext>
              <a:ext uri="{C183D7F6-B498-43B3-948B-1728B52AA6E4}">
                <adec:decorative xmlns:adec="http://schemas.microsoft.com/office/drawing/2017/decorative" val="1"/>
              </a:ext>
            </a:extLst>
          </p:cNvPr>
          <p:cNvSpPr/>
          <p:nvPr/>
        </p:nvSpPr>
        <p:spPr>
          <a:xfrm>
            <a:off x="9197189" y="1706247"/>
            <a:ext cx="2393788" cy="1685837"/>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7EC6952-D6FD-B11A-6791-25EEBF941F30}"/>
              </a:ext>
              <a:ext uri="{C183D7F6-B498-43B3-948B-1728B52AA6E4}">
                <adec:decorative xmlns:adec="http://schemas.microsoft.com/office/drawing/2017/decorative" val="1"/>
              </a:ext>
            </a:extLst>
          </p:cNvPr>
          <p:cNvSpPr/>
          <p:nvPr/>
        </p:nvSpPr>
        <p:spPr>
          <a:xfrm>
            <a:off x="6982690" y="1686409"/>
            <a:ext cx="1887803" cy="1705675"/>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425C1C9-D61B-22F2-2A2C-67B6389A8A11}"/>
              </a:ext>
              <a:ext uri="{C183D7F6-B498-43B3-948B-1728B52AA6E4}">
                <adec:decorative xmlns:adec="http://schemas.microsoft.com/office/drawing/2017/decorative" val="1"/>
              </a:ext>
            </a:extLst>
          </p:cNvPr>
          <p:cNvSpPr/>
          <p:nvPr/>
        </p:nvSpPr>
        <p:spPr>
          <a:xfrm>
            <a:off x="10539762" y="2029508"/>
            <a:ext cx="843517" cy="481958"/>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User/Account Actions</a:t>
            </a:r>
          </a:p>
        </p:txBody>
      </p:sp>
      <p:sp>
        <p:nvSpPr>
          <p:cNvPr id="34" name="Rectangle 33">
            <a:extLst>
              <a:ext uri="{FF2B5EF4-FFF2-40B4-BE49-F238E27FC236}">
                <a16:creationId xmlns:a16="http://schemas.microsoft.com/office/drawing/2014/main" id="{AF8F12E6-A6A9-DCA8-1747-C2E9BFE6B2EB}"/>
              </a:ext>
              <a:ext uri="{C183D7F6-B498-43B3-948B-1728B52AA6E4}">
                <adec:decorative xmlns:adec="http://schemas.microsoft.com/office/drawing/2017/decorative" val="1"/>
              </a:ext>
            </a:extLst>
          </p:cNvPr>
          <p:cNvSpPr/>
          <p:nvPr/>
        </p:nvSpPr>
        <p:spPr>
          <a:xfrm>
            <a:off x="7517334" y="2654328"/>
            <a:ext cx="818515" cy="411979"/>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Filtering Concerns</a:t>
            </a:r>
          </a:p>
        </p:txBody>
      </p:sp>
      <p:sp>
        <p:nvSpPr>
          <p:cNvPr id="35" name="Diamond 34">
            <a:extLst>
              <a:ext uri="{FF2B5EF4-FFF2-40B4-BE49-F238E27FC236}">
                <a16:creationId xmlns:a16="http://schemas.microsoft.com/office/drawing/2014/main" id="{836523FE-84F7-5FC7-2214-E7C1A9C96804}"/>
              </a:ext>
              <a:ext uri="{C183D7F6-B498-43B3-948B-1728B52AA6E4}">
                <adec:decorative xmlns:adec="http://schemas.microsoft.com/office/drawing/2017/decorative" val="1"/>
              </a:ext>
            </a:extLst>
          </p:cNvPr>
          <p:cNvSpPr/>
          <p:nvPr/>
        </p:nvSpPr>
        <p:spPr>
          <a:xfrm>
            <a:off x="9323774" y="2323175"/>
            <a:ext cx="847025" cy="587968"/>
          </a:xfrm>
          <a:prstGeom prst="diamond">
            <a:avLst/>
          </a:prstGeom>
          <a:solidFill>
            <a:srgbClr val="50E6FF"/>
          </a:solidFill>
          <a:ln w="10795"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Action </a:t>
            </a:r>
            <a:br>
              <a:rPr kumimoji="0" lang="en-US" sz="800" b="0" i="0" u="none" strike="noStrike" kern="0" cap="none" spc="0" normalizeH="0" baseline="0" noProof="0">
                <a:ln>
                  <a:noFill/>
                </a:ln>
                <a:solidFill>
                  <a:srgbClr val="000000"/>
                </a:solidFill>
                <a:effectLst/>
                <a:uLnTx/>
                <a:uFillTx/>
                <a:latin typeface="Segoe UI"/>
                <a:ea typeface="+mn-ea"/>
                <a:cs typeface="+mn-cs"/>
              </a:rPr>
            </a:br>
            <a:r>
              <a:rPr kumimoji="0" lang="en-US" sz="800" b="0" i="0" u="none" strike="noStrike" kern="0" cap="none" spc="0" normalizeH="0" baseline="0" noProof="0">
                <a:ln>
                  <a:noFill/>
                </a:ln>
                <a:solidFill>
                  <a:srgbClr val="000000"/>
                </a:solidFill>
                <a:effectLst/>
                <a:uLnTx/>
                <a:uFillTx/>
                <a:latin typeface="Segoe UI"/>
                <a:ea typeface="+mn-ea"/>
                <a:cs typeface="+mn-cs"/>
              </a:rPr>
              <a:t>needed?</a:t>
            </a:r>
          </a:p>
        </p:txBody>
      </p:sp>
      <p:sp>
        <p:nvSpPr>
          <p:cNvPr id="36" name="Rectangle 35">
            <a:extLst>
              <a:ext uri="{FF2B5EF4-FFF2-40B4-BE49-F238E27FC236}">
                <a16:creationId xmlns:a16="http://schemas.microsoft.com/office/drawing/2014/main" id="{BCA75A81-C8D1-AD42-F835-365523E1BA7E}"/>
              </a:ext>
              <a:ext uri="{C183D7F6-B498-43B3-948B-1728B52AA6E4}">
                <adec:decorative xmlns:adec="http://schemas.microsoft.com/office/drawing/2017/decorative" val="1"/>
              </a:ext>
            </a:extLst>
          </p:cNvPr>
          <p:cNvSpPr/>
          <p:nvPr/>
        </p:nvSpPr>
        <p:spPr>
          <a:xfrm>
            <a:off x="7514642" y="2187707"/>
            <a:ext cx="823899" cy="34195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Abuse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Concern</a:t>
            </a:r>
          </a:p>
        </p:txBody>
      </p:sp>
      <p:cxnSp>
        <p:nvCxnSpPr>
          <p:cNvPr id="37" name="Straight Arrow Connector 36">
            <a:extLst>
              <a:ext uri="{FF2B5EF4-FFF2-40B4-BE49-F238E27FC236}">
                <a16:creationId xmlns:a16="http://schemas.microsoft.com/office/drawing/2014/main" id="{184811DD-16E8-537A-304E-8B5A95C06DD2}"/>
              </a:ext>
              <a:ext uri="{C183D7F6-B498-43B3-948B-1728B52AA6E4}">
                <adec:decorative xmlns:adec="http://schemas.microsoft.com/office/drawing/2017/decorative" val="1"/>
              </a:ext>
            </a:extLst>
          </p:cNvPr>
          <p:cNvCxnSpPr>
            <a:cxnSpLocks/>
          </p:cNvCxnSpPr>
          <p:nvPr/>
        </p:nvCxnSpPr>
        <p:spPr>
          <a:xfrm flipV="1">
            <a:off x="3909364" y="2398195"/>
            <a:ext cx="570473" cy="5343"/>
          </a:xfrm>
          <a:prstGeom prst="straightConnector1">
            <a:avLst/>
          </a:prstGeom>
          <a:noFill/>
          <a:ln w="12700" cap="flat" cmpd="sng" algn="ctr">
            <a:solidFill>
              <a:srgbClr val="000000">
                <a:lumMod val="50000"/>
              </a:srgbClr>
            </a:solidFill>
            <a:prstDash val="dash"/>
            <a:tailEnd type="triangle"/>
          </a:ln>
          <a:effectLst/>
        </p:spPr>
      </p:cxnSp>
      <p:sp>
        <p:nvSpPr>
          <p:cNvPr id="38" name="Rectangle 37">
            <a:extLst>
              <a:ext uri="{FF2B5EF4-FFF2-40B4-BE49-F238E27FC236}">
                <a16:creationId xmlns:a16="http://schemas.microsoft.com/office/drawing/2014/main" id="{749CAB49-B5F7-AC10-449F-30665D8B87C6}"/>
              </a:ext>
              <a:ext uri="{C183D7F6-B498-43B3-948B-1728B52AA6E4}">
                <adec:decorative xmlns:adec="http://schemas.microsoft.com/office/drawing/2017/decorative" val="1"/>
              </a:ext>
            </a:extLst>
          </p:cNvPr>
          <p:cNvSpPr/>
          <p:nvPr/>
        </p:nvSpPr>
        <p:spPr>
          <a:xfrm>
            <a:off x="10539870" y="2804133"/>
            <a:ext cx="843517" cy="481958"/>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Filter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Improvement</a:t>
            </a:r>
          </a:p>
        </p:txBody>
      </p:sp>
      <p:sp>
        <p:nvSpPr>
          <p:cNvPr id="39" name="Rectangle 38">
            <a:extLst>
              <a:ext uri="{FF2B5EF4-FFF2-40B4-BE49-F238E27FC236}">
                <a16:creationId xmlns:a16="http://schemas.microsoft.com/office/drawing/2014/main" id="{D5F2B045-A4B8-BA33-EF7F-CF9D124925E4}"/>
              </a:ext>
              <a:ext uri="{C183D7F6-B498-43B3-948B-1728B52AA6E4}">
                <adec:decorative xmlns:adec="http://schemas.microsoft.com/office/drawing/2017/decorative" val="1"/>
              </a:ext>
            </a:extLst>
          </p:cNvPr>
          <p:cNvSpPr/>
          <p:nvPr/>
        </p:nvSpPr>
        <p:spPr>
          <a:xfrm>
            <a:off x="2679917" y="1709287"/>
            <a:ext cx="4099253" cy="1682797"/>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40" name="Flowchart: Terminator 39">
            <a:extLst>
              <a:ext uri="{FF2B5EF4-FFF2-40B4-BE49-F238E27FC236}">
                <a16:creationId xmlns:a16="http://schemas.microsoft.com/office/drawing/2014/main" id="{77504216-634F-AE10-79F8-FF6BD499BB1F}"/>
              </a:ext>
              <a:ext uri="{C183D7F6-B498-43B3-948B-1728B52AA6E4}">
                <adec:decorative xmlns:adec="http://schemas.microsoft.com/office/drawing/2017/decorative" val="1"/>
              </a:ext>
            </a:extLst>
          </p:cNvPr>
          <p:cNvSpPr/>
          <p:nvPr/>
        </p:nvSpPr>
        <p:spPr>
          <a:xfrm>
            <a:off x="2868323" y="2128512"/>
            <a:ext cx="1035410" cy="278559"/>
          </a:xfrm>
          <a:prstGeom prst="flowChartTerminator">
            <a:avLst/>
          </a:prstGeom>
          <a:solidFill>
            <a:srgbClr val="243A5E"/>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mn-cs"/>
              </a:rPr>
              <a:t>RAI Model Ensemble</a:t>
            </a:r>
          </a:p>
        </p:txBody>
      </p:sp>
      <p:sp>
        <p:nvSpPr>
          <p:cNvPr id="41" name="TextBox 40">
            <a:extLst>
              <a:ext uri="{FF2B5EF4-FFF2-40B4-BE49-F238E27FC236}">
                <a16:creationId xmlns:a16="http://schemas.microsoft.com/office/drawing/2014/main" id="{D9E42404-D8B4-24BC-EC22-ACB1EAD20A85}"/>
              </a:ext>
              <a:ext uri="{C183D7F6-B498-43B3-948B-1728B52AA6E4}">
                <adec:decorative xmlns:adec="http://schemas.microsoft.com/office/drawing/2017/decorative" val="1"/>
              </a:ext>
            </a:extLst>
          </p:cNvPr>
          <p:cNvSpPr txBox="1"/>
          <p:nvPr/>
        </p:nvSpPr>
        <p:spPr>
          <a:xfrm>
            <a:off x="6158648" y="2123443"/>
            <a:ext cx="373730"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Yes</a:t>
            </a:r>
          </a:p>
        </p:txBody>
      </p:sp>
      <p:sp>
        <p:nvSpPr>
          <p:cNvPr id="42" name="TextBox 41">
            <a:extLst>
              <a:ext uri="{FF2B5EF4-FFF2-40B4-BE49-F238E27FC236}">
                <a16:creationId xmlns:a16="http://schemas.microsoft.com/office/drawing/2014/main" id="{53B69231-5375-C9AF-55E4-3BDFDE002058}"/>
              </a:ext>
              <a:ext uri="{C183D7F6-B498-43B3-948B-1728B52AA6E4}">
                <adec:decorative xmlns:adec="http://schemas.microsoft.com/office/drawing/2017/decorative" val="1"/>
              </a:ext>
            </a:extLst>
          </p:cNvPr>
          <p:cNvSpPr txBox="1"/>
          <p:nvPr/>
        </p:nvSpPr>
        <p:spPr>
          <a:xfrm>
            <a:off x="6178811" y="2994284"/>
            <a:ext cx="34463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No</a:t>
            </a:r>
          </a:p>
        </p:txBody>
      </p:sp>
      <p:cxnSp>
        <p:nvCxnSpPr>
          <p:cNvPr id="43" name="Connector: Elbow 42">
            <a:extLst>
              <a:ext uri="{FF2B5EF4-FFF2-40B4-BE49-F238E27FC236}">
                <a16:creationId xmlns:a16="http://schemas.microsoft.com/office/drawing/2014/main" id="{DFD3480D-CE1D-66B3-4E16-C2E7B8930FA5}"/>
              </a:ext>
              <a:ext uri="{C183D7F6-B498-43B3-948B-1728B52AA6E4}">
                <adec:decorative xmlns:adec="http://schemas.microsoft.com/office/drawing/2017/decorative" val="1"/>
              </a:ext>
            </a:extLst>
          </p:cNvPr>
          <p:cNvCxnSpPr>
            <a:cxnSpLocks/>
            <a:stCxn id="35" idx="0"/>
            <a:endCxn id="33" idx="1"/>
          </p:cNvCxnSpPr>
          <p:nvPr/>
        </p:nvCxnSpPr>
        <p:spPr>
          <a:xfrm rot="5400000" flipH="1" flipV="1">
            <a:off x="10117180" y="1900594"/>
            <a:ext cx="52688" cy="792475"/>
          </a:xfrm>
          <a:prstGeom prst="bentConnector2">
            <a:avLst/>
          </a:prstGeom>
          <a:noFill/>
          <a:ln w="9525" cap="flat" cmpd="sng" algn="ctr">
            <a:solidFill>
              <a:srgbClr val="FFFFFF"/>
            </a:solidFill>
            <a:prstDash val="solid"/>
            <a:tailEnd type="triangle"/>
          </a:ln>
          <a:effectLst/>
        </p:spPr>
      </p:cxnSp>
      <p:sp>
        <p:nvSpPr>
          <p:cNvPr id="44" name="TextBox 43">
            <a:extLst>
              <a:ext uri="{FF2B5EF4-FFF2-40B4-BE49-F238E27FC236}">
                <a16:creationId xmlns:a16="http://schemas.microsoft.com/office/drawing/2014/main" id="{E5904289-9B0F-690C-906E-A981FE87E14D}"/>
              </a:ext>
              <a:ext uri="{C183D7F6-B498-43B3-948B-1728B52AA6E4}">
                <adec:decorative xmlns:adec="http://schemas.microsoft.com/office/drawing/2017/decorative" val="1"/>
              </a:ext>
            </a:extLst>
          </p:cNvPr>
          <p:cNvSpPr txBox="1"/>
          <p:nvPr/>
        </p:nvSpPr>
        <p:spPr>
          <a:xfrm>
            <a:off x="9408494" y="2067690"/>
            <a:ext cx="373730"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Yes</a:t>
            </a:r>
          </a:p>
        </p:txBody>
      </p:sp>
      <p:sp>
        <p:nvSpPr>
          <p:cNvPr id="45" name="TextBox 44">
            <a:extLst>
              <a:ext uri="{FF2B5EF4-FFF2-40B4-BE49-F238E27FC236}">
                <a16:creationId xmlns:a16="http://schemas.microsoft.com/office/drawing/2014/main" id="{A832BE26-777D-B83B-5EF2-4E2D0F3E1EF0}"/>
              </a:ext>
              <a:ext uri="{C183D7F6-B498-43B3-948B-1728B52AA6E4}">
                <adec:decorative xmlns:adec="http://schemas.microsoft.com/office/drawing/2017/decorative" val="1"/>
              </a:ext>
            </a:extLst>
          </p:cNvPr>
          <p:cNvSpPr txBox="1"/>
          <p:nvPr/>
        </p:nvSpPr>
        <p:spPr>
          <a:xfrm>
            <a:off x="9441563" y="2974138"/>
            <a:ext cx="34463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No</a:t>
            </a:r>
          </a:p>
        </p:txBody>
      </p:sp>
      <p:sp>
        <p:nvSpPr>
          <p:cNvPr id="46" name="Star: 24 Points 45">
            <a:extLst>
              <a:ext uri="{FF2B5EF4-FFF2-40B4-BE49-F238E27FC236}">
                <a16:creationId xmlns:a16="http://schemas.microsoft.com/office/drawing/2014/main" id="{01F9369F-F53B-9165-FE74-883CD71B9161}"/>
              </a:ext>
              <a:ext uri="{C183D7F6-B498-43B3-948B-1728B52AA6E4}">
                <adec:decorative xmlns:adec="http://schemas.microsoft.com/office/drawing/2017/decorative" val="1"/>
              </a:ext>
            </a:extLst>
          </p:cNvPr>
          <p:cNvSpPr/>
          <p:nvPr/>
        </p:nvSpPr>
        <p:spPr>
          <a:xfrm>
            <a:off x="4289664" y="2968625"/>
            <a:ext cx="793979" cy="362104"/>
          </a:xfrm>
          <a:prstGeom prst="star24">
            <a:avLst/>
          </a:prstGeom>
          <a:solidFill>
            <a:srgbClr val="243A5E"/>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Calibri"/>
              </a:rPr>
              <a:t>Alert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749F2E02-3ABA-6775-CC01-2D91B35A53A4}"/>
              </a:ext>
              <a:ext uri="{C183D7F6-B498-43B3-948B-1728B52AA6E4}">
                <adec:decorative xmlns:adec="http://schemas.microsoft.com/office/drawing/2017/decorative" val="1"/>
              </a:ext>
            </a:extLst>
          </p:cNvPr>
          <p:cNvGrpSpPr/>
          <p:nvPr/>
        </p:nvGrpSpPr>
        <p:grpSpPr>
          <a:xfrm>
            <a:off x="4141340" y="1806070"/>
            <a:ext cx="922553" cy="923443"/>
            <a:chOff x="4141340" y="1868586"/>
            <a:chExt cx="922553" cy="923443"/>
          </a:xfrm>
        </p:grpSpPr>
        <p:sp>
          <p:nvSpPr>
            <p:cNvPr id="48" name="Rectangle: Rounded Corners 47">
              <a:extLst>
                <a:ext uri="{FF2B5EF4-FFF2-40B4-BE49-F238E27FC236}">
                  <a16:creationId xmlns:a16="http://schemas.microsoft.com/office/drawing/2014/main" id="{9A48ED04-DC1F-BFE1-9B83-82BA684BB924}"/>
                </a:ext>
              </a:extLst>
            </p:cNvPr>
            <p:cNvSpPr/>
            <p:nvPr/>
          </p:nvSpPr>
          <p:spPr>
            <a:xfrm>
              <a:off x="4141340" y="1868586"/>
              <a:ext cx="922553" cy="923443"/>
            </a:xfrm>
            <a:prstGeom prst="roundRect">
              <a:avLst/>
            </a:prstGeom>
            <a:noFill/>
            <a:ln w="10795" cap="flat" cmpd="sng" algn="ctr">
              <a:solidFill>
                <a:srgbClr val="FFFFFF"/>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5B87D3A6-8956-3FE8-7BE2-FB014633C5BA}"/>
                </a:ext>
              </a:extLst>
            </p:cNvPr>
            <p:cNvGrpSpPr/>
            <p:nvPr/>
          </p:nvGrpSpPr>
          <p:grpSpPr>
            <a:xfrm>
              <a:off x="4292785" y="1990109"/>
              <a:ext cx="619662" cy="680397"/>
              <a:chOff x="4302919" y="1905526"/>
              <a:chExt cx="823998" cy="904760"/>
            </a:xfrm>
          </p:grpSpPr>
          <p:sp>
            <p:nvSpPr>
              <p:cNvPr id="50" name="Rectangle 49">
                <a:extLst>
                  <a:ext uri="{FF2B5EF4-FFF2-40B4-BE49-F238E27FC236}">
                    <a16:creationId xmlns:a16="http://schemas.microsoft.com/office/drawing/2014/main" id="{59FF954E-77D9-BB69-767D-CF8F7925E92B}"/>
                  </a:ext>
                </a:extLst>
              </p:cNvPr>
              <p:cNvSpPr/>
              <p:nvPr/>
            </p:nvSpPr>
            <p:spPr>
              <a:xfrm>
                <a:off x="4665011" y="1905526"/>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a:t>
                </a:r>
              </a:p>
            </p:txBody>
          </p:sp>
          <p:sp>
            <p:nvSpPr>
              <p:cNvPr id="51" name="Rectangle 50">
                <a:extLst>
                  <a:ext uri="{FF2B5EF4-FFF2-40B4-BE49-F238E27FC236}">
                    <a16:creationId xmlns:a16="http://schemas.microsoft.com/office/drawing/2014/main" id="{381FE8D3-2EF9-B4C0-CD16-350867AC55CF}"/>
                  </a:ext>
                </a:extLst>
              </p:cNvPr>
              <p:cNvSpPr/>
              <p:nvPr/>
            </p:nvSpPr>
            <p:spPr>
              <a:xfrm>
                <a:off x="4544313" y="2053144"/>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PII</a:t>
                </a: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B7C42E53-7EC6-D5F4-37C6-8150839C779F}"/>
                  </a:ext>
                </a:extLst>
              </p:cNvPr>
              <p:cNvSpPr/>
              <p:nvPr/>
            </p:nvSpPr>
            <p:spPr>
              <a:xfrm>
                <a:off x="4423616" y="2200762"/>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Sexual</a:t>
                </a:r>
              </a:p>
            </p:txBody>
          </p:sp>
          <p:sp>
            <p:nvSpPr>
              <p:cNvPr id="53" name="Rectangle 52">
                <a:extLst>
                  <a:ext uri="{FF2B5EF4-FFF2-40B4-BE49-F238E27FC236}">
                    <a16:creationId xmlns:a16="http://schemas.microsoft.com/office/drawing/2014/main" id="{0252D858-9376-748A-BEA9-DEAA29FD56B6}"/>
                  </a:ext>
                </a:extLst>
              </p:cNvPr>
              <p:cNvSpPr/>
              <p:nvPr/>
            </p:nvSpPr>
            <p:spPr>
              <a:xfrm>
                <a:off x="4302919" y="2348380"/>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Hate</a:t>
                </a:r>
              </a:p>
            </p:txBody>
          </p:sp>
        </p:grpSp>
      </p:grpSp>
      <p:cxnSp>
        <p:nvCxnSpPr>
          <p:cNvPr id="54" name="Straight Arrow Connector 53">
            <a:extLst>
              <a:ext uri="{FF2B5EF4-FFF2-40B4-BE49-F238E27FC236}">
                <a16:creationId xmlns:a16="http://schemas.microsoft.com/office/drawing/2014/main" id="{23C888C3-00E1-38A8-4A35-56B75E44BAAC}"/>
              </a:ext>
              <a:ext uri="{C183D7F6-B498-43B3-948B-1728B52AA6E4}">
                <adec:decorative xmlns:adec="http://schemas.microsoft.com/office/drawing/2017/decorative" val="1"/>
              </a:ext>
            </a:extLst>
          </p:cNvPr>
          <p:cNvCxnSpPr>
            <a:cxnSpLocks/>
          </p:cNvCxnSpPr>
          <p:nvPr/>
        </p:nvCxnSpPr>
        <p:spPr>
          <a:xfrm flipV="1">
            <a:off x="3907942" y="2265847"/>
            <a:ext cx="235578" cy="3888"/>
          </a:xfrm>
          <a:prstGeom prst="straightConnector1">
            <a:avLst/>
          </a:prstGeom>
          <a:noFill/>
          <a:ln w="12700" cap="flat" cmpd="sng" algn="ctr">
            <a:solidFill>
              <a:srgbClr val="FFFFFF"/>
            </a:solidFill>
            <a:prstDash val="dash"/>
          </a:ln>
          <a:effectLst/>
        </p:spPr>
      </p:cxnSp>
      <p:cxnSp>
        <p:nvCxnSpPr>
          <p:cNvPr id="55" name="Straight Arrow Connector 54">
            <a:extLst>
              <a:ext uri="{FF2B5EF4-FFF2-40B4-BE49-F238E27FC236}">
                <a16:creationId xmlns:a16="http://schemas.microsoft.com/office/drawing/2014/main" id="{08BC0581-AEB2-9D06-F1FF-FBB8EA7270BD}"/>
              </a:ext>
              <a:ext uri="{C183D7F6-B498-43B3-948B-1728B52AA6E4}">
                <adec:decorative xmlns:adec="http://schemas.microsoft.com/office/drawing/2017/decorative" val="1"/>
              </a:ext>
            </a:extLst>
          </p:cNvPr>
          <p:cNvCxnSpPr>
            <a:cxnSpLocks/>
          </p:cNvCxnSpPr>
          <p:nvPr/>
        </p:nvCxnSpPr>
        <p:spPr>
          <a:xfrm flipH="1">
            <a:off x="3385155" y="2426610"/>
            <a:ext cx="1746" cy="570080"/>
          </a:xfrm>
          <a:prstGeom prst="straightConnector1">
            <a:avLst/>
          </a:prstGeom>
          <a:noFill/>
          <a:ln w="9525" cap="flat" cmpd="sng" algn="ctr">
            <a:solidFill>
              <a:srgbClr val="FFFFFF"/>
            </a:solidFill>
            <a:prstDash val="solid"/>
            <a:tailEnd type="triangle"/>
          </a:ln>
          <a:effectLst/>
        </p:spPr>
      </p:cxnSp>
      <p:cxnSp>
        <p:nvCxnSpPr>
          <p:cNvPr id="56" name="Straight Arrow Connector 55">
            <a:extLst>
              <a:ext uri="{FF2B5EF4-FFF2-40B4-BE49-F238E27FC236}">
                <a16:creationId xmlns:a16="http://schemas.microsoft.com/office/drawing/2014/main" id="{DF01D1F1-E80A-06F5-D6FF-26ACA1118DA5}"/>
              </a:ext>
              <a:ext uri="{C183D7F6-B498-43B3-948B-1728B52AA6E4}">
                <adec:decorative xmlns:adec="http://schemas.microsoft.com/office/drawing/2017/decorative" val="1"/>
              </a:ext>
            </a:extLst>
          </p:cNvPr>
          <p:cNvCxnSpPr>
            <a:cxnSpLocks/>
          </p:cNvCxnSpPr>
          <p:nvPr/>
        </p:nvCxnSpPr>
        <p:spPr>
          <a:xfrm flipV="1">
            <a:off x="3873043" y="3148899"/>
            <a:ext cx="399607" cy="1556"/>
          </a:xfrm>
          <a:prstGeom prst="straightConnector1">
            <a:avLst/>
          </a:prstGeom>
          <a:noFill/>
          <a:ln w="9525" cap="flat" cmpd="sng" algn="ctr">
            <a:solidFill>
              <a:srgbClr val="FFFFFF"/>
            </a:solidFill>
            <a:prstDash val="solid"/>
            <a:tailEnd type="triangle"/>
          </a:ln>
          <a:effectLst/>
        </p:spPr>
      </p:cxnSp>
      <p:sp>
        <p:nvSpPr>
          <p:cNvPr id="57" name="Diamond 56">
            <a:extLst>
              <a:ext uri="{FF2B5EF4-FFF2-40B4-BE49-F238E27FC236}">
                <a16:creationId xmlns:a16="http://schemas.microsoft.com/office/drawing/2014/main" id="{7E0CE2AD-B250-3EFD-C68A-B7AA95492FAC}"/>
              </a:ext>
              <a:ext uri="{C183D7F6-B498-43B3-948B-1728B52AA6E4}">
                <adec:decorative xmlns:adec="http://schemas.microsoft.com/office/drawing/2017/decorative" val="1"/>
              </a:ext>
            </a:extLst>
          </p:cNvPr>
          <p:cNvSpPr/>
          <p:nvPr/>
        </p:nvSpPr>
        <p:spPr>
          <a:xfrm>
            <a:off x="5563505" y="2255061"/>
            <a:ext cx="922552" cy="587968"/>
          </a:xfrm>
          <a:prstGeom prst="diamond">
            <a:avLst/>
          </a:prstGeom>
          <a:solidFill>
            <a:srgbClr val="50E6FF"/>
          </a:solidFill>
          <a:ln w="10795"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Investigation </a:t>
            </a:r>
            <a:br>
              <a:rPr kumimoji="0" lang="en-US" sz="800" b="0" i="0" u="none" strike="noStrike" kern="0" cap="none" spc="0" normalizeH="0" baseline="0" noProof="0">
                <a:ln>
                  <a:noFill/>
                </a:ln>
                <a:solidFill>
                  <a:srgbClr val="000000"/>
                </a:solidFill>
                <a:effectLst/>
                <a:uLnTx/>
                <a:uFillTx/>
                <a:latin typeface="Segoe UI"/>
                <a:ea typeface="+mn-ea"/>
                <a:cs typeface="+mn-cs"/>
              </a:rPr>
            </a:br>
            <a:r>
              <a:rPr kumimoji="0" lang="en-US" sz="800" b="0" i="0" u="none" strike="noStrike" kern="0" cap="none" spc="0" normalizeH="0" baseline="0" noProof="0">
                <a:ln>
                  <a:noFill/>
                </a:ln>
                <a:solidFill>
                  <a:srgbClr val="000000"/>
                </a:solidFill>
                <a:effectLst/>
                <a:uLnTx/>
                <a:uFillTx/>
                <a:latin typeface="Segoe UI"/>
                <a:ea typeface="+mn-ea"/>
                <a:cs typeface="+mn-cs"/>
              </a:rPr>
              <a:t>needed?</a:t>
            </a:r>
          </a:p>
        </p:txBody>
      </p:sp>
      <p:grpSp>
        <p:nvGrpSpPr>
          <p:cNvPr id="58" name="Group 57">
            <a:extLst>
              <a:ext uri="{FF2B5EF4-FFF2-40B4-BE49-F238E27FC236}">
                <a16:creationId xmlns:a16="http://schemas.microsoft.com/office/drawing/2014/main" id="{B7C128F9-1F71-38FA-467B-607F3C08D885}"/>
              </a:ext>
              <a:ext uri="{C183D7F6-B498-43B3-948B-1728B52AA6E4}">
                <adec:decorative xmlns:adec="http://schemas.microsoft.com/office/drawing/2017/decorative" val="1"/>
              </a:ext>
            </a:extLst>
          </p:cNvPr>
          <p:cNvGrpSpPr/>
          <p:nvPr/>
        </p:nvGrpSpPr>
        <p:grpSpPr>
          <a:xfrm>
            <a:off x="1328403" y="2240374"/>
            <a:ext cx="276214" cy="295275"/>
            <a:chOff x="1352897" y="2240374"/>
            <a:chExt cx="276214" cy="295275"/>
          </a:xfrm>
        </p:grpSpPr>
        <p:cxnSp>
          <p:nvCxnSpPr>
            <p:cNvPr id="59" name="Straight Arrow Connector 58">
              <a:extLst>
                <a:ext uri="{FF2B5EF4-FFF2-40B4-BE49-F238E27FC236}">
                  <a16:creationId xmlns:a16="http://schemas.microsoft.com/office/drawing/2014/main" id="{90512507-3C6E-5998-E96C-F6F238F5EF20}"/>
                </a:ext>
              </a:extLst>
            </p:cNvPr>
            <p:cNvCxnSpPr>
              <a:cxnSpLocks/>
            </p:cNvCxnSpPr>
            <p:nvPr/>
          </p:nvCxnSpPr>
          <p:spPr>
            <a:xfrm flipH="1">
              <a:off x="1352897" y="2535649"/>
              <a:ext cx="276214" cy="0"/>
            </a:xfrm>
            <a:prstGeom prst="straightConnector1">
              <a:avLst/>
            </a:prstGeom>
            <a:noFill/>
            <a:ln w="12700" cap="flat" cmpd="sng" algn="ctr">
              <a:solidFill>
                <a:srgbClr val="FFFFFF"/>
              </a:solidFill>
              <a:prstDash val="solid"/>
              <a:tailEnd type="triangle"/>
            </a:ln>
            <a:effectLst/>
          </p:spPr>
        </p:cxnSp>
        <p:cxnSp>
          <p:nvCxnSpPr>
            <p:cNvPr id="60" name="Straight Arrow Connector 59">
              <a:extLst>
                <a:ext uri="{FF2B5EF4-FFF2-40B4-BE49-F238E27FC236}">
                  <a16:creationId xmlns:a16="http://schemas.microsoft.com/office/drawing/2014/main" id="{32D71B6D-0B15-7B9B-1947-15270FB06F4C}"/>
                </a:ext>
              </a:extLst>
            </p:cNvPr>
            <p:cNvCxnSpPr>
              <a:cxnSpLocks/>
            </p:cNvCxnSpPr>
            <p:nvPr/>
          </p:nvCxnSpPr>
          <p:spPr>
            <a:xfrm>
              <a:off x="1352897" y="2240374"/>
              <a:ext cx="276214" cy="0"/>
            </a:xfrm>
            <a:prstGeom prst="straightConnector1">
              <a:avLst/>
            </a:prstGeom>
            <a:noFill/>
            <a:ln w="12700" cap="flat" cmpd="sng" algn="ctr">
              <a:solidFill>
                <a:srgbClr val="FFFFFF"/>
              </a:solidFill>
              <a:prstDash val="solid"/>
              <a:tailEnd type="triangle"/>
            </a:ln>
            <a:effectLst/>
          </p:spPr>
        </p:cxnSp>
      </p:grpSp>
      <p:grpSp>
        <p:nvGrpSpPr>
          <p:cNvPr id="61" name="Group 60">
            <a:extLst>
              <a:ext uri="{FF2B5EF4-FFF2-40B4-BE49-F238E27FC236}">
                <a16:creationId xmlns:a16="http://schemas.microsoft.com/office/drawing/2014/main" id="{F29CE88F-FEE3-7B43-FAFD-049BDF57CA75}"/>
              </a:ext>
              <a:ext uri="{C183D7F6-B498-43B3-948B-1728B52AA6E4}">
                <adec:decorative xmlns:adec="http://schemas.microsoft.com/office/drawing/2017/decorative" val="1"/>
              </a:ext>
            </a:extLst>
          </p:cNvPr>
          <p:cNvGrpSpPr/>
          <p:nvPr/>
        </p:nvGrpSpPr>
        <p:grpSpPr>
          <a:xfrm>
            <a:off x="2653788" y="5660848"/>
            <a:ext cx="8937189" cy="608190"/>
            <a:chOff x="2613740" y="5660848"/>
            <a:chExt cx="8937189" cy="608190"/>
          </a:xfrm>
        </p:grpSpPr>
        <p:sp>
          <p:nvSpPr>
            <p:cNvPr id="62" name="Rectangle 61">
              <a:extLst>
                <a:ext uri="{FF2B5EF4-FFF2-40B4-BE49-F238E27FC236}">
                  <a16:creationId xmlns:a16="http://schemas.microsoft.com/office/drawing/2014/main" id="{1C318226-99F1-A996-F84B-C8A2F748C256}"/>
                </a:ext>
              </a:extLst>
            </p:cNvPr>
            <p:cNvSpPr/>
            <p:nvPr/>
          </p:nvSpPr>
          <p:spPr>
            <a:xfrm>
              <a:off x="2613740" y="5660848"/>
              <a:ext cx="8937189" cy="608190"/>
            </a:xfrm>
            <a:prstGeom prst="rect">
              <a:avLst/>
            </a:prstGeom>
            <a:solidFill>
              <a:srgbClr val="000000"/>
            </a:solidFill>
            <a:ln w="28575" cap="flat" cmpd="sng" algn="ctr">
              <a:solidFill>
                <a:srgbClr val="0078D4"/>
              </a:solidFill>
              <a:prstDash val="solid"/>
            </a:ln>
            <a:effectLst/>
          </p:spPr>
          <p:txBody>
            <a:bodyPr rtlCol="0" anchor="ct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D2B5942F-7367-3355-5005-FFCAD250CD1D}"/>
                </a:ext>
              </a:extLst>
            </p:cNvPr>
            <p:cNvGrpSpPr/>
            <p:nvPr/>
          </p:nvGrpSpPr>
          <p:grpSpPr>
            <a:xfrm>
              <a:off x="2761014" y="5813441"/>
              <a:ext cx="8642640" cy="261610"/>
              <a:chOff x="2209309" y="6828408"/>
              <a:chExt cx="8642640" cy="261610"/>
            </a:xfrm>
          </p:grpSpPr>
          <p:sp>
            <p:nvSpPr>
              <p:cNvPr id="64" name="TextBox 63">
                <a:extLst>
                  <a:ext uri="{FF2B5EF4-FFF2-40B4-BE49-F238E27FC236}">
                    <a16:creationId xmlns:a16="http://schemas.microsoft.com/office/drawing/2014/main" id="{07B94585-A329-5514-876A-432174064631}"/>
                  </a:ext>
                </a:extLst>
              </p:cNvPr>
              <p:cNvSpPr txBox="1"/>
              <p:nvPr/>
            </p:nvSpPr>
            <p:spPr>
              <a:xfrm flipH="1">
                <a:off x="7456849" y="6828408"/>
                <a:ext cx="1645920" cy="261610"/>
              </a:xfrm>
              <a:prstGeom prst="rect">
                <a:avLst/>
              </a:prstGeom>
              <a:noFill/>
            </p:spPr>
            <p:txBody>
              <a:bodyPr wrap="square" rtlCol="0">
                <a:spAutoFit/>
              </a:bodyP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r>
                  <a:rPr kumimoji="0" lang="en-US" sz="1100" b="0" i="0" u="none" strike="noStrike" kern="0" cap="none" spc="0" normalizeH="0" baseline="0" noProof="0">
                    <a:ln>
                      <a:noFill/>
                    </a:ln>
                    <a:solidFill>
                      <a:srgbClr val="FFFFFF"/>
                    </a:solidFill>
                    <a:effectLst/>
                    <a:uLnTx/>
                    <a:uFillTx/>
                  </a:rPr>
                  <a:t>Code of Conduct</a:t>
                </a:r>
              </a:p>
            </p:txBody>
          </p:sp>
          <p:sp>
            <p:nvSpPr>
              <p:cNvPr id="65" name="TextBox 64">
                <a:extLst>
                  <a:ext uri="{FF2B5EF4-FFF2-40B4-BE49-F238E27FC236}">
                    <a16:creationId xmlns:a16="http://schemas.microsoft.com/office/drawing/2014/main" id="{213AC03F-2D85-2926-48C2-D1B99F5A6060}"/>
                  </a:ext>
                </a:extLst>
              </p:cNvPr>
              <p:cNvSpPr txBox="1"/>
              <p:nvPr/>
            </p:nvSpPr>
            <p:spPr>
              <a:xfrm flipH="1">
                <a:off x="9206029" y="6828408"/>
                <a:ext cx="1645920" cy="261610"/>
              </a:xfrm>
              <a:prstGeom prst="rect">
                <a:avLst/>
              </a:prstGeom>
              <a:noFill/>
            </p:spPr>
            <p:txBody>
              <a:bodyPr wrap="square" rtlCol="0">
                <a:spAutoFit/>
              </a:bodyP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r>
                  <a:rPr kumimoji="0" lang="en-US" sz="1100" b="0" i="0" u="none" strike="noStrike" kern="0" cap="none" spc="0" normalizeH="0" baseline="0" noProof="0">
                    <a:ln>
                      <a:noFill/>
                    </a:ln>
                    <a:solidFill>
                      <a:srgbClr val="FFFFFF"/>
                    </a:solidFill>
                    <a:effectLst/>
                    <a:uLnTx/>
                    <a:uFillTx/>
                  </a:rPr>
                  <a:t>Supporting Operations Procedures</a:t>
                </a:r>
              </a:p>
            </p:txBody>
          </p:sp>
          <p:sp>
            <p:nvSpPr>
              <p:cNvPr id="66" name="TextBox 65">
                <a:extLst>
                  <a:ext uri="{FF2B5EF4-FFF2-40B4-BE49-F238E27FC236}">
                    <a16:creationId xmlns:a16="http://schemas.microsoft.com/office/drawing/2014/main" id="{996551C9-9A26-40B8-ADEC-5FF5ECDB8601}"/>
                  </a:ext>
                </a:extLst>
              </p:cNvPr>
              <p:cNvSpPr txBox="1"/>
              <p:nvPr/>
            </p:nvSpPr>
            <p:spPr>
              <a:xfrm flipH="1">
                <a:off x="395848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Limited Access</a:t>
                </a:r>
                <a:endParaRPr kumimoji="0" lang="en-US" sz="1600" b="0" i="0" u="none" strike="noStrike" kern="0" cap="none" spc="0" normalizeH="0" baseline="0" noProof="0">
                  <a:ln>
                    <a:noFill/>
                  </a:ln>
                  <a:solidFill>
                    <a:srgbClr val="FFFFFF"/>
                  </a:solidFill>
                  <a:effectLst/>
                  <a:uLnTx/>
                  <a:uFillTx/>
                  <a:cs typeface="Calibri"/>
                </a:endParaRPr>
              </a:p>
            </p:txBody>
          </p:sp>
          <p:sp>
            <p:nvSpPr>
              <p:cNvPr id="67" name="TextBox 66">
                <a:extLst>
                  <a:ext uri="{FF2B5EF4-FFF2-40B4-BE49-F238E27FC236}">
                    <a16:creationId xmlns:a16="http://schemas.microsoft.com/office/drawing/2014/main" id="{01B254F4-B29B-A8F3-3AEB-DA53338E3EFF}"/>
                  </a:ext>
                </a:extLst>
              </p:cNvPr>
              <p:cNvSpPr txBox="1"/>
              <p:nvPr/>
            </p:nvSpPr>
            <p:spPr>
              <a:xfrm flipH="1">
                <a:off x="570766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RAI Guidance</a:t>
                </a:r>
                <a:endParaRPr kumimoji="0" lang="en-US" sz="1600" b="0" i="0" u="none" strike="noStrike" kern="0" cap="none" spc="0" normalizeH="0" baseline="0" noProof="0">
                  <a:ln>
                    <a:noFill/>
                  </a:ln>
                  <a:solidFill>
                    <a:srgbClr val="FFFFFF"/>
                  </a:solidFill>
                  <a:effectLst/>
                  <a:uLnTx/>
                  <a:uFillTx/>
                  <a:cs typeface="Calibri"/>
                </a:endParaRPr>
              </a:p>
            </p:txBody>
          </p:sp>
          <p:sp>
            <p:nvSpPr>
              <p:cNvPr id="68" name="TextBox 67">
                <a:extLst>
                  <a:ext uri="{FF2B5EF4-FFF2-40B4-BE49-F238E27FC236}">
                    <a16:creationId xmlns:a16="http://schemas.microsoft.com/office/drawing/2014/main" id="{BF2F62EA-D24B-2CD8-21F2-A61F37FCA1AF}"/>
                  </a:ext>
                </a:extLst>
              </p:cNvPr>
              <p:cNvSpPr txBox="1"/>
              <p:nvPr/>
            </p:nvSpPr>
            <p:spPr>
              <a:xfrm flipH="1">
                <a:off x="220930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Policy &amp; Standards</a:t>
                </a:r>
              </a:p>
            </p:txBody>
          </p:sp>
        </p:grpSp>
      </p:grpSp>
      <p:cxnSp>
        <p:nvCxnSpPr>
          <p:cNvPr id="69" name="Straight Arrow Connector 68">
            <a:extLst>
              <a:ext uri="{FF2B5EF4-FFF2-40B4-BE49-F238E27FC236}">
                <a16:creationId xmlns:a16="http://schemas.microsoft.com/office/drawing/2014/main" id="{D80AD74B-6206-7C8A-E320-7649E87B9461}"/>
              </a:ext>
              <a:ext uri="{C183D7F6-B498-43B3-948B-1728B52AA6E4}">
                <adec:decorative xmlns:adec="http://schemas.microsoft.com/office/drawing/2017/decorative" val="1"/>
              </a:ext>
            </a:extLst>
          </p:cNvPr>
          <p:cNvCxnSpPr/>
          <p:nvPr/>
        </p:nvCxnSpPr>
        <p:spPr>
          <a:xfrm flipV="1">
            <a:off x="2291631" y="2275340"/>
            <a:ext cx="578470" cy="1556"/>
          </a:xfrm>
          <a:prstGeom prst="straightConnector1">
            <a:avLst/>
          </a:prstGeom>
          <a:noFill/>
          <a:ln w="9525" cap="flat" cmpd="sng" algn="ctr">
            <a:solidFill>
              <a:srgbClr val="FFFFFF"/>
            </a:solidFill>
            <a:prstDash val="solid"/>
            <a:headEnd type="triangle"/>
            <a:tailEnd type="triangle"/>
          </a:ln>
          <a:effectLst/>
        </p:spPr>
      </p:cxnSp>
      <p:sp>
        <p:nvSpPr>
          <p:cNvPr id="70" name="Flowchart: Terminator 69">
            <a:extLst>
              <a:ext uri="{FF2B5EF4-FFF2-40B4-BE49-F238E27FC236}">
                <a16:creationId xmlns:a16="http://schemas.microsoft.com/office/drawing/2014/main" id="{FC94EB08-419E-4626-50AD-28B5508D4029}"/>
              </a:ext>
              <a:ext uri="{C183D7F6-B498-43B3-948B-1728B52AA6E4}">
                <adec:decorative xmlns:adec="http://schemas.microsoft.com/office/drawing/2017/decorative" val="1"/>
              </a:ext>
            </a:extLst>
          </p:cNvPr>
          <p:cNvSpPr/>
          <p:nvPr/>
        </p:nvSpPr>
        <p:spPr>
          <a:xfrm>
            <a:off x="2868323" y="3010398"/>
            <a:ext cx="1035410" cy="278559"/>
          </a:xfrm>
          <a:prstGeom prst="flowChartTerminator">
            <a:avLst/>
          </a:prstGeom>
          <a:solidFill>
            <a:srgbClr val="243A5E"/>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mn-cs"/>
              </a:rPr>
              <a:t>RAI Logs</a:t>
            </a:r>
            <a:endParaRPr kumimoji="0" lang="en-US" sz="900" b="1" i="0" u="none" strike="noStrike" kern="0" cap="none" spc="0" normalizeH="0" baseline="0" noProof="0">
              <a:ln>
                <a:noFill/>
              </a:ln>
              <a:solidFill>
                <a:srgbClr val="FFFFFF"/>
              </a:solidFill>
              <a:effectLst/>
              <a:uLnTx/>
              <a:uFillTx/>
              <a:latin typeface="Segoe UI"/>
              <a:ea typeface="+mn-ea"/>
              <a:cs typeface="Calibri"/>
            </a:endParaRPr>
          </a:p>
        </p:txBody>
      </p:sp>
      <p:cxnSp>
        <p:nvCxnSpPr>
          <p:cNvPr id="71" name="Connector: Elbow 70">
            <a:extLst>
              <a:ext uri="{FF2B5EF4-FFF2-40B4-BE49-F238E27FC236}">
                <a16:creationId xmlns:a16="http://schemas.microsoft.com/office/drawing/2014/main" id="{18AFA578-CF2E-B052-6DD0-75D6ADCABBB3}"/>
              </a:ext>
              <a:ext uri="{C183D7F6-B498-43B3-948B-1728B52AA6E4}">
                <adec:decorative xmlns:adec="http://schemas.microsoft.com/office/drawing/2017/decorative" val="1"/>
              </a:ext>
            </a:extLst>
          </p:cNvPr>
          <p:cNvCxnSpPr>
            <a:stCxn id="8" idx="3"/>
            <a:endCxn id="27" idx="3"/>
          </p:cNvCxnSpPr>
          <p:nvPr/>
        </p:nvCxnSpPr>
        <p:spPr>
          <a:xfrm>
            <a:off x="2338809" y="3741085"/>
            <a:ext cx="12700" cy="2118764"/>
          </a:xfrm>
          <a:prstGeom prst="bentConnector3">
            <a:avLst>
              <a:gd name="adj1" fmla="val 1050000"/>
            </a:avLst>
          </a:prstGeom>
          <a:noFill/>
          <a:ln w="9525" cap="flat" cmpd="sng" algn="ctr">
            <a:solidFill>
              <a:srgbClr val="FFFFFF"/>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5E7B83B5-9A7E-3AD8-7AE7-5854AE86F666}"/>
              </a:ext>
              <a:ext uri="{C183D7F6-B498-43B3-948B-1728B52AA6E4}">
                <adec:decorative xmlns:adec="http://schemas.microsoft.com/office/drawing/2017/decorative" val="1"/>
              </a:ext>
            </a:extLst>
          </p:cNvPr>
          <p:cNvCxnSpPr>
            <a:stCxn id="18" idx="3"/>
          </p:cNvCxnSpPr>
          <p:nvPr/>
        </p:nvCxnSpPr>
        <p:spPr>
          <a:xfrm>
            <a:off x="2338809" y="4817683"/>
            <a:ext cx="131341" cy="0"/>
          </a:xfrm>
          <a:prstGeom prst="line">
            <a:avLst/>
          </a:prstGeom>
          <a:noFill/>
          <a:ln w="9525" cap="flat" cmpd="sng" algn="ctr">
            <a:solidFill>
              <a:srgbClr val="FFFFFF"/>
            </a:solidFill>
            <a:prstDash val="solid"/>
            <a:headEnd type="none" w="lg" len="med"/>
            <a:tailEnd type="none" w="lg" len="med"/>
          </a:ln>
          <a:effectLst/>
        </p:spPr>
      </p:cxnSp>
      <p:cxnSp>
        <p:nvCxnSpPr>
          <p:cNvPr id="73" name="Connector: Elbow 72">
            <a:extLst>
              <a:ext uri="{FF2B5EF4-FFF2-40B4-BE49-F238E27FC236}">
                <a16:creationId xmlns:a16="http://schemas.microsoft.com/office/drawing/2014/main" id="{62865785-052C-28CD-F0CC-CCEFA44E8C16}"/>
              </a:ext>
              <a:ext uri="{C183D7F6-B498-43B3-948B-1728B52AA6E4}">
                <adec:decorative xmlns:adec="http://schemas.microsoft.com/office/drawing/2017/decorative" val="1"/>
              </a:ext>
            </a:extLst>
          </p:cNvPr>
          <p:cNvCxnSpPr>
            <a:stCxn id="8" idx="3"/>
            <a:endCxn id="57" idx="1"/>
          </p:cNvCxnSpPr>
          <p:nvPr/>
        </p:nvCxnSpPr>
        <p:spPr>
          <a:xfrm flipV="1">
            <a:off x="2338809" y="2549045"/>
            <a:ext cx="3224696" cy="1192040"/>
          </a:xfrm>
          <a:prstGeom prst="bentConnector3">
            <a:avLst>
              <a:gd name="adj1" fmla="val 92298"/>
            </a:avLst>
          </a:prstGeom>
          <a:noFill/>
          <a:ln w="9525" cap="flat" cmpd="sng" algn="ctr">
            <a:solidFill>
              <a:srgbClr val="FFFFFF"/>
            </a:solidFill>
            <a:prstDash val="solid"/>
            <a:headEnd type="none" w="lg" len="med"/>
            <a:tailEnd type="triangle"/>
          </a:ln>
          <a:effectLst/>
        </p:spPr>
      </p:cxnSp>
      <p:cxnSp>
        <p:nvCxnSpPr>
          <p:cNvPr id="74" name="Straight Connector 73">
            <a:extLst>
              <a:ext uri="{FF2B5EF4-FFF2-40B4-BE49-F238E27FC236}">
                <a16:creationId xmlns:a16="http://schemas.microsoft.com/office/drawing/2014/main" id="{08EDA315-F644-6624-5657-40C2F7B563A6}"/>
              </a:ext>
              <a:ext uri="{C183D7F6-B498-43B3-948B-1728B52AA6E4}">
                <adec:decorative xmlns:adec="http://schemas.microsoft.com/office/drawing/2017/decorative" val="1"/>
              </a:ext>
            </a:extLst>
          </p:cNvPr>
          <p:cNvCxnSpPr>
            <a:cxnSpLocks/>
            <a:stCxn id="46" idx="3"/>
          </p:cNvCxnSpPr>
          <p:nvPr/>
        </p:nvCxnSpPr>
        <p:spPr>
          <a:xfrm>
            <a:off x="5083643" y="3149677"/>
            <a:ext cx="228926" cy="0"/>
          </a:xfrm>
          <a:prstGeom prst="line">
            <a:avLst/>
          </a:prstGeom>
          <a:noFill/>
          <a:ln w="9525" cap="flat" cmpd="sng" algn="ctr">
            <a:solidFill>
              <a:srgbClr val="FFFFFF"/>
            </a:solidFill>
            <a:prstDash val="solid"/>
            <a:headEnd type="none" w="lg" len="med"/>
            <a:tailEnd type="none" w="lg" len="med"/>
          </a:ln>
          <a:effectLst/>
        </p:spPr>
      </p:cxnSp>
      <p:cxnSp>
        <p:nvCxnSpPr>
          <p:cNvPr id="75" name="Connector: Elbow 74">
            <a:extLst>
              <a:ext uri="{FF2B5EF4-FFF2-40B4-BE49-F238E27FC236}">
                <a16:creationId xmlns:a16="http://schemas.microsoft.com/office/drawing/2014/main" id="{EC69C3FF-F58C-094F-99BC-63D92E0E715D}"/>
              </a:ext>
              <a:ext uri="{C183D7F6-B498-43B3-948B-1728B52AA6E4}">
                <adec:decorative xmlns:adec="http://schemas.microsoft.com/office/drawing/2017/decorative" val="1"/>
              </a:ext>
            </a:extLst>
          </p:cNvPr>
          <p:cNvCxnSpPr>
            <a:stCxn id="57" idx="0"/>
            <a:endCxn id="36" idx="1"/>
          </p:cNvCxnSpPr>
          <p:nvPr/>
        </p:nvCxnSpPr>
        <p:spPr>
          <a:xfrm rot="16200000" flipH="1">
            <a:off x="6717899" y="1561943"/>
            <a:ext cx="103624" cy="1489861"/>
          </a:xfrm>
          <a:prstGeom prst="bentConnector4">
            <a:avLst>
              <a:gd name="adj1" fmla="val -220605"/>
              <a:gd name="adj2" fmla="val 84660"/>
            </a:avLst>
          </a:prstGeom>
          <a:noFill/>
          <a:ln w="9525" cap="flat" cmpd="sng" algn="ctr">
            <a:solidFill>
              <a:srgbClr val="FFFFFF"/>
            </a:solidFill>
            <a:prstDash val="solid"/>
            <a:headEnd type="none" w="lg" len="med"/>
            <a:tailEnd type="triangle"/>
          </a:ln>
          <a:effectLst/>
        </p:spPr>
      </p:cxnSp>
      <p:cxnSp>
        <p:nvCxnSpPr>
          <p:cNvPr id="76" name="Connector: Elbow 75">
            <a:extLst>
              <a:ext uri="{FF2B5EF4-FFF2-40B4-BE49-F238E27FC236}">
                <a16:creationId xmlns:a16="http://schemas.microsoft.com/office/drawing/2014/main" id="{1B829989-CE01-DE16-D539-E9C2E61A602C}"/>
              </a:ext>
              <a:ext uri="{C183D7F6-B498-43B3-948B-1728B52AA6E4}">
                <adec:decorative xmlns:adec="http://schemas.microsoft.com/office/drawing/2017/decorative" val="1"/>
              </a:ext>
            </a:extLst>
          </p:cNvPr>
          <p:cNvCxnSpPr>
            <a:stCxn id="36" idx="1"/>
            <a:endCxn id="34" idx="1"/>
          </p:cNvCxnSpPr>
          <p:nvPr/>
        </p:nvCxnSpPr>
        <p:spPr>
          <a:xfrm rot="10800000" flipH="1" flipV="1">
            <a:off x="7514642" y="2358684"/>
            <a:ext cx="2692" cy="501633"/>
          </a:xfrm>
          <a:prstGeom prst="bentConnector3">
            <a:avLst>
              <a:gd name="adj1" fmla="val -8491828"/>
            </a:avLst>
          </a:prstGeom>
          <a:noFill/>
          <a:ln w="9525" cap="flat" cmpd="sng" algn="ctr">
            <a:solidFill>
              <a:srgbClr val="FFFFFF"/>
            </a:solidFill>
            <a:prstDash val="solid"/>
            <a:headEnd type="none" w="lg" len="med"/>
            <a:tailEnd type="triangle"/>
          </a:ln>
          <a:effectLst/>
        </p:spPr>
      </p:cxnSp>
      <p:cxnSp>
        <p:nvCxnSpPr>
          <p:cNvPr id="77" name="Connector: Elbow 76">
            <a:extLst>
              <a:ext uri="{FF2B5EF4-FFF2-40B4-BE49-F238E27FC236}">
                <a16:creationId xmlns:a16="http://schemas.microsoft.com/office/drawing/2014/main" id="{B7F92133-CBA2-4C16-9104-96B3F8374BB1}"/>
              </a:ext>
              <a:ext uri="{C183D7F6-B498-43B3-948B-1728B52AA6E4}">
                <adec:decorative xmlns:adec="http://schemas.microsoft.com/office/drawing/2017/decorative" val="1"/>
              </a:ext>
            </a:extLst>
          </p:cNvPr>
          <p:cNvCxnSpPr>
            <a:stCxn id="36" idx="3"/>
            <a:endCxn id="34" idx="3"/>
          </p:cNvCxnSpPr>
          <p:nvPr/>
        </p:nvCxnSpPr>
        <p:spPr>
          <a:xfrm flipH="1">
            <a:off x="8335849" y="2358685"/>
            <a:ext cx="2692" cy="501633"/>
          </a:xfrm>
          <a:prstGeom prst="bentConnector3">
            <a:avLst>
              <a:gd name="adj1" fmla="val -8491828"/>
            </a:avLst>
          </a:prstGeom>
          <a:noFill/>
          <a:ln w="9525" cap="flat" cmpd="sng" algn="ctr">
            <a:solidFill>
              <a:srgbClr val="FFFFFF"/>
            </a:solidFill>
            <a:prstDash val="solid"/>
            <a:headEnd type="none" w="lg" len="med"/>
            <a:tailEnd type="none" w="lg" len="med"/>
          </a:ln>
          <a:effectLst/>
        </p:spPr>
      </p:cxnSp>
      <p:cxnSp>
        <p:nvCxnSpPr>
          <p:cNvPr id="78" name="Straight Arrow Connector 77">
            <a:extLst>
              <a:ext uri="{FF2B5EF4-FFF2-40B4-BE49-F238E27FC236}">
                <a16:creationId xmlns:a16="http://schemas.microsoft.com/office/drawing/2014/main" id="{B4EB3EAF-10F9-DBAE-705C-15ED876B5E26}"/>
              </a:ext>
              <a:ext uri="{C183D7F6-B498-43B3-948B-1728B52AA6E4}">
                <adec:decorative xmlns:adec="http://schemas.microsoft.com/office/drawing/2017/decorative" val="1"/>
              </a:ext>
            </a:extLst>
          </p:cNvPr>
          <p:cNvCxnSpPr>
            <a:cxnSpLocks/>
          </p:cNvCxnSpPr>
          <p:nvPr/>
        </p:nvCxnSpPr>
        <p:spPr>
          <a:xfrm>
            <a:off x="8570119" y="2617159"/>
            <a:ext cx="753655" cy="0"/>
          </a:xfrm>
          <a:prstGeom prst="straightConnector1">
            <a:avLst/>
          </a:prstGeom>
          <a:noFill/>
          <a:ln w="9525" cap="flat" cmpd="sng" algn="ctr">
            <a:solidFill>
              <a:srgbClr val="FFFFFF"/>
            </a:solidFill>
            <a:prstDash val="solid"/>
            <a:headEnd type="none" w="lg" len="med"/>
            <a:tailEnd type="triangle"/>
          </a:ln>
          <a:effectLst/>
        </p:spPr>
      </p:cxnSp>
      <p:cxnSp>
        <p:nvCxnSpPr>
          <p:cNvPr id="79" name="Connector: Elbow 78">
            <a:extLst>
              <a:ext uri="{FF2B5EF4-FFF2-40B4-BE49-F238E27FC236}">
                <a16:creationId xmlns:a16="http://schemas.microsoft.com/office/drawing/2014/main" id="{5F4634EB-F498-E9A2-09F4-C31A974F67EC}"/>
              </a:ext>
              <a:ext uri="{C183D7F6-B498-43B3-948B-1728B52AA6E4}">
                <adec:decorative xmlns:adec="http://schemas.microsoft.com/office/drawing/2017/decorative" val="1"/>
              </a:ext>
            </a:extLst>
          </p:cNvPr>
          <p:cNvCxnSpPr>
            <a:stCxn id="33" idx="1"/>
            <a:endCxn id="38" idx="1"/>
          </p:cNvCxnSpPr>
          <p:nvPr/>
        </p:nvCxnSpPr>
        <p:spPr>
          <a:xfrm rot="10800000" flipH="1" flipV="1">
            <a:off x="10539762" y="2270486"/>
            <a:ext cx="108" cy="774625"/>
          </a:xfrm>
          <a:prstGeom prst="bentConnector3">
            <a:avLst>
              <a:gd name="adj1" fmla="val -211666667"/>
            </a:avLst>
          </a:prstGeom>
          <a:noFill/>
          <a:ln w="9525" cap="flat" cmpd="sng" algn="ctr">
            <a:solidFill>
              <a:srgbClr val="FFFFFF"/>
            </a:solidFill>
            <a:prstDash val="solid"/>
            <a:headEnd type="none" w="lg" len="med"/>
            <a:tailEnd type="triangle"/>
          </a:ln>
          <a:effectLst/>
        </p:spPr>
      </p:cxnSp>
      <p:cxnSp>
        <p:nvCxnSpPr>
          <p:cNvPr id="80" name="Connector: Elbow 79">
            <a:extLst>
              <a:ext uri="{FF2B5EF4-FFF2-40B4-BE49-F238E27FC236}">
                <a16:creationId xmlns:a16="http://schemas.microsoft.com/office/drawing/2014/main" id="{D7A1FC55-524E-5F61-A77B-FB8569769958}"/>
              </a:ext>
              <a:ext uri="{C183D7F6-B498-43B3-948B-1728B52AA6E4}">
                <adec:decorative xmlns:adec="http://schemas.microsoft.com/office/drawing/2017/decorative" val="1"/>
              </a:ext>
            </a:extLst>
          </p:cNvPr>
          <p:cNvCxnSpPr>
            <a:cxnSpLocks/>
            <a:stCxn id="35" idx="2"/>
          </p:cNvCxnSpPr>
          <p:nvPr/>
        </p:nvCxnSpPr>
        <p:spPr>
          <a:xfrm rot="5400000">
            <a:off x="5583091" y="-309747"/>
            <a:ext cx="943307" cy="7385087"/>
          </a:xfrm>
          <a:prstGeom prst="bentConnector2">
            <a:avLst/>
          </a:prstGeom>
          <a:noFill/>
          <a:ln w="19050" cap="flat" cmpd="sng" algn="ctr">
            <a:solidFill>
              <a:srgbClr val="FF0000"/>
            </a:solidFill>
            <a:prstDash val="dash"/>
            <a:tailEnd type="none"/>
          </a:ln>
          <a:effectLst/>
        </p:spPr>
      </p:cxnSp>
      <p:cxnSp>
        <p:nvCxnSpPr>
          <p:cNvPr id="81" name="Connector: Elbow 80">
            <a:extLst>
              <a:ext uri="{FF2B5EF4-FFF2-40B4-BE49-F238E27FC236}">
                <a16:creationId xmlns:a16="http://schemas.microsoft.com/office/drawing/2014/main" id="{43E5646A-01F1-1435-8DBC-2BB6267F7D14}"/>
              </a:ext>
              <a:ext uri="{C183D7F6-B498-43B3-948B-1728B52AA6E4}">
                <adec:decorative xmlns:adec="http://schemas.microsoft.com/office/drawing/2017/decorative" val="1"/>
              </a:ext>
            </a:extLst>
          </p:cNvPr>
          <p:cNvCxnSpPr>
            <a:cxnSpLocks/>
            <a:stCxn id="10" idx="3"/>
            <a:endCxn id="31" idx="3"/>
          </p:cNvCxnSpPr>
          <p:nvPr/>
        </p:nvCxnSpPr>
        <p:spPr>
          <a:xfrm flipV="1">
            <a:off x="11590977" y="2549166"/>
            <a:ext cx="12700" cy="2238162"/>
          </a:xfrm>
          <a:prstGeom prst="bentConnector3">
            <a:avLst>
              <a:gd name="adj1" fmla="val 1800000"/>
            </a:avLst>
          </a:prstGeom>
          <a:noFill/>
          <a:ln w="19050" cap="flat" cmpd="sng" algn="ctr">
            <a:solidFill>
              <a:srgbClr val="FF0000"/>
            </a:solidFill>
            <a:prstDash val="dash"/>
            <a:tailEnd type="none"/>
          </a:ln>
          <a:effectLst/>
        </p:spPr>
      </p:cxnSp>
      <p:sp>
        <p:nvSpPr>
          <p:cNvPr id="82" name="Arrow: Down 81">
            <a:extLst>
              <a:ext uri="{FF2B5EF4-FFF2-40B4-BE49-F238E27FC236}">
                <a16:creationId xmlns:a16="http://schemas.microsoft.com/office/drawing/2014/main" id="{7847F8EB-A97F-6189-F265-0807FE04EC10}"/>
              </a:ext>
              <a:ext uri="{C183D7F6-B498-43B3-948B-1728B52AA6E4}">
                <adec:decorative xmlns:adec="http://schemas.microsoft.com/office/drawing/2017/decorative" val="1"/>
              </a:ext>
            </a:extLst>
          </p:cNvPr>
          <p:cNvSpPr/>
          <p:nvPr/>
        </p:nvSpPr>
        <p:spPr>
          <a:xfrm rot="10800000">
            <a:off x="3826057" y="3928958"/>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3" name="Arrow: Down 82">
            <a:extLst>
              <a:ext uri="{FF2B5EF4-FFF2-40B4-BE49-F238E27FC236}">
                <a16:creationId xmlns:a16="http://schemas.microsoft.com/office/drawing/2014/main" id="{7BEA0232-BD46-0B4F-441B-282F4EB0450A}"/>
              </a:ext>
              <a:ext uri="{C183D7F6-B498-43B3-948B-1728B52AA6E4}">
                <adec:decorative xmlns:adec="http://schemas.microsoft.com/office/drawing/2017/decorative" val="1"/>
              </a:ext>
            </a:extLst>
          </p:cNvPr>
          <p:cNvSpPr/>
          <p:nvPr/>
        </p:nvSpPr>
        <p:spPr>
          <a:xfrm rot="10800000" flipV="1">
            <a:off x="10090223" y="3928961"/>
            <a:ext cx="328484" cy="240078"/>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Arrow: Down 83">
            <a:extLst>
              <a:ext uri="{FF2B5EF4-FFF2-40B4-BE49-F238E27FC236}">
                <a16:creationId xmlns:a16="http://schemas.microsoft.com/office/drawing/2014/main" id="{D5526EAE-4919-46BF-C79A-C96351967FB2}"/>
              </a:ext>
              <a:ext uri="{C183D7F6-B498-43B3-948B-1728B52AA6E4}">
                <adec:decorative xmlns:adec="http://schemas.microsoft.com/office/drawing/2017/decorative" val="1"/>
              </a:ext>
            </a:extLst>
          </p:cNvPr>
          <p:cNvSpPr/>
          <p:nvPr/>
        </p:nvSpPr>
        <p:spPr>
          <a:xfrm rot="10800000">
            <a:off x="6958141" y="5157787"/>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D956EDDF-0249-2F96-CD24-FC3DF2B16A29}"/>
              </a:ext>
              <a:ext uri="{C183D7F6-B498-43B3-948B-1728B52AA6E4}">
                <adec:decorative xmlns:adec="http://schemas.microsoft.com/office/drawing/2017/decorative" val="1"/>
              </a:ext>
            </a:extLst>
          </p:cNvPr>
          <p:cNvGrpSpPr/>
          <p:nvPr/>
        </p:nvGrpSpPr>
        <p:grpSpPr>
          <a:xfrm>
            <a:off x="462147" y="3205753"/>
            <a:ext cx="284025" cy="284023"/>
            <a:chOff x="216430" y="3490914"/>
            <a:chExt cx="376892" cy="376890"/>
          </a:xfrm>
        </p:grpSpPr>
        <p:sp>
          <p:nvSpPr>
            <p:cNvPr id="86" name="Oval 85">
              <a:extLst>
                <a:ext uri="{FF2B5EF4-FFF2-40B4-BE49-F238E27FC236}">
                  <a16:creationId xmlns:a16="http://schemas.microsoft.com/office/drawing/2014/main" id="{48738805-A63B-812E-2357-C48438E813EF}"/>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87" name="Graphic 86" descr="Call center outline">
              <a:extLst>
                <a:ext uri="{FF2B5EF4-FFF2-40B4-BE49-F238E27FC236}">
                  <a16:creationId xmlns:a16="http://schemas.microsoft.com/office/drawing/2014/main" id="{80DD5AA6-680F-39C3-7EAE-06EC47778AF6}"/>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88" name="Group 87">
            <a:extLst>
              <a:ext uri="{FF2B5EF4-FFF2-40B4-BE49-F238E27FC236}">
                <a16:creationId xmlns:a16="http://schemas.microsoft.com/office/drawing/2014/main" id="{DBFF871E-C7E0-E50D-4D3F-CB09ACA7AC45}"/>
              </a:ext>
              <a:ext uri="{C183D7F6-B498-43B3-948B-1728B52AA6E4}">
                <adec:decorative xmlns:adec="http://schemas.microsoft.com/office/drawing/2017/decorative" val="1"/>
              </a:ext>
            </a:extLst>
          </p:cNvPr>
          <p:cNvGrpSpPr/>
          <p:nvPr/>
        </p:nvGrpSpPr>
        <p:grpSpPr>
          <a:xfrm>
            <a:off x="462147" y="4259853"/>
            <a:ext cx="284025" cy="284023"/>
            <a:chOff x="216430" y="3490914"/>
            <a:chExt cx="376892" cy="376890"/>
          </a:xfrm>
        </p:grpSpPr>
        <p:sp>
          <p:nvSpPr>
            <p:cNvPr id="89" name="Oval 88">
              <a:extLst>
                <a:ext uri="{FF2B5EF4-FFF2-40B4-BE49-F238E27FC236}">
                  <a16:creationId xmlns:a16="http://schemas.microsoft.com/office/drawing/2014/main" id="{E44FE941-17D7-F74A-F233-3A25F07A2E89}"/>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90" name="Graphic 89" descr="Call center outline">
              <a:extLst>
                <a:ext uri="{FF2B5EF4-FFF2-40B4-BE49-F238E27FC236}">
                  <a16:creationId xmlns:a16="http://schemas.microsoft.com/office/drawing/2014/main" id="{89BF1046-489E-5B18-CA48-22574B041E3F}"/>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91" name="Group 90">
            <a:extLst>
              <a:ext uri="{FF2B5EF4-FFF2-40B4-BE49-F238E27FC236}">
                <a16:creationId xmlns:a16="http://schemas.microsoft.com/office/drawing/2014/main" id="{1EC79737-3999-3501-147C-C205489568A9}"/>
              </a:ext>
              <a:ext uri="{C183D7F6-B498-43B3-948B-1728B52AA6E4}">
                <adec:decorative xmlns:adec="http://schemas.microsoft.com/office/drawing/2017/decorative" val="1"/>
              </a:ext>
            </a:extLst>
          </p:cNvPr>
          <p:cNvGrpSpPr/>
          <p:nvPr/>
        </p:nvGrpSpPr>
        <p:grpSpPr>
          <a:xfrm>
            <a:off x="462147" y="5307603"/>
            <a:ext cx="284025" cy="284023"/>
            <a:chOff x="216430" y="3490914"/>
            <a:chExt cx="376892" cy="376890"/>
          </a:xfrm>
        </p:grpSpPr>
        <p:sp>
          <p:nvSpPr>
            <p:cNvPr id="92" name="Oval 91">
              <a:extLst>
                <a:ext uri="{FF2B5EF4-FFF2-40B4-BE49-F238E27FC236}">
                  <a16:creationId xmlns:a16="http://schemas.microsoft.com/office/drawing/2014/main" id="{0034085F-7C16-E6ED-60C9-D394BCE68783}"/>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93" name="Graphic 92" descr="Call center outline">
              <a:extLst>
                <a:ext uri="{FF2B5EF4-FFF2-40B4-BE49-F238E27FC236}">
                  <a16:creationId xmlns:a16="http://schemas.microsoft.com/office/drawing/2014/main" id="{0F2735C4-BBF1-6BD5-22EA-043044923DB9}"/>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sp>
        <p:nvSpPr>
          <p:cNvPr id="94" name="TextBox 93">
            <a:extLst>
              <a:ext uri="{FF2B5EF4-FFF2-40B4-BE49-F238E27FC236}">
                <a16:creationId xmlns:a16="http://schemas.microsoft.com/office/drawing/2014/main" id="{AC30B5E3-D92B-6FCA-2283-F1DEF0317E17}"/>
              </a:ext>
              <a:ext uri="{C183D7F6-B498-43B3-948B-1728B52AA6E4}">
                <adec:decorative xmlns:adec="http://schemas.microsoft.com/office/drawing/2017/decorative" val="0"/>
              </a:ext>
            </a:extLst>
          </p:cNvPr>
          <p:cNvSpPr txBox="1"/>
          <p:nvPr/>
        </p:nvSpPr>
        <p:spPr>
          <a:xfrm>
            <a:off x="7560240" y="463926"/>
            <a:ext cx="1745093" cy="43088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System/Tech Improvement Loop</a:t>
            </a:r>
          </a:p>
        </p:txBody>
      </p:sp>
      <p:sp>
        <p:nvSpPr>
          <p:cNvPr id="95" name="TextBox 94">
            <a:extLst>
              <a:ext uri="{FF2B5EF4-FFF2-40B4-BE49-F238E27FC236}">
                <a16:creationId xmlns:a16="http://schemas.microsoft.com/office/drawing/2014/main" id="{EBB3C350-273B-B31C-F143-BB6986507362}"/>
              </a:ext>
            </a:extLst>
          </p:cNvPr>
          <p:cNvSpPr txBox="1"/>
          <p:nvPr/>
        </p:nvSpPr>
        <p:spPr>
          <a:xfrm>
            <a:off x="9467747" y="548564"/>
            <a:ext cx="1188720" cy="261610"/>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Tech</a:t>
            </a:r>
            <a:endParaRPr kumimoji="0" lang="en-US" sz="1800" b="0" i="0" u="none" strike="noStrike" kern="0" cap="none" spc="0" normalizeH="0" baseline="0" noProof="0">
              <a:ln>
                <a:noFill/>
              </a:ln>
              <a:solidFill>
                <a:srgbClr val="FFFFFF"/>
              </a:solidFill>
              <a:effectLst/>
              <a:uLnTx/>
              <a:uFillTx/>
            </a:endParaRPr>
          </a:p>
        </p:txBody>
      </p:sp>
      <p:sp>
        <p:nvSpPr>
          <p:cNvPr id="96" name="TextBox 95">
            <a:extLst>
              <a:ext uri="{FF2B5EF4-FFF2-40B4-BE49-F238E27FC236}">
                <a16:creationId xmlns:a16="http://schemas.microsoft.com/office/drawing/2014/main" id="{3F2B018E-6269-CBCF-FFD4-21B7DC0F3770}"/>
              </a:ext>
            </a:extLst>
          </p:cNvPr>
          <p:cNvSpPr txBox="1"/>
          <p:nvPr/>
        </p:nvSpPr>
        <p:spPr>
          <a:xfrm>
            <a:off x="10529751" y="548564"/>
            <a:ext cx="1188720" cy="261610"/>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People &amp; Policy</a:t>
            </a:r>
            <a:endParaRPr kumimoji="0" lang="en-US" sz="1800" b="0" i="0" u="none" strike="noStrike" kern="0" cap="none" spc="0" normalizeH="0" baseline="0" noProof="0">
              <a:ln>
                <a:noFill/>
              </a:ln>
              <a:solidFill>
                <a:srgbClr val="FFFFFF"/>
              </a:solidFill>
              <a:effectLst/>
              <a:uLnTx/>
              <a:uFillTx/>
            </a:endParaRPr>
          </a:p>
        </p:txBody>
      </p:sp>
      <p:sp>
        <p:nvSpPr>
          <p:cNvPr id="97" name="TextBox 96">
            <a:extLst>
              <a:ext uri="{FF2B5EF4-FFF2-40B4-BE49-F238E27FC236}">
                <a16:creationId xmlns:a16="http://schemas.microsoft.com/office/drawing/2014/main" id="{2204E6BD-9EE2-C974-E634-31873C1907BF}"/>
              </a:ext>
              <a:ext uri="{C183D7F6-B498-43B3-948B-1728B52AA6E4}">
                <adec:decorative xmlns:adec="http://schemas.microsoft.com/office/drawing/2017/decorative" val="0"/>
              </a:ext>
            </a:extLst>
          </p:cNvPr>
          <p:cNvSpPr txBox="1"/>
          <p:nvPr/>
        </p:nvSpPr>
        <p:spPr>
          <a:xfrm flipH="1">
            <a:off x="864038" y="1490003"/>
            <a:ext cx="1207536" cy="307777"/>
          </a:xfrm>
          <a:prstGeom prst="rect">
            <a:avLst/>
          </a:prstGeom>
          <a:solidFill>
            <a:srgbClr val="000000"/>
          </a:solidFill>
        </p:spPr>
        <p:txBody>
          <a:bodyPr wrap="square" lIns="91440" tIns="45720" rIns="91440" bIns="45720" rtlCol="0" anchor="t">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Application</a:t>
            </a:r>
          </a:p>
        </p:txBody>
      </p:sp>
      <p:sp>
        <p:nvSpPr>
          <p:cNvPr id="98" name="TextBox 97">
            <a:extLst>
              <a:ext uri="{FF2B5EF4-FFF2-40B4-BE49-F238E27FC236}">
                <a16:creationId xmlns:a16="http://schemas.microsoft.com/office/drawing/2014/main" id="{34FB90B6-AC35-9BC1-F4BC-3FE54F314456}"/>
              </a:ext>
              <a:ext uri="{C183D7F6-B498-43B3-948B-1728B52AA6E4}">
                <adec:decorative xmlns:adec="http://schemas.microsoft.com/office/drawing/2017/decorative" val="0"/>
              </a:ext>
            </a:extLst>
          </p:cNvPr>
          <p:cNvSpPr txBox="1"/>
          <p:nvPr/>
        </p:nvSpPr>
        <p:spPr>
          <a:xfrm flipH="1">
            <a:off x="916726" y="3147861"/>
            <a:ext cx="1102161" cy="307777"/>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Appeals</a:t>
            </a:r>
          </a:p>
        </p:txBody>
      </p:sp>
      <p:sp>
        <p:nvSpPr>
          <p:cNvPr id="99" name="TextBox 98">
            <a:extLst>
              <a:ext uri="{FF2B5EF4-FFF2-40B4-BE49-F238E27FC236}">
                <a16:creationId xmlns:a16="http://schemas.microsoft.com/office/drawing/2014/main" id="{337515EC-3F53-0EBB-F1FE-720440B1CBBD}"/>
              </a:ext>
              <a:ext uri="{C183D7F6-B498-43B3-948B-1728B52AA6E4}">
                <adec:decorative xmlns:adec="http://schemas.microsoft.com/office/drawing/2017/decorative" val="0"/>
              </a:ext>
            </a:extLst>
          </p:cNvPr>
          <p:cNvSpPr txBox="1"/>
          <p:nvPr/>
        </p:nvSpPr>
        <p:spPr>
          <a:xfrm flipH="1">
            <a:off x="829946" y="4223775"/>
            <a:ext cx="1275721" cy="307777"/>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User Reports </a:t>
            </a:r>
          </a:p>
        </p:txBody>
      </p:sp>
      <p:sp>
        <p:nvSpPr>
          <p:cNvPr id="100" name="TextBox 99">
            <a:extLst>
              <a:ext uri="{FF2B5EF4-FFF2-40B4-BE49-F238E27FC236}">
                <a16:creationId xmlns:a16="http://schemas.microsoft.com/office/drawing/2014/main" id="{70DDF957-2281-93FB-BD06-962491592246}"/>
              </a:ext>
              <a:ext uri="{C183D7F6-B498-43B3-948B-1728B52AA6E4}">
                <adec:decorative xmlns:adec="http://schemas.microsoft.com/office/drawing/2017/decorative" val="0"/>
              </a:ext>
            </a:extLst>
          </p:cNvPr>
          <p:cNvSpPr txBox="1"/>
          <p:nvPr/>
        </p:nvSpPr>
        <p:spPr>
          <a:xfrm flipH="1">
            <a:off x="748029" y="5262051"/>
            <a:ext cx="1439554" cy="307777"/>
          </a:xfrm>
          <a:prstGeom prst="rect">
            <a:avLst/>
          </a:prstGeom>
          <a:solidFill>
            <a:srgbClr val="000000"/>
          </a:solidFill>
        </p:spPr>
        <p:txBody>
          <a:bodyPr wrap="square" lIns="91440" tIns="45720" rIns="91440" bIns="45720" rtlCol="0" anchor="t">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External Report </a:t>
            </a:r>
          </a:p>
        </p:txBody>
      </p:sp>
      <p:cxnSp>
        <p:nvCxnSpPr>
          <p:cNvPr id="101" name="Straight Arrow Connector 100">
            <a:extLst>
              <a:ext uri="{FF2B5EF4-FFF2-40B4-BE49-F238E27FC236}">
                <a16:creationId xmlns:a16="http://schemas.microsoft.com/office/drawing/2014/main" id="{C6958996-4821-0F40-9D1F-DC65D9ED0DBF}"/>
              </a:ext>
              <a:ext uri="{C183D7F6-B498-43B3-948B-1728B52AA6E4}">
                <adec:decorative xmlns:adec="http://schemas.microsoft.com/office/drawing/2017/decorative" val="1"/>
              </a:ext>
            </a:extLst>
          </p:cNvPr>
          <p:cNvCxnSpPr>
            <a:cxnSpLocks/>
          </p:cNvCxnSpPr>
          <p:nvPr/>
        </p:nvCxnSpPr>
        <p:spPr>
          <a:xfrm>
            <a:off x="7122382" y="3854450"/>
            <a:ext cx="0" cy="248444"/>
          </a:xfrm>
          <a:prstGeom prst="straightConnector1">
            <a:avLst/>
          </a:prstGeom>
          <a:noFill/>
          <a:ln w="19050" cap="flat" cmpd="sng" algn="ctr">
            <a:solidFill>
              <a:srgbClr val="FF0000"/>
            </a:solidFill>
            <a:prstDash val="dash"/>
            <a:tailEnd type="triangle"/>
          </a:ln>
          <a:effectLst/>
        </p:spPr>
      </p:cxnSp>
      <p:cxnSp>
        <p:nvCxnSpPr>
          <p:cNvPr id="102" name="Straight Connector 101">
            <a:extLst>
              <a:ext uri="{FF2B5EF4-FFF2-40B4-BE49-F238E27FC236}">
                <a16:creationId xmlns:a16="http://schemas.microsoft.com/office/drawing/2014/main" id="{F866DFCB-6587-F950-672B-3C5F65FEBBF6}"/>
              </a:ext>
              <a:ext uri="{C183D7F6-B498-43B3-948B-1728B52AA6E4}">
                <adec:decorative xmlns:adec="http://schemas.microsoft.com/office/drawing/2017/decorative" val="1"/>
              </a:ext>
            </a:extLst>
          </p:cNvPr>
          <p:cNvCxnSpPr>
            <a:stCxn id="57" idx="2"/>
          </p:cNvCxnSpPr>
          <p:nvPr/>
        </p:nvCxnSpPr>
        <p:spPr>
          <a:xfrm flipH="1">
            <a:off x="6024780" y="2843029"/>
            <a:ext cx="1" cy="1011421"/>
          </a:xfrm>
          <a:prstGeom prst="line">
            <a:avLst/>
          </a:prstGeom>
          <a:noFill/>
          <a:ln w="19050" cap="flat" cmpd="sng" algn="ctr">
            <a:solidFill>
              <a:srgbClr val="FF0000"/>
            </a:solidFill>
            <a:prstDash val="dash"/>
            <a:tailEnd type="none"/>
          </a:ln>
          <a:effectLst/>
        </p:spPr>
      </p:cxnSp>
      <p:sp>
        <p:nvSpPr>
          <p:cNvPr id="103" name="Rectangle 102">
            <a:extLst>
              <a:ext uri="{FF2B5EF4-FFF2-40B4-BE49-F238E27FC236}">
                <a16:creationId xmlns:a16="http://schemas.microsoft.com/office/drawing/2014/main" id="{8F6FAED2-08CA-DB58-51C2-4F50517B3601}"/>
              </a:ext>
              <a:ext uri="{C183D7F6-B498-43B3-948B-1728B52AA6E4}">
                <adec:decorative xmlns:adec="http://schemas.microsoft.com/office/drawing/2017/decorative" val="1"/>
              </a:ext>
            </a:extLst>
          </p:cNvPr>
          <p:cNvSpPr/>
          <p:nvPr/>
        </p:nvSpPr>
        <p:spPr bwMode="auto">
          <a:xfrm>
            <a:off x="2679917" y="1709738"/>
            <a:ext cx="4095075" cy="1682346"/>
          </a:xfrm>
          <a:prstGeom prst="rect">
            <a:avLst/>
          </a:prstGeom>
          <a:solidFill>
            <a:srgbClr val="30E5D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4A9504D3-32FE-3B36-1052-02C83B1646F4}"/>
              </a:ext>
              <a:ext uri="{C183D7F6-B498-43B3-948B-1728B52AA6E4}">
                <adec:decorative xmlns:adec="http://schemas.microsoft.com/office/drawing/2017/decorative" val="1"/>
              </a:ext>
            </a:extLst>
          </p:cNvPr>
          <p:cNvSpPr/>
          <p:nvPr/>
        </p:nvSpPr>
        <p:spPr bwMode="auto">
          <a:xfrm>
            <a:off x="9196388" y="1709738"/>
            <a:ext cx="2398254" cy="1682346"/>
          </a:xfrm>
          <a:prstGeom prst="rect">
            <a:avLst/>
          </a:prstGeom>
          <a:solidFill>
            <a:srgbClr val="30E5D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8F6E11D7-14BB-A42C-5F02-3DD96F2C9739}"/>
              </a:ext>
              <a:ext uri="{C183D7F6-B498-43B3-948B-1728B52AA6E4}">
                <adec:decorative xmlns:adec="http://schemas.microsoft.com/office/drawing/2017/decorative" val="1"/>
              </a:ext>
            </a:extLst>
          </p:cNvPr>
          <p:cNvSpPr/>
          <p:nvPr/>
        </p:nvSpPr>
        <p:spPr bwMode="auto">
          <a:xfrm>
            <a:off x="6991350" y="1709738"/>
            <a:ext cx="1879600" cy="1682346"/>
          </a:xfrm>
          <a:prstGeom prst="rect">
            <a:avLst/>
          </a:prstGeom>
          <a:solidFill>
            <a:srgbClr val="0078D4">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C67AE024-CD1D-B7E2-3D55-F84503B40F89}"/>
              </a:ext>
              <a:ext uri="{C183D7F6-B498-43B3-948B-1728B52AA6E4}">
                <adec:decorative xmlns:adec="http://schemas.microsoft.com/office/drawing/2017/decorative" val="1"/>
              </a:ext>
            </a:extLst>
          </p:cNvPr>
          <p:cNvSpPr/>
          <p:nvPr/>
        </p:nvSpPr>
        <p:spPr bwMode="auto">
          <a:xfrm>
            <a:off x="2667000" y="4235450"/>
            <a:ext cx="8927642" cy="1098550"/>
          </a:xfrm>
          <a:prstGeom prst="rect">
            <a:avLst/>
          </a:prstGeom>
          <a:solidFill>
            <a:srgbClr val="30E5D0">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7" name="Rectangle 106">
            <a:extLst>
              <a:ext uri="{FF2B5EF4-FFF2-40B4-BE49-F238E27FC236}">
                <a16:creationId xmlns:a16="http://schemas.microsoft.com/office/drawing/2014/main" id="{097091CD-1B21-3997-1282-D10DABA7571D}"/>
              </a:ext>
              <a:ext uri="{C183D7F6-B498-43B3-948B-1728B52AA6E4}">
                <adec:decorative xmlns:adec="http://schemas.microsoft.com/office/drawing/2017/decorative" val="1"/>
              </a:ext>
            </a:extLst>
          </p:cNvPr>
          <p:cNvSpPr/>
          <p:nvPr/>
        </p:nvSpPr>
        <p:spPr bwMode="auto">
          <a:xfrm>
            <a:off x="2667000" y="5673725"/>
            <a:ext cx="8927642" cy="593725"/>
          </a:xfrm>
          <a:prstGeom prst="rect">
            <a:avLst/>
          </a:prstGeom>
          <a:solidFill>
            <a:srgbClr val="0078D4">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08" name="TextBox 107">
            <a:extLst>
              <a:ext uri="{FF2B5EF4-FFF2-40B4-BE49-F238E27FC236}">
                <a16:creationId xmlns:a16="http://schemas.microsoft.com/office/drawing/2014/main" id="{D0186BE3-A999-1449-15E2-ACAB9CFDC3E3}"/>
              </a:ext>
              <a:ext uri="{C183D7F6-B498-43B3-948B-1728B52AA6E4}">
                <adec:decorative xmlns:adec="http://schemas.microsoft.com/office/drawing/2017/decorative" val="0"/>
              </a:ext>
            </a:extLst>
          </p:cNvPr>
          <p:cNvSpPr txBox="1"/>
          <p:nvPr/>
        </p:nvSpPr>
        <p:spPr>
          <a:xfrm flipH="1">
            <a:off x="3356244" y="2289301"/>
            <a:ext cx="274242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Detect</a:t>
            </a:r>
            <a:r>
              <a:rPr kumimoji="0" lang="en-US" sz="1600" b="0" i="0" u="none" strike="noStrike" kern="0" cap="none" spc="0" normalizeH="0" baseline="0" noProof="0">
                <a:ln>
                  <a:noFill/>
                </a:ln>
                <a:solidFill>
                  <a:srgbClr val="000000"/>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rPr>
              <a:t>RAI Safety Architecture</a:t>
            </a:r>
          </a:p>
        </p:txBody>
      </p:sp>
      <p:sp>
        <p:nvSpPr>
          <p:cNvPr id="109" name="TextBox 108">
            <a:extLst>
              <a:ext uri="{FF2B5EF4-FFF2-40B4-BE49-F238E27FC236}">
                <a16:creationId xmlns:a16="http://schemas.microsoft.com/office/drawing/2014/main" id="{BB132507-152C-D6F0-8A5C-93EB5A541F7C}"/>
              </a:ext>
              <a:ext uri="{C183D7F6-B498-43B3-948B-1728B52AA6E4}">
                <adec:decorative xmlns:adec="http://schemas.microsoft.com/office/drawing/2017/decorative" val="0"/>
              </a:ext>
            </a:extLst>
          </p:cNvPr>
          <p:cNvSpPr txBox="1"/>
          <p:nvPr/>
        </p:nvSpPr>
        <p:spPr>
          <a:xfrm flipH="1">
            <a:off x="7042150" y="2289301"/>
            <a:ext cx="1778000"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rPr>
              <a:t>Review</a:t>
            </a:r>
            <a:r>
              <a:rPr kumimoji="0" lang="en-US" sz="16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rPr>
              <a:t>Human Review</a:t>
            </a:r>
          </a:p>
        </p:txBody>
      </p:sp>
      <p:sp>
        <p:nvSpPr>
          <p:cNvPr id="110" name="TextBox 109">
            <a:extLst>
              <a:ext uri="{FF2B5EF4-FFF2-40B4-BE49-F238E27FC236}">
                <a16:creationId xmlns:a16="http://schemas.microsoft.com/office/drawing/2014/main" id="{B00CA5BF-E709-D2D8-E2DC-F0F2A344D049}"/>
              </a:ext>
              <a:ext uri="{C183D7F6-B498-43B3-948B-1728B52AA6E4}">
                <adec:decorative xmlns:adec="http://schemas.microsoft.com/office/drawing/2017/decorative" val="0"/>
              </a:ext>
            </a:extLst>
          </p:cNvPr>
          <p:cNvSpPr txBox="1"/>
          <p:nvPr/>
        </p:nvSpPr>
        <p:spPr>
          <a:xfrm flipH="1">
            <a:off x="9788794" y="2289301"/>
            <a:ext cx="1213442" cy="584775"/>
          </a:xfrm>
          <a:prstGeom prst="rect">
            <a:avLst/>
          </a:prstGeom>
          <a:no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rPr>
              <a:t>Decision</a:t>
            </a:r>
          </a:p>
        </p:txBody>
      </p:sp>
      <p:sp>
        <p:nvSpPr>
          <p:cNvPr id="111" name="TextBox 110">
            <a:extLst>
              <a:ext uri="{FF2B5EF4-FFF2-40B4-BE49-F238E27FC236}">
                <a16:creationId xmlns:a16="http://schemas.microsoft.com/office/drawing/2014/main" id="{D872F63F-540F-4C8B-6A42-7605D3224F96}"/>
              </a:ext>
              <a:ext uri="{C183D7F6-B498-43B3-948B-1728B52AA6E4}">
                <adec:decorative xmlns:adec="http://schemas.microsoft.com/office/drawing/2017/decorative" val="0"/>
              </a:ext>
            </a:extLst>
          </p:cNvPr>
          <p:cNvSpPr txBox="1"/>
          <p:nvPr/>
        </p:nvSpPr>
        <p:spPr>
          <a:xfrm flipH="1">
            <a:off x="4909947" y="4630837"/>
            <a:ext cx="4441748"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Understand</a:t>
            </a:r>
            <a:r>
              <a:rPr kumimoji="0" lang="en-US" sz="1600" b="0" i="0" u="none" strike="noStrike" kern="0" cap="none" spc="0" normalizeH="0" baseline="0" noProof="0">
                <a:ln>
                  <a:noFill/>
                </a:ln>
                <a:solidFill>
                  <a:srgbClr val="000000"/>
                </a:solidFill>
                <a:effectLst/>
                <a:uLnTx/>
                <a:uFillTx/>
              </a:rPr>
              <a:t> | Continuous Improvements</a:t>
            </a:r>
          </a:p>
        </p:txBody>
      </p:sp>
      <p:sp>
        <p:nvSpPr>
          <p:cNvPr id="112" name="TextBox 111">
            <a:extLst>
              <a:ext uri="{FF2B5EF4-FFF2-40B4-BE49-F238E27FC236}">
                <a16:creationId xmlns:a16="http://schemas.microsoft.com/office/drawing/2014/main" id="{F341A4BC-E8F6-21F5-3E70-7278ECAD4243}"/>
              </a:ext>
              <a:ext uri="{C183D7F6-B498-43B3-948B-1728B52AA6E4}">
                <adec:decorative xmlns:adec="http://schemas.microsoft.com/office/drawing/2017/decorative" val="0"/>
              </a:ext>
            </a:extLst>
          </p:cNvPr>
          <p:cNvSpPr txBox="1"/>
          <p:nvPr/>
        </p:nvSpPr>
        <p:spPr>
          <a:xfrm flipH="1">
            <a:off x="5857034" y="5816699"/>
            <a:ext cx="2547574" cy="338554"/>
          </a:xfrm>
          <a:prstGeom prst="rect">
            <a:avLst/>
          </a:prstGeom>
          <a:noFill/>
        </p:spPr>
        <p:txBody>
          <a:bodyPr wrap="square" rtlCol="0">
            <a:spAutoFit/>
          </a:bodyPr>
          <a:lstStyle>
            <a:defPPr>
              <a:defRPr lang="en-US"/>
            </a:defPPr>
            <a:lvl1pPr algn="ctr">
              <a:defRPr sz="1600"/>
            </a:lvl1pPr>
          </a:lstStyle>
          <a:p>
            <a:pPr>
              <a:defRPr/>
            </a:pPr>
            <a:r>
              <a:rPr lang="en-US">
                <a:solidFill>
                  <a:srgbClr val="FFFFFF"/>
                </a:solidFill>
                <a:latin typeface="Segoe UI Semibold"/>
              </a:rPr>
              <a:t>Policy &amp; Governance</a:t>
            </a:r>
          </a:p>
        </p:txBody>
      </p:sp>
    </p:spTree>
    <p:extLst>
      <p:ext uri="{BB962C8B-B14F-4D97-AF65-F5344CB8AC3E}">
        <p14:creationId xmlns:p14="http://schemas.microsoft.com/office/powerpoint/2010/main" val="410788842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36039E-06FA-CD31-DBE5-4936F67D3D27}"/>
              </a:ext>
            </a:extLst>
          </p:cNvPr>
          <p:cNvSpPr>
            <a:spLocks noGrp="1"/>
          </p:cNvSpPr>
          <p:nvPr>
            <p:ph type="title"/>
          </p:nvPr>
        </p:nvSpPr>
        <p:spPr/>
        <p:txBody>
          <a:bodyPr/>
          <a:lstStyle/>
          <a:p>
            <a:r>
              <a:rPr lang="en-US" dirty="0"/>
              <a:t>Safety Execution Flow</a:t>
            </a:r>
          </a:p>
        </p:txBody>
      </p:sp>
      <p:sp>
        <p:nvSpPr>
          <p:cNvPr id="4" name="Arrow: Down 3">
            <a:extLst>
              <a:ext uri="{FF2B5EF4-FFF2-40B4-BE49-F238E27FC236}">
                <a16:creationId xmlns:a16="http://schemas.microsoft.com/office/drawing/2014/main" id="{D86A02E7-617F-FE4B-F31D-A3AF0D3EAA0D}"/>
              </a:ext>
              <a:ext uri="{C183D7F6-B498-43B3-948B-1728B52AA6E4}">
                <adec:decorative xmlns:adec="http://schemas.microsoft.com/office/drawing/2017/decorative" val="1"/>
              </a:ext>
            </a:extLst>
          </p:cNvPr>
          <p:cNvSpPr/>
          <p:nvPr/>
        </p:nvSpPr>
        <p:spPr>
          <a:xfrm rot="16200000">
            <a:off x="5891939" y="1313963"/>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5" name="Straight Arrow Connector 4">
            <a:extLst>
              <a:ext uri="{FF2B5EF4-FFF2-40B4-BE49-F238E27FC236}">
                <a16:creationId xmlns:a16="http://schemas.microsoft.com/office/drawing/2014/main" id="{FC9D29DC-76B1-382E-BFFB-A3291A7EFEEA}"/>
              </a:ext>
              <a:ext uri="{C183D7F6-B498-43B3-948B-1728B52AA6E4}">
                <adec:decorative xmlns:adec="http://schemas.microsoft.com/office/drawing/2017/decorative" val="1"/>
              </a:ext>
            </a:extLst>
          </p:cNvPr>
          <p:cNvCxnSpPr>
            <a:cxnSpLocks/>
          </p:cNvCxnSpPr>
          <p:nvPr/>
        </p:nvCxnSpPr>
        <p:spPr>
          <a:xfrm>
            <a:off x="5392182" y="679369"/>
            <a:ext cx="569137" cy="0"/>
          </a:xfrm>
          <a:prstGeom prst="straightConnector1">
            <a:avLst/>
          </a:prstGeom>
          <a:noFill/>
          <a:ln w="19050" cap="flat" cmpd="sng" algn="ctr">
            <a:solidFill>
              <a:srgbClr val="FF0000"/>
            </a:solidFill>
            <a:prstDash val="dash"/>
            <a:tailEnd type="triangle"/>
          </a:ln>
          <a:effectLst/>
        </p:spPr>
      </p:cxnSp>
      <p:sp>
        <p:nvSpPr>
          <p:cNvPr id="6" name="Rectangle 5">
            <a:extLst>
              <a:ext uri="{FF2B5EF4-FFF2-40B4-BE49-F238E27FC236}">
                <a16:creationId xmlns:a16="http://schemas.microsoft.com/office/drawing/2014/main" id="{4E18255B-2568-1B39-277B-EFD0C8A21098}"/>
              </a:ext>
              <a:ext uri="{C183D7F6-B498-43B3-948B-1728B52AA6E4}">
                <adec:decorative xmlns:adec="http://schemas.microsoft.com/office/drawing/2017/decorative" val="1"/>
              </a:ext>
            </a:extLst>
          </p:cNvPr>
          <p:cNvSpPr/>
          <p:nvPr/>
        </p:nvSpPr>
        <p:spPr>
          <a:xfrm>
            <a:off x="8649320" y="552539"/>
            <a:ext cx="253660" cy="253660"/>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19D3BDF-4A6D-DD1D-A0A4-0D8B19072319}"/>
              </a:ext>
              <a:ext uri="{C183D7F6-B498-43B3-948B-1728B52AA6E4}">
                <adec:decorative xmlns:adec="http://schemas.microsoft.com/office/drawing/2017/decorative" val="1"/>
              </a:ext>
            </a:extLst>
          </p:cNvPr>
          <p:cNvSpPr/>
          <p:nvPr/>
        </p:nvSpPr>
        <p:spPr>
          <a:xfrm>
            <a:off x="7587316" y="552539"/>
            <a:ext cx="253660" cy="253660"/>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 name="Rounded Rectangle 20">
            <a:extLst>
              <a:ext uri="{FF2B5EF4-FFF2-40B4-BE49-F238E27FC236}">
                <a16:creationId xmlns:a16="http://schemas.microsoft.com/office/drawing/2014/main" id="{406C3E61-B354-5EBA-4927-8AF4B2ADAE66}"/>
              </a:ext>
              <a:ext uri="{C183D7F6-B498-43B3-948B-1728B52AA6E4}">
                <adec:decorative xmlns:adec="http://schemas.microsoft.com/office/drawing/2017/decorative" val="1"/>
              </a:ext>
            </a:extLst>
          </p:cNvPr>
          <p:cNvSpPr/>
          <p:nvPr/>
        </p:nvSpPr>
        <p:spPr>
          <a:xfrm>
            <a:off x="10292156" y="552539"/>
            <a:ext cx="253660" cy="253660"/>
          </a:xfrm>
          <a:prstGeom prst="roundRect">
            <a:avLst/>
          </a:prstGeom>
          <a:solidFill>
            <a:srgbClr val="000000"/>
          </a:solidFill>
          <a:ln w="28575"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A68519D-3384-02B4-CA86-363C20D24C77}"/>
              </a:ext>
              <a:ext uri="{C183D7F6-B498-43B3-948B-1728B52AA6E4}">
                <adec:decorative xmlns:adec="http://schemas.microsoft.com/office/drawing/2017/decorative" val="1"/>
              </a:ext>
            </a:extLst>
          </p:cNvPr>
          <p:cNvSpPr/>
          <p:nvPr/>
        </p:nvSpPr>
        <p:spPr>
          <a:xfrm>
            <a:off x="596803" y="3331895"/>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180D7A93-C677-9680-92C9-464B90CC6446}"/>
              </a:ext>
              <a:ext uri="{C183D7F6-B498-43B3-948B-1728B52AA6E4}">
                <adec:decorative xmlns:adec="http://schemas.microsoft.com/office/drawing/2017/decorative" val="1"/>
              </a:ext>
            </a:extLst>
          </p:cNvPr>
          <p:cNvSpPr/>
          <p:nvPr/>
        </p:nvSpPr>
        <p:spPr>
          <a:xfrm>
            <a:off x="602319" y="1706247"/>
            <a:ext cx="1730974" cy="1376739"/>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4CB3DB0B-052A-EBC8-DC1C-DCE0D75BECE9}"/>
              </a:ext>
              <a:ext uri="{C183D7F6-B498-43B3-948B-1728B52AA6E4}">
                <adec:decorative xmlns:adec="http://schemas.microsoft.com/office/drawing/2017/decorative" val="1"/>
              </a:ext>
            </a:extLst>
          </p:cNvPr>
          <p:cNvSpPr/>
          <p:nvPr/>
        </p:nvSpPr>
        <p:spPr>
          <a:xfrm>
            <a:off x="2653788" y="4234689"/>
            <a:ext cx="8937189" cy="1105278"/>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13F270AC-C19B-6F85-F8EB-54ECABA9E6E7}"/>
              </a:ext>
              <a:ext uri="{C183D7F6-B498-43B3-948B-1728B52AA6E4}">
                <adec:decorative xmlns:adec="http://schemas.microsoft.com/office/drawing/2017/decorative" val="1"/>
              </a:ext>
            </a:extLst>
          </p:cNvPr>
          <p:cNvGrpSpPr/>
          <p:nvPr/>
        </p:nvGrpSpPr>
        <p:grpSpPr>
          <a:xfrm>
            <a:off x="711679" y="3523914"/>
            <a:ext cx="1512254" cy="403605"/>
            <a:chOff x="714428" y="3523914"/>
            <a:chExt cx="1512254" cy="403605"/>
          </a:xfrm>
        </p:grpSpPr>
        <p:sp>
          <p:nvSpPr>
            <p:cNvPr id="13" name="Rectangle 12">
              <a:extLst>
                <a:ext uri="{FF2B5EF4-FFF2-40B4-BE49-F238E27FC236}">
                  <a16:creationId xmlns:a16="http://schemas.microsoft.com/office/drawing/2014/main" id="{3E40D2E4-7A2E-AEC8-94E0-854B645DEBBA}"/>
                </a:ext>
              </a:extLst>
            </p:cNvPr>
            <p:cNvSpPr/>
            <p:nvPr/>
          </p:nvSpPr>
          <p:spPr>
            <a:xfrm>
              <a:off x="714428" y="3523914"/>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Appeal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Throttling</a:t>
              </a:r>
            </a:p>
          </p:txBody>
        </p:sp>
        <p:sp>
          <p:nvSpPr>
            <p:cNvPr id="14" name="Rectangle 13">
              <a:extLst>
                <a:ext uri="{FF2B5EF4-FFF2-40B4-BE49-F238E27FC236}">
                  <a16:creationId xmlns:a16="http://schemas.microsoft.com/office/drawing/2014/main" id="{50B2CEFC-A28E-F8D1-5B73-71E92480989D}"/>
                </a:ext>
              </a:extLst>
            </p:cNvPr>
            <p:cNvSpPr/>
            <p:nvPr/>
          </p:nvSpPr>
          <p:spPr>
            <a:xfrm>
              <a:off x="1536694" y="3523914"/>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Appeal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Suspension</a:t>
              </a:r>
            </a:p>
          </p:txBody>
        </p:sp>
      </p:grpSp>
      <p:sp>
        <p:nvSpPr>
          <p:cNvPr id="15" name="Rectangle 14">
            <a:extLst>
              <a:ext uri="{FF2B5EF4-FFF2-40B4-BE49-F238E27FC236}">
                <a16:creationId xmlns:a16="http://schemas.microsoft.com/office/drawing/2014/main" id="{87FB793F-7E45-01EE-5DF7-98201B05D762}"/>
              </a:ext>
              <a:ext uri="{C183D7F6-B498-43B3-948B-1728B52AA6E4}">
                <adec:decorative xmlns:adec="http://schemas.microsoft.com/office/drawing/2017/decorative" val="1"/>
              </a:ext>
            </a:extLst>
          </p:cNvPr>
          <p:cNvSpPr/>
          <p:nvPr/>
        </p:nvSpPr>
        <p:spPr>
          <a:xfrm>
            <a:off x="3952608" y="4486304"/>
            <a:ext cx="1003632" cy="566937"/>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Data Labeling for  Enrichment</a:t>
            </a:r>
          </a:p>
        </p:txBody>
      </p:sp>
      <p:sp>
        <p:nvSpPr>
          <p:cNvPr id="16" name="Rectangle 15">
            <a:extLst>
              <a:ext uri="{FF2B5EF4-FFF2-40B4-BE49-F238E27FC236}">
                <a16:creationId xmlns:a16="http://schemas.microsoft.com/office/drawing/2014/main" id="{31E2F40F-EE5D-9120-4C31-359C9C132C64}"/>
              </a:ext>
              <a:ext uri="{C183D7F6-B498-43B3-948B-1728B52AA6E4}">
                <adec:decorative xmlns:adec="http://schemas.microsoft.com/office/drawing/2017/decorative" val="1"/>
              </a:ext>
            </a:extLst>
          </p:cNvPr>
          <p:cNvSpPr/>
          <p:nvPr/>
        </p:nvSpPr>
        <p:spPr>
          <a:xfrm>
            <a:off x="5731247"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Sampling</a:t>
            </a:r>
          </a:p>
        </p:txBody>
      </p:sp>
      <p:sp>
        <p:nvSpPr>
          <p:cNvPr id="17" name="Rectangle 16">
            <a:extLst>
              <a:ext uri="{FF2B5EF4-FFF2-40B4-BE49-F238E27FC236}">
                <a16:creationId xmlns:a16="http://schemas.microsoft.com/office/drawing/2014/main" id="{1AFCF009-82DE-FE78-9395-C6EE765AD4A2}"/>
              </a:ext>
              <a:ext uri="{C183D7F6-B498-43B3-948B-1728B52AA6E4}">
                <adec:decorative xmlns:adec="http://schemas.microsoft.com/office/drawing/2017/decorative" val="1"/>
              </a:ext>
            </a:extLst>
          </p:cNvPr>
          <p:cNvSpPr/>
          <p:nvPr/>
        </p:nvSpPr>
        <p:spPr>
          <a:xfrm>
            <a:off x="7509886"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RAI System Improvements</a:t>
            </a:r>
          </a:p>
        </p:txBody>
      </p:sp>
      <p:sp>
        <p:nvSpPr>
          <p:cNvPr id="18" name="Rectangle 17">
            <a:extLst>
              <a:ext uri="{FF2B5EF4-FFF2-40B4-BE49-F238E27FC236}">
                <a16:creationId xmlns:a16="http://schemas.microsoft.com/office/drawing/2014/main" id="{EDD66191-225F-6272-F15E-EF61B71C9034}"/>
              </a:ext>
              <a:ext uri="{C183D7F6-B498-43B3-948B-1728B52AA6E4}">
                <adec:decorative xmlns:adec="http://schemas.microsoft.com/office/drawing/2017/decorative" val="1"/>
              </a:ext>
            </a:extLst>
          </p:cNvPr>
          <p:cNvSpPr/>
          <p:nvPr/>
        </p:nvSpPr>
        <p:spPr>
          <a:xfrm>
            <a:off x="9288524" y="4484359"/>
            <a:ext cx="1003632" cy="57082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Metrics</a:t>
            </a:r>
          </a:p>
        </p:txBody>
      </p:sp>
      <p:sp>
        <p:nvSpPr>
          <p:cNvPr id="19" name="Rectangle 18">
            <a:extLst>
              <a:ext uri="{FF2B5EF4-FFF2-40B4-BE49-F238E27FC236}">
                <a16:creationId xmlns:a16="http://schemas.microsoft.com/office/drawing/2014/main" id="{DB5A465F-E397-A119-6FA2-AE68C5A3BEDD}"/>
              </a:ext>
              <a:ext uri="{C183D7F6-B498-43B3-948B-1728B52AA6E4}">
                <adec:decorative xmlns:adec="http://schemas.microsoft.com/office/drawing/2017/decorative" val="1"/>
              </a:ext>
            </a:extLst>
          </p:cNvPr>
          <p:cNvSpPr/>
          <p:nvPr/>
        </p:nvSpPr>
        <p:spPr>
          <a:xfrm>
            <a:off x="596803" y="4408493"/>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0BF58B5E-A52A-AB67-B313-00FC67BD2A13}"/>
              </a:ext>
              <a:ext uri="{C183D7F6-B498-43B3-948B-1728B52AA6E4}">
                <adec:decorative xmlns:adec="http://schemas.microsoft.com/office/drawing/2017/decorative" val="1"/>
              </a:ext>
            </a:extLst>
          </p:cNvPr>
          <p:cNvGrpSpPr/>
          <p:nvPr/>
        </p:nvGrpSpPr>
        <p:grpSpPr>
          <a:xfrm>
            <a:off x="711679" y="4600512"/>
            <a:ext cx="1512254" cy="403605"/>
            <a:chOff x="714428" y="4600512"/>
            <a:chExt cx="1512254" cy="403605"/>
          </a:xfrm>
        </p:grpSpPr>
        <p:sp>
          <p:nvSpPr>
            <p:cNvPr id="21" name="Rectangle 20">
              <a:extLst>
                <a:ext uri="{FF2B5EF4-FFF2-40B4-BE49-F238E27FC236}">
                  <a16:creationId xmlns:a16="http://schemas.microsoft.com/office/drawing/2014/main" id="{0B88EFBB-B164-1A0F-2084-E2ABAB28F562}"/>
                </a:ext>
              </a:extLst>
            </p:cNvPr>
            <p:cNvSpPr/>
            <p:nvPr/>
          </p:nvSpPr>
          <p:spPr>
            <a:xfrm>
              <a:off x="714428" y="4600512"/>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Report Abuse </a:t>
              </a:r>
            </a:p>
          </p:txBody>
        </p:sp>
        <p:sp>
          <p:nvSpPr>
            <p:cNvPr id="22" name="Rectangle 21">
              <a:extLst>
                <a:ext uri="{FF2B5EF4-FFF2-40B4-BE49-F238E27FC236}">
                  <a16:creationId xmlns:a16="http://schemas.microsoft.com/office/drawing/2014/main" id="{A184C026-731F-ECEF-4C1A-85E2F24A5252}"/>
                </a:ext>
              </a:extLst>
            </p:cNvPr>
            <p:cNvSpPr/>
            <p:nvPr/>
          </p:nvSpPr>
          <p:spPr>
            <a:xfrm>
              <a:off x="1536694" y="4600512"/>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Report Filter Issue </a:t>
              </a:r>
            </a:p>
          </p:txBody>
        </p:sp>
      </p:grpSp>
      <p:grpSp>
        <p:nvGrpSpPr>
          <p:cNvPr id="23" name="Group 22">
            <a:extLst>
              <a:ext uri="{FF2B5EF4-FFF2-40B4-BE49-F238E27FC236}">
                <a16:creationId xmlns:a16="http://schemas.microsoft.com/office/drawing/2014/main" id="{A84E5271-15DD-8175-59A3-AE0506ED7BB7}"/>
              </a:ext>
              <a:ext uri="{C183D7F6-B498-43B3-948B-1728B52AA6E4}">
                <adec:decorative xmlns:adec="http://schemas.microsoft.com/office/drawing/2017/decorative" val="1"/>
              </a:ext>
            </a:extLst>
          </p:cNvPr>
          <p:cNvGrpSpPr/>
          <p:nvPr/>
        </p:nvGrpSpPr>
        <p:grpSpPr>
          <a:xfrm>
            <a:off x="669116" y="2096770"/>
            <a:ext cx="1597380" cy="582483"/>
            <a:chOff x="692314" y="2096770"/>
            <a:chExt cx="1597380" cy="582483"/>
          </a:xfrm>
        </p:grpSpPr>
        <p:sp>
          <p:nvSpPr>
            <p:cNvPr id="24" name="Rectangle 23">
              <a:extLst>
                <a:ext uri="{FF2B5EF4-FFF2-40B4-BE49-F238E27FC236}">
                  <a16:creationId xmlns:a16="http://schemas.microsoft.com/office/drawing/2014/main" id="{DB8F0A58-1889-8984-7D10-1EA657570D03}"/>
                </a:ext>
              </a:extLst>
            </p:cNvPr>
            <p:cNvSpPr/>
            <p:nvPr/>
          </p:nvSpPr>
          <p:spPr>
            <a:xfrm>
              <a:off x="692314" y="2096770"/>
              <a:ext cx="660583" cy="582483"/>
            </a:xfrm>
            <a:prstGeom prst="rect">
              <a:avLst/>
            </a:prstGeom>
            <a:solidFill>
              <a:srgbClr val="30E5D0"/>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Customer Application</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977CC08-A681-2405-1BCA-8924A29E4F92}"/>
                </a:ext>
              </a:extLst>
            </p:cNvPr>
            <p:cNvSpPr/>
            <p:nvPr/>
          </p:nvSpPr>
          <p:spPr>
            <a:xfrm>
              <a:off x="1629111" y="2096770"/>
              <a:ext cx="660583" cy="582483"/>
            </a:xfrm>
            <a:prstGeom prst="rect">
              <a:avLst/>
            </a:prstGeom>
            <a:solidFill>
              <a:srgbClr val="30E5D0"/>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AOAI Endpoint</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grpSp>
      <p:sp>
        <p:nvSpPr>
          <p:cNvPr id="26" name="TextBox 25">
            <a:extLst>
              <a:ext uri="{FF2B5EF4-FFF2-40B4-BE49-F238E27FC236}">
                <a16:creationId xmlns:a16="http://schemas.microsoft.com/office/drawing/2014/main" id="{52451296-9387-7901-83C6-2E1131306255}"/>
              </a:ext>
              <a:ext uri="{C183D7F6-B498-43B3-948B-1728B52AA6E4}">
                <adec:decorative xmlns:adec="http://schemas.microsoft.com/office/drawing/2017/decorative" val="1"/>
              </a:ext>
            </a:extLst>
          </p:cNvPr>
          <p:cNvSpPr txBox="1"/>
          <p:nvPr/>
        </p:nvSpPr>
        <p:spPr>
          <a:xfrm>
            <a:off x="1163662" y="1826173"/>
            <a:ext cx="60828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Prompt</a:t>
            </a:r>
            <a:endParaRPr kumimoji="0" lang="en-US" sz="1000" b="0" i="0" u="none" strike="noStrike" kern="0" cap="none" spc="0" normalizeH="0" baseline="0" noProof="0">
              <a:ln>
                <a:noFill/>
              </a:ln>
              <a:solidFill>
                <a:srgbClr val="FFFFFF"/>
              </a:solidFill>
              <a:effectLst/>
              <a:uLnTx/>
              <a:uFillTx/>
              <a:cs typeface="Calibri"/>
            </a:endParaRPr>
          </a:p>
        </p:txBody>
      </p:sp>
      <p:sp>
        <p:nvSpPr>
          <p:cNvPr id="27" name="TextBox 26">
            <a:extLst>
              <a:ext uri="{FF2B5EF4-FFF2-40B4-BE49-F238E27FC236}">
                <a16:creationId xmlns:a16="http://schemas.microsoft.com/office/drawing/2014/main" id="{AECF7A92-69AA-EE3C-214B-33CC2002DBA7}"/>
              </a:ext>
              <a:ext uri="{C183D7F6-B498-43B3-948B-1728B52AA6E4}">
                <adec:decorative xmlns:adec="http://schemas.microsoft.com/office/drawing/2017/decorative" val="1"/>
              </a:ext>
            </a:extLst>
          </p:cNvPr>
          <p:cNvSpPr txBox="1"/>
          <p:nvPr/>
        </p:nvSpPr>
        <p:spPr>
          <a:xfrm>
            <a:off x="800256" y="2724594"/>
            <a:ext cx="13351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defRPr/>
            </a:pPr>
            <a:r>
              <a:rPr lang="en-US" sz="1000">
                <a:solidFill>
                  <a:srgbClr val="FFFFFF"/>
                </a:solidFill>
                <a:cs typeface="Calibri"/>
              </a:rPr>
              <a:t>Filtered Response</a:t>
            </a:r>
          </a:p>
        </p:txBody>
      </p:sp>
      <p:sp>
        <p:nvSpPr>
          <p:cNvPr id="28" name="Rectangle 27">
            <a:extLst>
              <a:ext uri="{FF2B5EF4-FFF2-40B4-BE49-F238E27FC236}">
                <a16:creationId xmlns:a16="http://schemas.microsoft.com/office/drawing/2014/main" id="{2DC6CB07-E510-ABD9-1B85-E03B1CE5AD6F}"/>
              </a:ext>
              <a:ext uri="{C183D7F6-B498-43B3-948B-1728B52AA6E4}">
                <adec:decorative xmlns:adec="http://schemas.microsoft.com/office/drawing/2017/decorative" val="1"/>
              </a:ext>
            </a:extLst>
          </p:cNvPr>
          <p:cNvSpPr/>
          <p:nvPr/>
        </p:nvSpPr>
        <p:spPr>
          <a:xfrm>
            <a:off x="596803" y="5450659"/>
            <a:ext cx="1742006" cy="818379"/>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3C59F833-B365-FD25-E1D8-0E71630544C6}"/>
              </a:ext>
              <a:ext uri="{C183D7F6-B498-43B3-948B-1728B52AA6E4}">
                <adec:decorative xmlns:adec="http://schemas.microsoft.com/office/drawing/2017/decorative" val="1"/>
              </a:ext>
            </a:extLst>
          </p:cNvPr>
          <p:cNvGrpSpPr/>
          <p:nvPr/>
        </p:nvGrpSpPr>
        <p:grpSpPr>
          <a:xfrm>
            <a:off x="711679" y="5642678"/>
            <a:ext cx="1512254" cy="403605"/>
            <a:chOff x="714428" y="5642678"/>
            <a:chExt cx="1512254" cy="403605"/>
          </a:xfrm>
        </p:grpSpPr>
        <p:sp>
          <p:nvSpPr>
            <p:cNvPr id="30" name="Rectangle 29">
              <a:extLst>
                <a:ext uri="{FF2B5EF4-FFF2-40B4-BE49-F238E27FC236}">
                  <a16:creationId xmlns:a16="http://schemas.microsoft.com/office/drawing/2014/main" id="{4D22AC89-5FD9-4652-987E-E3411F88E4F1}"/>
                </a:ext>
              </a:extLst>
            </p:cNvPr>
            <p:cNvSpPr/>
            <p:nvPr/>
          </p:nvSpPr>
          <p:spPr>
            <a:xfrm>
              <a:off x="714428" y="5642678"/>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Article Finds Issue</a:t>
              </a:r>
            </a:p>
          </p:txBody>
        </p:sp>
        <p:sp>
          <p:nvSpPr>
            <p:cNvPr id="31" name="Rectangle 30">
              <a:extLst>
                <a:ext uri="{FF2B5EF4-FFF2-40B4-BE49-F238E27FC236}">
                  <a16:creationId xmlns:a16="http://schemas.microsoft.com/office/drawing/2014/main" id="{7B5AB52A-86C1-898B-AAA3-EB2375E31BAC}"/>
                </a:ext>
              </a:extLst>
            </p:cNvPr>
            <p:cNvSpPr/>
            <p:nvPr/>
          </p:nvSpPr>
          <p:spPr>
            <a:xfrm>
              <a:off x="1536694" y="5642678"/>
              <a:ext cx="689988" cy="403605"/>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Study Finds Issue</a:t>
              </a:r>
            </a:p>
          </p:txBody>
        </p:sp>
      </p:grpSp>
      <p:sp>
        <p:nvSpPr>
          <p:cNvPr id="32" name="Rounded Rectangle 20">
            <a:extLst>
              <a:ext uri="{FF2B5EF4-FFF2-40B4-BE49-F238E27FC236}">
                <a16:creationId xmlns:a16="http://schemas.microsoft.com/office/drawing/2014/main" id="{BEAE2B64-3EBB-F3A9-B8D9-87DA7C83FAB0}"/>
              </a:ext>
              <a:ext uri="{C183D7F6-B498-43B3-948B-1728B52AA6E4}">
                <adec:decorative xmlns:adec="http://schemas.microsoft.com/office/drawing/2017/decorative" val="1"/>
              </a:ext>
            </a:extLst>
          </p:cNvPr>
          <p:cNvSpPr/>
          <p:nvPr/>
        </p:nvSpPr>
        <p:spPr>
          <a:xfrm>
            <a:off x="3884410" y="4406900"/>
            <a:ext cx="1140028" cy="725746"/>
          </a:xfrm>
          <a:prstGeom prst="roundRect">
            <a:avLst>
              <a:gd name="adj" fmla="val 8562"/>
            </a:avLst>
          </a:prstGeom>
          <a:noFill/>
          <a:ln w="28575" cap="flat" cmpd="sng" algn="ctr">
            <a:solidFill>
              <a:srgbClr val="FF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8D7F80BB-02C8-8A57-D781-DE9EC9648060}"/>
              </a:ext>
              <a:ext uri="{C183D7F6-B498-43B3-948B-1728B52AA6E4}">
                <adec:decorative xmlns:adec="http://schemas.microsoft.com/office/drawing/2017/decorative" val="1"/>
              </a:ext>
            </a:extLst>
          </p:cNvPr>
          <p:cNvSpPr/>
          <p:nvPr/>
        </p:nvSpPr>
        <p:spPr>
          <a:xfrm>
            <a:off x="9197189" y="1706247"/>
            <a:ext cx="2393788" cy="1685837"/>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51C5346D-38CF-8E39-87D1-5C57EF3CAF4B}"/>
              </a:ext>
              <a:ext uri="{C183D7F6-B498-43B3-948B-1728B52AA6E4}">
                <adec:decorative xmlns:adec="http://schemas.microsoft.com/office/drawing/2017/decorative" val="1"/>
              </a:ext>
            </a:extLst>
          </p:cNvPr>
          <p:cNvSpPr/>
          <p:nvPr/>
        </p:nvSpPr>
        <p:spPr>
          <a:xfrm>
            <a:off x="6982690" y="1686409"/>
            <a:ext cx="1887803" cy="1705675"/>
          </a:xfrm>
          <a:prstGeom prst="rect">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379A2F47-904F-6995-F1B5-B860CC5A9603}"/>
              </a:ext>
              <a:ext uri="{C183D7F6-B498-43B3-948B-1728B52AA6E4}">
                <adec:decorative xmlns:adec="http://schemas.microsoft.com/office/drawing/2017/decorative" val="1"/>
              </a:ext>
            </a:extLst>
          </p:cNvPr>
          <p:cNvSpPr/>
          <p:nvPr/>
        </p:nvSpPr>
        <p:spPr>
          <a:xfrm>
            <a:off x="10539762" y="2029508"/>
            <a:ext cx="843517" cy="481958"/>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User/Account Actions</a:t>
            </a:r>
          </a:p>
        </p:txBody>
      </p:sp>
      <p:sp>
        <p:nvSpPr>
          <p:cNvPr id="36" name="Rectangle 35">
            <a:extLst>
              <a:ext uri="{FF2B5EF4-FFF2-40B4-BE49-F238E27FC236}">
                <a16:creationId xmlns:a16="http://schemas.microsoft.com/office/drawing/2014/main" id="{C18A3EC5-4E90-6D2D-D9A9-9D1B17C4AC6D}"/>
              </a:ext>
              <a:ext uri="{C183D7F6-B498-43B3-948B-1728B52AA6E4}">
                <adec:decorative xmlns:adec="http://schemas.microsoft.com/office/drawing/2017/decorative" val="1"/>
              </a:ext>
            </a:extLst>
          </p:cNvPr>
          <p:cNvSpPr/>
          <p:nvPr/>
        </p:nvSpPr>
        <p:spPr>
          <a:xfrm>
            <a:off x="7517334" y="2654328"/>
            <a:ext cx="818515" cy="411979"/>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Filtering Concerns</a:t>
            </a:r>
          </a:p>
        </p:txBody>
      </p:sp>
      <p:sp>
        <p:nvSpPr>
          <p:cNvPr id="37" name="Diamond 36">
            <a:extLst>
              <a:ext uri="{FF2B5EF4-FFF2-40B4-BE49-F238E27FC236}">
                <a16:creationId xmlns:a16="http://schemas.microsoft.com/office/drawing/2014/main" id="{FB1FBFFF-1D8C-9822-1D56-57965DFB7498}"/>
              </a:ext>
              <a:ext uri="{C183D7F6-B498-43B3-948B-1728B52AA6E4}">
                <adec:decorative xmlns:adec="http://schemas.microsoft.com/office/drawing/2017/decorative" val="1"/>
              </a:ext>
            </a:extLst>
          </p:cNvPr>
          <p:cNvSpPr/>
          <p:nvPr/>
        </p:nvSpPr>
        <p:spPr>
          <a:xfrm>
            <a:off x="9323774" y="2323175"/>
            <a:ext cx="847025" cy="587968"/>
          </a:xfrm>
          <a:prstGeom prst="diamond">
            <a:avLst/>
          </a:prstGeom>
          <a:solidFill>
            <a:srgbClr val="50E6FF"/>
          </a:solidFill>
          <a:ln w="10795"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Action </a:t>
            </a:r>
            <a:br>
              <a:rPr kumimoji="0" lang="en-US" sz="800" b="0" i="0" u="none" strike="noStrike" kern="0" cap="none" spc="0" normalizeH="0" baseline="0" noProof="0">
                <a:ln>
                  <a:noFill/>
                </a:ln>
                <a:solidFill>
                  <a:srgbClr val="000000"/>
                </a:solidFill>
                <a:effectLst/>
                <a:uLnTx/>
                <a:uFillTx/>
                <a:latin typeface="Segoe UI"/>
                <a:ea typeface="+mn-ea"/>
                <a:cs typeface="+mn-cs"/>
              </a:rPr>
            </a:br>
            <a:r>
              <a:rPr kumimoji="0" lang="en-US" sz="800" b="0" i="0" u="none" strike="noStrike" kern="0" cap="none" spc="0" normalizeH="0" baseline="0" noProof="0">
                <a:ln>
                  <a:noFill/>
                </a:ln>
                <a:solidFill>
                  <a:srgbClr val="000000"/>
                </a:solidFill>
                <a:effectLst/>
                <a:uLnTx/>
                <a:uFillTx/>
                <a:latin typeface="Segoe UI"/>
                <a:ea typeface="+mn-ea"/>
                <a:cs typeface="+mn-cs"/>
              </a:rPr>
              <a:t>needed?</a:t>
            </a:r>
          </a:p>
        </p:txBody>
      </p:sp>
      <p:sp>
        <p:nvSpPr>
          <p:cNvPr id="38" name="Rectangle 37">
            <a:extLst>
              <a:ext uri="{FF2B5EF4-FFF2-40B4-BE49-F238E27FC236}">
                <a16:creationId xmlns:a16="http://schemas.microsoft.com/office/drawing/2014/main" id="{418B7CD8-AA20-6BB1-4DB6-6AD200D488EB}"/>
              </a:ext>
              <a:ext uri="{C183D7F6-B498-43B3-948B-1728B52AA6E4}">
                <adec:decorative xmlns:adec="http://schemas.microsoft.com/office/drawing/2017/decorative" val="1"/>
              </a:ext>
            </a:extLst>
          </p:cNvPr>
          <p:cNvSpPr/>
          <p:nvPr/>
        </p:nvSpPr>
        <p:spPr>
          <a:xfrm>
            <a:off x="7514642" y="2187707"/>
            <a:ext cx="823899" cy="341956"/>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Abuse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Concern</a:t>
            </a:r>
          </a:p>
        </p:txBody>
      </p:sp>
      <p:cxnSp>
        <p:nvCxnSpPr>
          <p:cNvPr id="39" name="Straight Arrow Connector 38">
            <a:extLst>
              <a:ext uri="{FF2B5EF4-FFF2-40B4-BE49-F238E27FC236}">
                <a16:creationId xmlns:a16="http://schemas.microsoft.com/office/drawing/2014/main" id="{32F45AE0-7877-B78D-8469-0F5C020EB7A2}"/>
              </a:ext>
              <a:ext uri="{C183D7F6-B498-43B3-948B-1728B52AA6E4}">
                <adec:decorative xmlns:adec="http://schemas.microsoft.com/office/drawing/2017/decorative" val="1"/>
              </a:ext>
            </a:extLst>
          </p:cNvPr>
          <p:cNvCxnSpPr>
            <a:cxnSpLocks/>
          </p:cNvCxnSpPr>
          <p:nvPr/>
        </p:nvCxnSpPr>
        <p:spPr>
          <a:xfrm flipV="1">
            <a:off x="3909364" y="2398195"/>
            <a:ext cx="570473" cy="5343"/>
          </a:xfrm>
          <a:prstGeom prst="straightConnector1">
            <a:avLst/>
          </a:prstGeom>
          <a:noFill/>
          <a:ln w="12700" cap="flat" cmpd="sng" algn="ctr">
            <a:solidFill>
              <a:srgbClr val="000000">
                <a:lumMod val="50000"/>
              </a:srgbClr>
            </a:solidFill>
            <a:prstDash val="dash"/>
            <a:tailEnd type="triangle"/>
          </a:ln>
          <a:effectLst/>
        </p:spPr>
      </p:cxnSp>
      <p:sp>
        <p:nvSpPr>
          <p:cNvPr id="40" name="Rectangle 39">
            <a:extLst>
              <a:ext uri="{FF2B5EF4-FFF2-40B4-BE49-F238E27FC236}">
                <a16:creationId xmlns:a16="http://schemas.microsoft.com/office/drawing/2014/main" id="{0CACD88E-C6E6-CF68-E9AB-0103DD649B28}"/>
              </a:ext>
              <a:ext uri="{C183D7F6-B498-43B3-948B-1728B52AA6E4}">
                <adec:decorative xmlns:adec="http://schemas.microsoft.com/office/drawing/2017/decorative" val="1"/>
              </a:ext>
            </a:extLst>
          </p:cNvPr>
          <p:cNvSpPr/>
          <p:nvPr/>
        </p:nvSpPr>
        <p:spPr>
          <a:xfrm>
            <a:off x="10539870" y="2804133"/>
            <a:ext cx="843517" cy="481958"/>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Filter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Improvement</a:t>
            </a:r>
          </a:p>
        </p:txBody>
      </p:sp>
      <p:sp>
        <p:nvSpPr>
          <p:cNvPr id="41" name="Rectangle 40">
            <a:extLst>
              <a:ext uri="{FF2B5EF4-FFF2-40B4-BE49-F238E27FC236}">
                <a16:creationId xmlns:a16="http://schemas.microsoft.com/office/drawing/2014/main" id="{626DEF9B-D3FB-8426-A3DA-ACB0FF24E0DC}"/>
              </a:ext>
              <a:ext uri="{C183D7F6-B498-43B3-948B-1728B52AA6E4}">
                <adec:decorative xmlns:adec="http://schemas.microsoft.com/office/drawing/2017/decorative" val="1"/>
              </a:ext>
            </a:extLst>
          </p:cNvPr>
          <p:cNvSpPr/>
          <p:nvPr/>
        </p:nvSpPr>
        <p:spPr>
          <a:xfrm>
            <a:off x="2679917" y="1709287"/>
            <a:ext cx="4099253" cy="1682797"/>
          </a:xfrm>
          <a:prstGeom prst="rect">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42" name="Flowchart: Terminator 41">
            <a:extLst>
              <a:ext uri="{FF2B5EF4-FFF2-40B4-BE49-F238E27FC236}">
                <a16:creationId xmlns:a16="http://schemas.microsoft.com/office/drawing/2014/main" id="{F9171BC0-1487-D150-7285-8B6D7B7CFEE4}"/>
              </a:ext>
              <a:ext uri="{C183D7F6-B498-43B3-948B-1728B52AA6E4}">
                <adec:decorative xmlns:adec="http://schemas.microsoft.com/office/drawing/2017/decorative" val="1"/>
              </a:ext>
            </a:extLst>
          </p:cNvPr>
          <p:cNvSpPr/>
          <p:nvPr/>
        </p:nvSpPr>
        <p:spPr>
          <a:xfrm>
            <a:off x="2868323" y="2128512"/>
            <a:ext cx="1035410" cy="278559"/>
          </a:xfrm>
          <a:prstGeom prst="flowChartTerminator">
            <a:avLst/>
          </a:prstGeom>
          <a:solidFill>
            <a:srgbClr val="243A5E"/>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mn-cs"/>
              </a:rPr>
              <a:t>RAI Model Ensemble</a:t>
            </a:r>
          </a:p>
        </p:txBody>
      </p:sp>
      <p:sp>
        <p:nvSpPr>
          <p:cNvPr id="43" name="TextBox 42">
            <a:extLst>
              <a:ext uri="{FF2B5EF4-FFF2-40B4-BE49-F238E27FC236}">
                <a16:creationId xmlns:a16="http://schemas.microsoft.com/office/drawing/2014/main" id="{C478A750-059B-8821-1343-4FAC4D601662}"/>
              </a:ext>
              <a:ext uri="{C183D7F6-B498-43B3-948B-1728B52AA6E4}">
                <adec:decorative xmlns:adec="http://schemas.microsoft.com/office/drawing/2017/decorative" val="1"/>
              </a:ext>
            </a:extLst>
          </p:cNvPr>
          <p:cNvSpPr txBox="1"/>
          <p:nvPr/>
        </p:nvSpPr>
        <p:spPr>
          <a:xfrm>
            <a:off x="6158648" y="2123443"/>
            <a:ext cx="373730"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Yes</a:t>
            </a:r>
          </a:p>
        </p:txBody>
      </p:sp>
      <p:sp>
        <p:nvSpPr>
          <p:cNvPr id="44" name="TextBox 43">
            <a:extLst>
              <a:ext uri="{FF2B5EF4-FFF2-40B4-BE49-F238E27FC236}">
                <a16:creationId xmlns:a16="http://schemas.microsoft.com/office/drawing/2014/main" id="{174EEE9A-4859-18F7-9CC6-180AD647C119}"/>
              </a:ext>
              <a:ext uri="{C183D7F6-B498-43B3-948B-1728B52AA6E4}">
                <adec:decorative xmlns:adec="http://schemas.microsoft.com/office/drawing/2017/decorative" val="1"/>
              </a:ext>
            </a:extLst>
          </p:cNvPr>
          <p:cNvSpPr txBox="1"/>
          <p:nvPr/>
        </p:nvSpPr>
        <p:spPr>
          <a:xfrm>
            <a:off x="6178811" y="2994284"/>
            <a:ext cx="34463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No</a:t>
            </a:r>
          </a:p>
        </p:txBody>
      </p:sp>
      <p:cxnSp>
        <p:nvCxnSpPr>
          <p:cNvPr id="45" name="Connector: Elbow 44">
            <a:extLst>
              <a:ext uri="{FF2B5EF4-FFF2-40B4-BE49-F238E27FC236}">
                <a16:creationId xmlns:a16="http://schemas.microsoft.com/office/drawing/2014/main" id="{D3A650B5-3983-E549-B659-83FA3020152D}"/>
              </a:ext>
              <a:ext uri="{C183D7F6-B498-43B3-948B-1728B52AA6E4}">
                <adec:decorative xmlns:adec="http://schemas.microsoft.com/office/drawing/2017/decorative" val="1"/>
              </a:ext>
            </a:extLst>
          </p:cNvPr>
          <p:cNvCxnSpPr>
            <a:cxnSpLocks/>
            <a:stCxn id="37" idx="0"/>
            <a:endCxn id="35" idx="1"/>
          </p:cNvCxnSpPr>
          <p:nvPr/>
        </p:nvCxnSpPr>
        <p:spPr>
          <a:xfrm rot="5400000" flipH="1" flipV="1">
            <a:off x="10117180" y="1900594"/>
            <a:ext cx="52688" cy="792475"/>
          </a:xfrm>
          <a:prstGeom prst="bentConnector2">
            <a:avLst/>
          </a:prstGeom>
          <a:noFill/>
          <a:ln w="9525" cap="flat" cmpd="sng" algn="ctr">
            <a:solidFill>
              <a:srgbClr val="FFFFFF"/>
            </a:solidFill>
            <a:prstDash val="solid"/>
            <a:tailEnd type="triangle"/>
          </a:ln>
          <a:effectLst/>
        </p:spPr>
      </p:cxnSp>
      <p:sp>
        <p:nvSpPr>
          <p:cNvPr id="46" name="TextBox 45">
            <a:extLst>
              <a:ext uri="{FF2B5EF4-FFF2-40B4-BE49-F238E27FC236}">
                <a16:creationId xmlns:a16="http://schemas.microsoft.com/office/drawing/2014/main" id="{4C5A51D8-DE81-FCFC-1840-319DC90F57A9}"/>
              </a:ext>
              <a:ext uri="{C183D7F6-B498-43B3-948B-1728B52AA6E4}">
                <adec:decorative xmlns:adec="http://schemas.microsoft.com/office/drawing/2017/decorative" val="1"/>
              </a:ext>
            </a:extLst>
          </p:cNvPr>
          <p:cNvSpPr txBox="1"/>
          <p:nvPr/>
        </p:nvSpPr>
        <p:spPr>
          <a:xfrm>
            <a:off x="9408494" y="2067690"/>
            <a:ext cx="373730"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Yes</a:t>
            </a:r>
          </a:p>
        </p:txBody>
      </p:sp>
      <p:sp>
        <p:nvSpPr>
          <p:cNvPr id="47" name="TextBox 46">
            <a:extLst>
              <a:ext uri="{FF2B5EF4-FFF2-40B4-BE49-F238E27FC236}">
                <a16:creationId xmlns:a16="http://schemas.microsoft.com/office/drawing/2014/main" id="{7B0F3EEB-902F-0BF3-12B9-B169D6EA6427}"/>
              </a:ext>
              <a:ext uri="{C183D7F6-B498-43B3-948B-1728B52AA6E4}">
                <adec:decorative xmlns:adec="http://schemas.microsoft.com/office/drawing/2017/decorative" val="1"/>
              </a:ext>
            </a:extLst>
          </p:cNvPr>
          <p:cNvSpPr txBox="1"/>
          <p:nvPr/>
        </p:nvSpPr>
        <p:spPr>
          <a:xfrm>
            <a:off x="9441563" y="2974138"/>
            <a:ext cx="34463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No</a:t>
            </a:r>
          </a:p>
        </p:txBody>
      </p:sp>
      <p:sp>
        <p:nvSpPr>
          <p:cNvPr id="48" name="Star: 24 Points 47">
            <a:extLst>
              <a:ext uri="{FF2B5EF4-FFF2-40B4-BE49-F238E27FC236}">
                <a16:creationId xmlns:a16="http://schemas.microsoft.com/office/drawing/2014/main" id="{12D353ED-D938-FC74-6278-7808F7F803FF}"/>
              </a:ext>
              <a:ext uri="{C183D7F6-B498-43B3-948B-1728B52AA6E4}">
                <adec:decorative xmlns:adec="http://schemas.microsoft.com/office/drawing/2017/decorative" val="1"/>
              </a:ext>
            </a:extLst>
          </p:cNvPr>
          <p:cNvSpPr/>
          <p:nvPr/>
        </p:nvSpPr>
        <p:spPr>
          <a:xfrm>
            <a:off x="4289664" y="2968625"/>
            <a:ext cx="793979" cy="362104"/>
          </a:xfrm>
          <a:prstGeom prst="star24">
            <a:avLst/>
          </a:prstGeom>
          <a:solidFill>
            <a:srgbClr val="243A5E"/>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Calibri"/>
              </a:rPr>
              <a:t>Alert</a:t>
            </a: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DB667474-1F72-C3A7-E9A0-07B642EE4EF4}"/>
              </a:ext>
              <a:ext uri="{C183D7F6-B498-43B3-948B-1728B52AA6E4}">
                <adec:decorative xmlns:adec="http://schemas.microsoft.com/office/drawing/2017/decorative" val="1"/>
              </a:ext>
            </a:extLst>
          </p:cNvPr>
          <p:cNvGrpSpPr/>
          <p:nvPr/>
        </p:nvGrpSpPr>
        <p:grpSpPr>
          <a:xfrm>
            <a:off x="4141340" y="1806070"/>
            <a:ext cx="922553" cy="923443"/>
            <a:chOff x="4141340" y="1868586"/>
            <a:chExt cx="922553" cy="923443"/>
          </a:xfrm>
        </p:grpSpPr>
        <p:sp>
          <p:nvSpPr>
            <p:cNvPr id="50" name="Rectangle: Rounded Corners 49">
              <a:extLst>
                <a:ext uri="{FF2B5EF4-FFF2-40B4-BE49-F238E27FC236}">
                  <a16:creationId xmlns:a16="http://schemas.microsoft.com/office/drawing/2014/main" id="{E6E86B5A-9146-3550-8548-93827DED9AD7}"/>
                </a:ext>
              </a:extLst>
            </p:cNvPr>
            <p:cNvSpPr/>
            <p:nvPr/>
          </p:nvSpPr>
          <p:spPr>
            <a:xfrm>
              <a:off x="4141340" y="1868586"/>
              <a:ext cx="922553" cy="923443"/>
            </a:xfrm>
            <a:prstGeom prst="roundRect">
              <a:avLst/>
            </a:prstGeom>
            <a:noFill/>
            <a:ln w="10795" cap="flat" cmpd="sng" algn="ctr">
              <a:solidFill>
                <a:srgbClr val="FFFFFF"/>
              </a:solidFill>
              <a:prstDash val="dash"/>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09005C09-E5D7-DAD1-9AE1-9FC3E418E4C7}"/>
                </a:ext>
              </a:extLst>
            </p:cNvPr>
            <p:cNvGrpSpPr/>
            <p:nvPr/>
          </p:nvGrpSpPr>
          <p:grpSpPr>
            <a:xfrm>
              <a:off x="4292785" y="1990109"/>
              <a:ext cx="619662" cy="680397"/>
              <a:chOff x="4302919" y="1905526"/>
              <a:chExt cx="823998" cy="904760"/>
            </a:xfrm>
          </p:grpSpPr>
          <p:sp>
            <p:nvSpPr>
              <p:cNvPr id="52" name="Rectangle 51">
                <a:extLst>
                  <a:ext uri="{FF2B5EF4-FFF2-40B4-BE49-F238E27FC236}">
                    <a16:creationId xmlns:a16="http://schemas.microsoft.com/office/drawing/2014/main" id="{A9E7FB0D-D6B2-5642-C26B-A0817A49ECF3}"/>
                  </a:ext>
                </a:extLst>
              </p:cNvPr>
              <p:cNvSpPr/>
              <p:nvPr/>
            </p:nvSpPr>
            <p:spPr>
              <a:xfrm>
                <a:off x="4665011" y="1905526"/>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a:t>
                </a:r>
              </a:p>
            </p:txBody>
          </p:sp>
          <p:sp>
            <p:nvSpPr>
              <p:cNvPr id="53" name="Rectangle 52">
                <a:extLst>
                  <a:ext uri="{FF2B5EF4-FFF2-40B4-BE49-F238E27FC236}">
                    <a16:creationId xmlns:a16="http://schemas.microsoft.com/office/drawing/2014/main" id="{BFA3C7FB-F7E3-9F1A-95D2-79547D192DF5}"/>
                  </a:ext>
                </a:extLst>
              </p:cNvPr>
              <p:cNvSpPr/>
              <p:nvPr/>
            </p:nvSpPr>
            <p:spPr>
              <a:xfrm>
                <a:off x="4544313" y="2053144"/>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PII</a:t>
                </a: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0746388E-81B0-9C41-D69E-A1DC9217D22B}"/>
                  </a:ext>
                </a:extLst>
              </p:cNvPr>
              <p:cNvSpPr/>
              <p:nvPr/>
            </p:nvSpPr>
            <p:spPr>
              <a:xfrm>
                <a:off x="4423616" y="2200762"/>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Sexual</a:t>
                </a:r>
              </a:p>
            </p:txBody>
          </p:sp>
          <p:sp>
            <p:nvSpPr>
              <p:cNvPr id="55" name="Rectangle 54">
                <a:extLst>
                  <a:ext uri="{FF2B5EF4-FFF2-40B4-BE49-F238E27FC236}">
                    <a16:creationId xmlns:a16="http://schemas.microsoft.com/office/drawing/2014/main" id="{589D31A5-D86F-51F7-E96C-2913237D6024}"/>
                  </a:ext>
                </a:extLst>
              </p:cNvPr>
              <p:cNvSpPr/>
              <p:nvPr/>
            </p:nvSpPr>
            <p:spPr>
              <a:xfrm>
                <a:off x="4302919" y="2348380"/>
                <a:ext cx="461906" cy="461906"/>
              </a:xfrm>
              <a:prstGeom prst="rect">
                <a:avLst/>
              </a:prstGeom>
              <a:solidFill>
                <a:srgbClr val="000000"/>
              </a:solidFill>
              <a:ln w="10795" cap="flat" cmpd="sng" algn="ctr">
                <a:solidFill>
                  <a:srgbClr val="FFFFFF"/>
                </a:solidFill>
                <a:prstDash val="solid"/>
              </a:ln>
              <a:effectLst/>
            </p:spPr>
            <p:txBody>
              <a:bodyPr lIns="0" tIns="9144" rIns="0" b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Calibri"/>
                  </a:rPr>
                  <a:t>Hate</a:t>
                </a:r>
              </a:p>
            </p:txBody>
          </p:sp>
        </p:grpSp>
      </p:grpSp>
      <p:cxnSp>
        <p:nvCxnSpPr>
          <p:cNvPr id="56" name="Straight Arrow Connector 55">
            <a:extLst>
              <a:ext uri="{FF2B5EF4-FFF2-40B4-BE49-F238E27FC236}">
                <a16:creationId xmlns:a16="http://schemas.microsoft.com/office/drawing/2014/main" id="{0721DC10-818E-0CA7-8764-7B22F44F74A1}"/>
              </a:ext>
              <a:ext uri="{C183D7F6-B498-43B3-948B-1728B52AA6E4}">
                <adec:decorative xmlns:adec="http://schemas.microsoft.com/office/drawing/2017/decorative" val="1"/>
              </a:ext>
            </a:extLst>
          </p:cNvPr>
          <p:cNvCxnSpPr>
            <a:cxnSpLocks/>
          </p:cNvCxnSpPr>
          <p:nvPr/>
        </p:nvCxnSpPr>
        <p:spPr>
          <a:xfrm flipV="1">
            <a:off x="3907942" y="2265847"/>
            <a:ext cx="235578" cy="3888"/>
          </a:xfrm>
          <a:prstGeom prst="straightConnector1">
            <a:avLst/>
          </a:prstGeom>
          <a:noFill/>
          <a:ln w="12700" cap="flat" cmpd="sng" algn="ctr">
            <a:solidFill>
              <a:srgbClr val="FFFFFF"/>
            </a:solidFill>
            <a:prstDash val="dash"/>
          </a:ln>
          <a:effectLst/>
        </p:spPr>
      </p:cxnSp>
      <p:cxnSp>
        <p:nvCxnSpPr>
          <p:cNvPr id="57" name="Straight Arrow Connector 56">
            <a:extLst>
              <a:ext uri="{FF2B5EF4-FFF2-40B4-BE49-F238E27FC236}">
                <a16:creationId xmlns:a16="http://schemas.microsoft.com/office/drawing/2014/main" id="{C82AD5F0-962D-0990-3E0C-785A4CD0EF9A}"/>
              </a:ext>
              <a:ext uri="{C183D7F6-B498-43B3-948B-1728B52AA6E4}">
                <adec:decorative xmlns:adec="http://schemas.microsoft.com/office/drawing/2017/decorative" val="1"/>
              </a:ext>
            </a:extLst>
          </p:cNvPr>
          <p:cNvCxnSpPr>
            <a:cxnSpLocks/>
          </p:cNvCxnSpPr>
          <p:nvPr/>
        </p:nvCxnSpPr>
        <p:spPr>
          <a:xfrm flipH="1">
            <a:off x="3385155" y="2426610"/>
            <a:ext cx="1746" cy="570080"/>
          </a:xfrm>
          <a:prstGeom prst="straightConnector1">
            <a:avLst/>
          </a:prstGeom>
          <a:noFill/>
          <a:ln w="9525" cap="flat" cmpd="sng" algn="ctr">
            <a:solidFill>
              <a:srgbClr val="FFFFFF"/>
            </a:solidFill>
            <a:prstDash val="solid"/>
            <a:tailEnd type="triangle"/>
          </a:ln>
          <a:effectLst/>
        </p:spPr>
      </p:cxnSp>
      <p:cxnSp>
        <p:nvCxnSpPr>
          <p:cNvPr id="58" name="Straight Arrow Connector 57">
            <a:extLst>
              <a:ext uri="{FF2B5EF4-FFF2-40B4-BE49-F238E27FC236}">
                <a16:creationId xmlns:a16="http://schemas.microsoft.com/office/drawing/2014/main" id="{E09433EC-D47C-FC4A-0349-08A8349E425F}"/>
              </a:ext>
              <a:ext uri="{C183D7F6-B498-43B3-948B-1728B52AA6E4}">
                <adec:decorative xmlns:adec="http://schemas.microsoft.com/office/drawing/2017/decorative" val="1"/>
              </a:ext>
            </a:extLst>
          </p:cNvPr>
          <p:cNvCxnSpPr>
            <a:cxnSpLocks/>
          </p:cNvCxnSpPr>
          <p:nvPr/>
        </p:nvCxnSpPr>
        <p:spPr>
          <a:xfrm flipV="1">
            <a:off x="3873043" y="3148899"/>
            <a:ext cx="399607" cy="1556"/>
          </a:xfrm>
          <a:prstGeom prst="straightConnector1">
            <a:avLst/>
          </a:prstGeom>
          <a:noFill/>
          <a:ln w="9525" cap="flat" cmpd="sng" algn="ctr">
            <a:solidFill>
              <a:srgbClr val="FFFFFF"/>
            </a:solidFill>
            <a:prstDash val="solid"/>
            <a:tailEnd type="triangle"/>
          </a:ln>
          <a:effectLst/>
        </p:spPr>
      </p:cxnSp>
      <p:sp>
        <p:nvSpPr>
          <p:cNvPr id="59" name="Diamond 58">
            <a:extLst>
              <a:ext uri="{FF2B5EF4-FFF2-40B4-BE49-F238E27FC236}">
                <a16:creationId xmlns:a16="http://schemas.microsoft.com/office/drawing/2014/main" id="{538182AC-0DBF-9B01-6A2E-26EBAF01E3D8}"/>
              </a:ext>
              <a:ext uri="{C183D7F6-B498-43B3-948B-1728B52AA6E4}">
                <adec:decorative xmlns:adec="http://schemas.microsoft.com/office/drawing/2017/decorative" val="1"/>
              </a:ext>
            </a:extLst>
          </p:cNvPr>
          <p:cNvSpPr/>
          <p:nvPr/>
        </p:nvSpPr>
        <p:spPr>
          <a:xfrm>
            <a:off x="5563505" y="2255061"/>
            <a:ext cx="922552" cy="587968"/>
          </a:xfrm>
          <a:prstGeom prst="diamond">
            <a:avLst/>
          </a:prstGeom>
          <a:solidFill>
            <a:srgbClr val="50E6FF"/>
          </a:solidFill>
          <a:ln w="10795"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Investigation </a:t>
            </a:r>
            <a:br>
              <a:rPr kumimoji="0" lang="en-US" sz="800" b="0" i="0" u="none" strike="noStrike" kern="0" cap="none" spc="0" normalizeH="0" baseline="0" noProof="0">
                <a:ln>
                  <a:noFill/>
                </a:ln>
                <a:solidFill>
                  <a:srgbClr val="000000"/>
                </a:solidFill>
                <a:effectLst/>
                <a:uLnTx/>
                <a:uFillTx/>
                <a:latin typeface="Segoe UI"/>
                <a:ea typeface="+mn-ea"/>
                <a:cs typeface="+mn-cs"/>
              </a:rPr>
            </a:br>
            <a:r>
              <a:rPr kumimoji="0" lang="en-US" sz="800" b="0" i="0" u="none" strike="noStrike" kern="0" cap="none" spc="0" normalizeH="0" baseline="0" noProof="0">
                <a:ln>
                  <a:noFill/>
                </a:ln>
                <a:solidFill>
                  <a:srgbClr val="000000"/>
                </a:solidFill>
                <a:effectLst/>
                <a:uLnTx/>
                <a:uFillTx/>
                <a:latin typeface="Segoe UI"/>
                <a:ea typeface="+mn-ea"/>
                <a:cs typeface="+mn-cs"/>
              </a:rPr>
              <a:t>needed?</a:t>
            </a:r>
          </a:p>
        </p:txBody>
      </p:sp>
      <p:sp>
        <p:nvSpPr>
          <p:cNvPr id="60" name="Rounded Rectangle 20">
            <a:extLst>
              <a:ext uri="{FF2B5EF4-FFF2-40B4-BE49-F238E27FC236}">
                <a16:creationId xmlns:a16="http://schemas.microsoft.com/office/drawing/2014/main" id="{6076B8E0-C80E-0EC4-34F4-29A4B21645EC}"/>
              </a:ext>
              <a:ext uri="{C183D7F6-B498-43B3-948B-1728B52AA6E4}">
                <adec:decorative xmlns:adec="http://schemas.microsoft.com/office/drawing/2017/decorative" val="1"/>
              </a:ext>
            </a:extLst>
          </p:cNvPr>
          <p:cNvSpPr/>
          <p:nvPr/>
        </p:nvSpPr>
        <p:spPr>
          <a:xfrm>
            <a:off x="6885872" y="1223963"/>
            <a:ext cx="2106098" cy="2328754"/>
          </a:xfrm>
          <a:prstGeom prst="roundRect">
            <a:avLst>
              <a:gd name="adj" fmla="val 4682"/>
            </a:avLst>
          </a:prstGeom>
          <a:noFill/>
          <a:ln w="28575" cap="flat" cmpd="sng" algn="ctr">
            <a:solidFill>
              <a:srgbClr val="FF0000"/>
            </a:solidFill>
            <a:prstDash val="solid"/>
            <a:round/>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5E2991CE-062B-8043-C669-7A0A90CF3789}"/>
              </a:ext>
              <a:ext uri="{C183D7F6-B498-43B3-948B-1728B52AA6E4}">
                <adec:decorative xmlns:adec="http://schemas.microsoft.com/office/drawing/2017/decorative" val="1"/>
              </a:ext>
            </a:extLst>
          </p:cNvPr>
          <p:cNvGrpSpPr/>
          <p:nvPr/>
        </p:nvGrpSpPr>
        <p:grpSpPr>
          <a:xfrm>
            <a:off x="1328403" y="2240374"/>
            <a:ext cx="276214" cy="295275"/>
            <a:chOff x="1352897" y="2240374"/>
            <a:chExt cx="276214" cy="295275"/>
          </a:xfrm>
        </p:grpSpPr>
        <p:cxnSp>
          <p:nvCxnSpPr>
            <p:cNvPr id="62" name="Straight Arrow Connector 61">
              <a:extLst>
                <a:ext uri="{FF2B5EF4-FFF2-40B4-BE49-F238E27FC236}">
                  <a16:creationId xmlns:a16="http://schemas.microsoft.com/office/drawing/2014/main" id="{3C52FC8F-5C37-0F1B-D2DC-A248755AAB11}"/>
                </a:ext>
              </a:extLst>
            </p:cNvPr>
            <p:cNvCxnSpPr>
              <a:cxnSpLocks/>
            </p:cNvCxnSpPr>
            <p:nvPr/>
          </p:nvCxnSpPr>
          <p:spPr>
            <a:xfrm flipH="1">
              <a:off x="1352897" y="2535649"/>
              <a:ext cx="276214" cy="0"/>
            </a:xfrm>
            <a:prstGeom prst="straightConnector1">
              <a:avLst/>
            </a:prstGeom>
            <a:noFill/>
            <a:ln w="12700" cap="flat" cmpd="sng" algn="ctr">
              <a:solidFill>
                <a:srgbClr val="FFFFFF"/>
              </a:solidFill>
              <a:prstDash val="solid"/>
              <a:tailEnd type="triangle"/>
            </a:ln>
            <a:effectLst/>
          </p:spPr>
        </p:cxnSp>
        <p:cxnSp>
          <p:nvCxnSpPr>
            <p:cNvPr id="63" name="Straight Arrow Connector 62">
              <a:extLst>
                <a:ext uri="{FF2B5EF4-FFF2-40B4-BE49-F238E27FC236}">
                  <a16:creationId xmlns:a16="http://schemas.microsoft.com/office/drawing/2014/main" id="{4A281CC8-BA53-9B8B-169B-4B0146BF4998}"/>
                </a:ext>
              </a:extLst>
            </p:cNvPr>
            <p:cNvCxnSpPr>
              <a:cxnSpLocks/>
            </p:cNvCxnSpPr>
            <p:nvPr/>
          </p:nvCxnSpPr>
          <p:spPr>
            <a:xfrm>
              <a:off x="1352897" y="2240374"/>
              <a:ext cx="276214" cy="0"/>
            </a:xfrm>
            <a:prstGeom prst="straightConnector1">
              <a:avLst/>
            </a:prstGeom>
            <a:noFill/>
            <a:ln w="12700" cap="flat" cmpd="sng" algn="ctr">
              <a:solidFill>
                <a:srgbClr val="FFFFFF"/>
              </a:solidFill>
              <a:prstDash val="solid"/>
              <a:tailEnd type="triangle"/>
            </a:ln>
            <a:effectLst/>
          </p:spPr>
        </p:cxnSp>
      </p:grpSp>
      <p:grpSp>
        <p:nvGrpSpPr>
          <p:cNvPr id="64" name="Group 63">
            <a:extLst>
              <a:ext uri="{FF2B5EF4-FFF2-40B4-BE49-F238E27FC236}">
                <a16:creationId xmlns:a16="http://schemas.microsoft.com/office/drawing/2014/main" id="{73525FF4-7064-D5FB-47D5-1C4714D7858E}"/>
              </a:ext>
              <a:ext uri="{C183D7F6-B498-43B3-948B-1728B52AA6E4}">
                <adec:decorative xmlns:adec="http://schemas.microsoft.com/office/drawing/2017/decorative" val="1"/>
              </a:ext>
            </a:extLst>
          </p:cNvPr>
          <p:cNvGrpSpPr/>
          <p:nvPr/>
        </p:nvGrpSpPr>
        <p:grpSpPr>
          <a:xfrm>
            <a:off x="2653788" y="5660848"/>
            <a:ext cx="8937189" cy="608190"/>
            <a:chOff x="2613740" y="5660848"/>
            <a:chExt cx="8937189" cy="608190"/>
          </a:xfrm>
        </p:grpSpPr>
        <p:sp>
          <p:nvSpPr>
            <p:cNvPr id="65" name="Rectangle 64">
              <a:extLst>
                <a:ext uri="{FF2B5EF4-FFF2-40B4-BE49-F238E27FC236}">
                  <a16:creationId xmlns:a16="http://schemas.microsoft.com/office/drawing/2014/main" id="{D75B3101-69A2-E206-FD0B-583A4CC43712}"/>
                </a:ext>
              </a:extLst>
            </p:cNvPr>
            <p:cNvSpPr/>
            <p:nvPr/>
          </p:nvSpPr>
          <p:spPr>
            <a:xfrm>
              <a:off x="2613740" y="5660848"/>
              <a:ext cx="8937189" cy="608190"/>
            </a:xfrm>
            <a:prstGeom prst="rect">
              <a:avLst/>
            </a:prstGeom>
            <a:solidFill>
              <a:srgbClr val="000000"/>
            </a:solidFill>
            <a:ln w="28575" cap="flat" cmpd="sng" algn="ctr">
              <a:solidFill>
                <a:srgbClr val="0078D4"/>
              </a:solidFill>
              <a:prstDash val="solid"/>
            </a:ln>
            <a:effectLst/>
          </p:spPr>
          <p:txBody>
            <a:bodyPr rtlCol="0" anchor="ct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endParaRPr kumimoji="0" lang="en-US" sz="1100" b="0" i="0" u="none" strike="noStrike" kern="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9FFEFF74-9F8E-866A-F287-8C5F49C6A906}"/>
                </a:ext>
              </a:extLst>
            </p:cNvPr>
            <p:cNvGrpSpPr/>
            <p:nvPr/>
          </p:nvGrpSpPr>
          <p:grpSpPr>
            <a:xfrm>
              <a:off x="2761014" y="5813441"/>
              <a:ext cx="8642640" cy="261610"/>
              <a:chOff x="2209309" y="6828408"/>
              <a:chExt cx="8642640" cy="261610"/>
            </a:xfrm>
          </p:grpSpPr>
          <p:sp>
            <p:nvSpPr>
              <p:cNvPr id="67" name="TextBox 66">
                <a:extLst>
                  <a:ext uri="{FF2B5EF4-FFF2-40B4-BE49-F238E27FC236}">
                    <a16:creationId xmlns:a16="http://schemas.microsoft.com/office/drawing/2014/main" id="{9D20A3EF-69C7-7179-66D8-7FC93C77AAC7}"/>
                  </a:ext>
                </a:extLst>
              </p:cNvPr>
              <p:cNvSpPr txBox="1"/>
              <p:nvPr/>
            </p:nvSpPr>
            <p:spPr>
              <a:xfrm flipH="1">
                <a:off x="7456849" y="6828408"/>
                <a:ext cx="1645920" cy="261610"/>
              </a:xfrm>
              <a:prstGeom prst="rect">
                <a:avLst/>
              </a:prstGeom>
              <a:noFill/>
            </p:spPr>
            <p:txBody>
              <a:bodyPr wrap="square" rtlCol="0">
                <a:spAutoFit/>
              </a:bodyP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r>
                  <a:rPr kumimoji="0" lang="en-US" sz="1100" b="0" i="0" u="none" strike="noStrike" kern="0" cap="none" spc="0" normalizeH="0" baseline="0" noProof="0">
                    <a:ln>
                      <a:noFill/>
                    </a:ln>
                    <a:solidFill>
                      <a:srgbClr val="FFFFFF"/>
                    </a:solidFill>
                    <a:effectLst/>
                    <a:uLnTx/>
                    <a:uFillTx/>
                  </a:rPr>
                  <a:t>Code of Conduct</a:t>
                </a:r>
              </a:p>
            </p:txBody>
          </p:sp>
          <p:sp>
            <p:nvSpPr>
              <p:cNvPr id="68" name="TextBox 67">
                <a:extLst>
                  <a:ext uri="{FF2B5EF4-FFF2-40B4-BE49-F238E27FC236}">
                    <a16:creationId xmlns:a16="http://schemas.microsoft.com/office/drawing/2014/main" id="{D9F75EDD-7BD6-42C8-4B52-68BED5447FFA}"/>
                  </a:ext>
                </a:extLst>
              </p:cNvPr>
              <p:cNvSpPr txBox="1"/>
              <p:nvPr/>
            </p:nvSpPr>
            <p:spPr>
              <a:xfrm flipH="1">
                <a:off x="9206029" y="6828408"/>
                <a:ext cx="1645920" cy="261610"/>
              </a:xfrm>
              <a:prstGeom prst="rect">
                <a:avLst/>
              </a:prstGeom>
              <a:noFill/>
            </p:spPr>
            <p:txBody>
              <a:bodyPr wrap="square" rtlCol="0">
                <a:spAutoFit/>
              </a:bodyPr>
              <a:lstStyle/>
              <a:p>
                <a:pPr marL="0" marR="0" lvl="1" indent="0" algn="ctr" defTabSz="914367" eaLnBrk="1" fontAlgn="auto" latinLnBrk="0" hangingPunct="1">
                  <a:lnSpc>
                    <a:spcPct val="100000"/>
                  </a:lnSpc>
                  <a:spcBef>
                    <a:spcPts val="100"/>
                  </a:spcBef>
                  <a:spcAft>
                    <a:spcPts val="0"/>
                  </a:spcAft>
                  <a:buClr>
                    <a:srgbClr val="70AD47">
                      <a:lumMod val="75000"/>
                    </a:srgbClr>
                  </a:buClr>
                  <a:buSzPct val="100000"/>
                  <a:buFontTx/>
                  <a:buNone/>
                  <a:tabLst/>
                  <a:defRPr/>
                </a:pPr>
                <a:r>
                  <a:rPr kumimoji="0" lang="en-US" sz="1100" b="0" i="0" u="none" strike="noStrike" kern="0" cap="none" spc="0" normalizeH="0" baseline="0" noProof="0">
                    <a:ln>
                      <a:noFill/>
                    </a:ln>
                    <a:solidFill>
                      <a:srgbClr val="FFFFFF"/>
                    </a:solidFill>
                    <a:effectLst/>
                    <a:uLnTx/>
                    <a:uFillTx/>
                  </a:rPr>
                  <a:t>Supporting Operations Procedures</a:t>
                </a:r>
              </a:p>
            </p:txBody>
          </p:sp>
          <p:sp>
            <p:nvSpPr>
              <p:cNvPr id="69" name="TextBox 68">
                <a:extLst>
                  <a:ext uri="{FF2B5EF4-FFF2-40B4-BE49-F238E27FC236}">
                    <a16:creationId xmlns:a16="http://schemas.microsoft.com/office/drawing/2014/main" id="{E8A1F5C7-E214-61FB-1A73-2872226FB485}"/>
                  </a:ext>
                </a:extLst>
              </p:cNvPr>
              <p:cNvSpPr txBox="1"/>
              <p:nvPr/>
            </p:nvSpPr>
            <p:spPr>
              <a:xfrm flipH="1">
                <a:off x="395848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Limited Access</a:t>
                </a:r>
                <a:endParaRPr kumimoji="0" lang="en-US" sz="1600" b="0" i="0" u="none" strike="noStrike" kern="0" cap="none" spc="0" normalizeH="0" baseline="0" noProof="0">
                  <a:ln>
                    <a:noFill/>
                  </a:ln>
                  <a:solidFill>
                    <a:srgbClr val="FFFFFF"/>
                  </a:solidFill>
                  <a:effectLst/>
                  <a:uLnTx/>
                  <a:uFillTx/>
                  <a:cs typeface="Calibri"/>
                </a:endParaRPr>
              </a:p>
            </p:txBody>
          </p:sp>
          <p:sp>
            <p:nvSpPr>
              <p:cNvPr id="70" name="TextBox 69">
                <a:extLst>
                  <a:ext uri="{FF2B5EF4-FFF2-40B4-BE49-F238E27FC236}">
                    <a16:creationId xmlns:a16="http://schemas.microsoft.com/office/drawing/2014/main" id="{21BAD525-4C36-8B36-9AA2-03AC52891988}"/>
                  </a:ext>
                </a:extLst>
              </p:cNvPr>
              <p:cNvSpPr txBox="1"/>
              <p:nvPr/>
            </p:nvSpPr>
            <p:spPr>
              <a:xfrm flipH="1">
                <a:off x="570766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RAI Guidance</a:t>
                </a:r>
                <a:endParaRPr kumimoji="0" lang="en-US" sz="1600" b="0" i="0" u="none" strike="noStrike" kern="0" cap="none" spc="0" normalizeH="0" baseline="0" noProof="0">
                  <a:ln>
                    <a:noFill/>
                  </a:ln>
                  <a:solidFill>
                    <a:srgbClr val="FFFFFF"/>
                  </a:solidFill>
                  <a:effectLst/>
                  <a:uLnTx/>
                  <a:uFillTx/>
                  <a:cs typeface="Calibri"/>
                </a:endParaRPr>
              </a:p>
            </p:txBody>
          </p:sp>
          <p:sp>
            <p:nvSpPr>
              <p:cNvPr id="71" name="TextBox 70">
                <a:extLst>
                  <a:ext uri="{FF2B5EF4-FFF2-40B4-BE49-F238E27FC236}">
                    <a16:creationId xmlns:a16="http://schemas.microsoft.com/office/drawing/2014/main" id="{6AA2E229-4274-8E7E-E8E9-FE1B78EB5E4D}"/>
                  </a:ext>
                </a:extLst>
              </p:cNvPr>
              <p:cNvSpPr txBox="1"/>
              <p:nvPr/>
            </p:nvSpPr>
            <p:spPr>
              <a:xfrm flipH="1">
                <a:off x="2209309" y="6828408"/>
                <a:ext cx="1645920" cy="261610"/>
              </a:xfrm>
              <a:prstGeom prst="rect">
                <a:avLst/>
              </a:prstGeom>
              <a:noFill/>
            </p:spPr>
            <p:txBody>
              <a:bodyPr wrap="square" lIns="91440" tIns="45720" rIns="91440" bIns="45720" rtlCol="0" anchor="t">
                <a:spAutoFit/>
              </a:bodyPr>
              <a:lstStyle/>
              <a:p>
                <a:pPr marL="0" marR="0" lvl="1" indent="0" algn="ctr" defTabSz="914367" eaLnBrk="1" fontAlgn="auto" latinLnBrk="0" hangingPunct="1">
                  <a:lnSpc>
                    <a:spcPct val="100000"/>
                  </a:lnSpc>
                  <a:spcBef>
                    <a:spcPts val="100"/>
                  </a:spcBef>
                  <a:spcAft>
                    <a:spcPts val="0"/>
                  </a:spcAft>
                  <a:buClr>
                    <a:srgbClr val="548235"/>
                  </a:buClr>
                  <a:buSzPct val="100000"/>
                  <a:buFontTx/>
                  <a:buNone/>
                  <a:tabLst/>
                  <a:defRPr/>
                </a:pPr>
                <a:r>
                  <a:rPr kumimoji="0" lang="en-US" sz="1100" b="0" i="0" u="none" strike="noStrike" kern="0" cap="none" spc="0" normalizeH="0" baseline="0" noProof="0">
                    <a:ln>
                      <a:noFill/>
                    </a:ln>
                    <a:solidFill>
                      <a:srgbClr val="FFFFFF"/>
                    </a:solidFill>
                    <a:effectLst/>
                    <a:uLnTx/>
                    <a:uFillTx/>
                  </a:rPr>
                  <a:t>Policy &amp; Standards</a:t>
                </a:r>
              </a:p>
            </p:txBody>
          </p:sp>
        </p:grpSp>
      </p:grpSp>
      <p:cxnSp>
        <p:nvCxnSpPr>
          <p:cNvPr id="72" name="Straight Arrow Connector 71">
            <a:extLst>
              <a:ext uri="{FF2B5EF4-FFF2-40B4-BE49-F238E27FC236}">
                <a16:creationId xmlns:a16="http://schemas.microsoft.com/office/drawing/2014/main" id="{7423874C-94C4-70E3-06A2-1E63E87591F3}"/>
              </a:ext>
              <a:ext uri="{C183D7F6-B498-43B3-948B-1728B52AA6E4}">
                <adec:decorative xmlns:adec="http://schemas.microsoft.com/office/drawing/2017/decorative" val="1"/>
              </a:ext>
            </a:extLst>
          </p:cNvPr>
          <p:cNvCxnSpPr/>
          <p:nvPr/>
        </p:nvCxnSpPr>
        <p:spPr>
          <a:xfrm flipV="1">
            <a:off x="2291631" y="2275340"/>
            <a:ext cx="578470" cy="1556"/>
          </a:xfrm>
          <a:prstGeom prst="straightConnector1">
            <a:avLst/>
          </a:prstGeom>
          <a:noFill/>
          <a:ln w="9525" cap="flat" cmpd="sng" algn="ctr">
            <a:solidFill>
              <a:srgbClr val="FFFFFF"/>
            </a:solidFill>
            <a:prstDash val="solid"/>
            <a:headEnd type="triangle"/>
            <a:tailEnd type="triangle"/>
          </a:ln>
          <a:effectLst/>
        </p:spPr>
      </p:cxnSp>
      <p:sp>
        <p:nvSpPr>
          <p:cNvPr id="73" name="Flowchart: Terminator 72">
            <a:extLst>
              <a:ext uri="{FF2B5EF4-FFF2-40B4-BE49-F238E27FC236}">
                <a16:creationId xmlns:a16="http://schemas.microsoft.com/office/drawing/2014/main" id="{78C291A1-9665-8916-7FB7-D118DC922BBC}"/>
              </a:ext>
              <a:ext uri="{C183D7F6-B498-43B3-948B-1728B52AA6E4}">
                <adec:decorative xmlns:adec="http://schemas.microsoft.com/office/drawing/2017/decorative" val="1"/>
              </a:ext>
            </a:extLst>
          </p:cNvPr>
          <p:cNvSpPr/>
          <p:nvPr/>
        </p:nvSpPr>
        <p:spPr>
          <a:xfrm>
            <a:off x="2868323" y="3010398"/>
            <a:ext cx="1035410" cy="278559"/>
          </a:xfrm>
          <a:prstGeom prst="flowChartTerminator">
            <a:avLst/>
          </a:prstGeom>
          <a:solidFill>
            <a:srgbClr val="243A5E"/>
          </a:solidFill>
          <a:ln w="10795" cap="flat" cmpd="sng" algn="ctr">
            <a:noFill/>
            <a:prstDash val="solid"/>
          </a:ln>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Segoe UI"/>
                <a:ea typeface="+mn-ea"/>
                <a:cs typeface="+mn-cs"/>
              </a:rPr>
              <a:t>RAI Logs</a:t>
            </a:r>
            <a:endParaRPr kumimoji="0" lang="en-US" sz="900" b="1" i="0" u="none" strike="noStrike" kern="0" cap="none" spc="0" normalizeH="0" baseline="0" noProof="0">
              <a:ln>
                <a:noFill/>
              </a:ln>
              <a:solidFill>
                <a:srgbClr val="FFFFFF"/>
              </a:solidFill>
              <a:effectLst/>
              <a:uLnTx/>
              <a:uFillTx/>
              <a:latin typeface="Segoe UI"/>
              <a:ea typeface="+mn-ea"/>
              <a:cs typeface="Calibri"/>
            </a:endParaRPr>
          </a:p>
        </p:txBody>
      </p:sp>
      <p:cxnSp>
        <p:nvCxnSpPr>
          <p:cNvPr id="74" name="Connector: Elbow 73">
            <a:extLst>
              <a:ext uri="{FF2B5EF4-FFF2-40B4-BE49-F238E27FC236}">
                <a16:creationId xmlns:a16="http://schemas.microsoft.com/office/drawing/2014/main" id="{4F177FAC-9ABF-C981-B246-CC068E63A1F3}"/>
              </a:ext>
              <a:ext uri="{C183D7F6-B498-43B3-948B-1728B52AA6E4}">
                <adec:decorative xmlns:adec="http://schemas.microsoft.com/office/drawing/2017/decorative" val="1"/>
              </a:ext>
            </a:extLst>
          </p:cNvPr>
          <p:cNvCxnSpPr>
            <a:stCxn id="9" idx="3"/>
            <a:endCxn id="28" idx="3"/>
          </p:cNvCxnSpPr>
          <p:nvPr/>
        </p:nvCxnSpPr>
        <p:spPr>
          <a:xfrm>
            <a:off x="2338809" y="3741085"/>
            <a:ext cx="12700" cy="2118764"/>
          </a:xfrm>
          <a:prstGeom prst="bentConnector3">
            <a:avLst>
              <a:gd name="adj1" fmla="val 1050000"/>
            </a:avLst>
          </a:prstGeom>
          <a:noFill/>
          <a:ln w="9525" cap="flat" cmpd="sng" algn="ctr">
            <a:solidFill>
              <a:srgbClr val="FFFFFF"/>
            </a:solidFill>
            <a:prstDash val="solid"/>
            <a:headEnd type="none" w="lg" len="med"/>
            <a:tailEnd type="none" w="lg" len="med"/>
          </a:ln>
          <a:effectLst/>
        </p:spPr>
      </p:cxnSp>
      <p:cxnSp>
        <p:nvCxnSpPr>
          <p:cNvPr id="75" name="Straight Connector 74">
            <a:extLst>
              <a:ext uri="{FF2B5EF4-FFF2-40B4-BE49-F238E27FC236}">
                <a16:creationId xmlns:a16="http://schemas.microsoft.com/office/drawing/2014/main" id="{33B814D8-A81A-E913-6B1A-B779370DC15E}"/>
              </a:ext>
              <a:ext uri="{C183D7F6-B498-43B3-948B-1728B52AA6E4}">
                <adec:decorative xmlns:adec="http://schemas.microsoft.com/office/drawing/2017/decorative" val="1"/>
              </a:ext>
            </a:extLst>
          </p:cNvPr>
          <p:cNvCxnSpPr>
            <a:stCxn id="19" idx="3"/>
          </p:cNvCxnSpPr>
          <p:nvPr/>
        </p:nvCxnSpPr>
        <p:spPr>
          <a:xfrm>
            <a:off x="2338809" y="4817683"/>
            <a:ext cx="131341" cy="0"/>
          </a:xfrm>
          <a:prstGeom prst="line">
            <a:avLst/>
          </a:prstGeom>
          <a:noFill/>
          <a:ln w="9525" cap="flat" cmpd="sng" algn="ctr">
            <a:solidFill>
              <a:srgbClr val="FFFFFF"/>
            </a:solidFill>
            <a:prstDash val="solid"/>
            <a:headEnd type="none" w="lg" len="med"/>
            <a:tailEnd type="none" w="lg" len="med"/>
          </a:ln>
          <a:effectLst/>
        </p:spPr>
      </p:cxnSp>
      <p:cxnSp>
        <p:nvCxnSpPr>
          <p:cNvPr id="76" name="Connector: Elbow 75">
            <a:extLst>
              <a:ext uri="{FF2B5EF4-FFF2-40B4-BE49-F238E27FC236}">
                <a16:creationId xmlns:a16="http://schemas.microsoft.com/office/drawing/2014/main" id="{DBE77CAA-F3B8-F5EC-33F8-33756F2BE57D}"/>
              </a:ext>
              <a:ext uri="{C183D7F6-B498-43B3-948B-1728B52AA6E4}">
                <adec:decorative xmlns:adec="http://schemas.microsoft.com/office/drawing/2017/decorative" val="1"/>
              </a:ext>
            </a:extLst>
          </p:cNvPr>
          <p:cNvCxnSpPr>
            <a:stCxn id="9" idx="3"/>
            <a:endCxn id="59" idx="1"/>
          </p:cNvCxnSpPr>
          <p:nvPr/>
        </p:nvCxnSpPr>
        <p:spPr>
          <a:xfrm flipV="1">
            <a:off x="2338809" y="2549045"/>
            <a:ext cx="3224696" cy="1192040"/>
          </a:xfrm>
          <a:prstGeom prst="bentConnector3">
            <a:avLst>
              <a:gd name="adj1" fmla="val 92298"/>
            </a:avLst>
          </a:prstGeom>
          <a:noFill/>
          <a:ln w="9525" cap="flat" cmpd="sng" algn="ctr">
            <a:solidFill>
              <a:srgbClr val="FFFFFF"/>
            </a:solidFill>
            <a:prstDash val="solid"/>
            <a:headEnd type="none" w="lg" len="med"/>
            <a:tailEnd type="triangle"/>
          </a:ln>
          <a:effectLst/>
        </p:spPr>
      </p:cxnSp>
      <p:cxnSp>
        <p:nvCxnSpPr>
          <p:cNvPr id="77" name="Straight Connector 76">
            <a:extLst>
              <a:ext uri="{FF2B5EF4-FFF2-40B4-BE49-F238E27FC236}">
                <a16:creationId xmlns:a16="http://schemas.microsoft.com/office/drawing/2014/main" id="{E4F4998B-00BE-C639-1C4A-136ED6E417A7}"/>
              </a:ext>
              <a:ext uri="{C183D7F6-B498-43B3-948B-1728B52AA6E4}">
                <adec:decorative xmlns:adec="http://schemas.microsoft.com/office/drawing/2017/decorative" val="1"/>
              </a:ext>
            </a:extLst>
          </p:cNvPr>
          <p:cNvCxnSpPr>
            <a:cxnSpLocks/>
            <a:stCxn id="48" idx="3"/>
          </p:cNvCxnSpPr>
          <p:nvPr/>
        </p:nvCxnSpPr>
        <p:spPr>
          <a:xfrm>
            <a:off x="5083643" y="3149677"/>
            <a:ext cx="228926" cy="0"/>
          </a:xfrm>
          <a:prstGeom prst="line">
            <a:avLst/>
          </a:prstGeom>
          <a:noFill/>
          <a:ln w="9525" cap="flat" cmpd="sng" algn="ctr">
            <a:solidFill>
              <a:srgbClr val="FFFFFF"/>
            </a:solidFill>
            <a:prstDash val="solid"/>
            <a:headEnd type="none" w="lg" len="med"/>
            <a:tailEnd type="none" w="lg" len="med"/>
          </a:ln>
          <a:effectLst/>
        </p:spPr>
      </p:cxnSp>
      <p:cxnSp>
        <p:nvCxnSpPr>
          <p:cNvPr id="78" name="Connector: Elbow 77">
            <a:extLst>
              <a:ext uri="{FF2B5EF4-FFF2-40B4-BE49-F238E27FC236}">
                <a16:creationId xmlns:a16="http://schemas.microsoft.com/office/drawing/2014/main" id="{731F7517-8865-F1DF-5843-C2B2A887FD9F}"/>
              </a:ext>
              <a:ext uri="{C183D7F6-B498-43B3-948B-1728B52AA6E4}">
                <adec:decorative xmlns:adec="http://schemas.microsoft.com/office/drawing/2017/decorative" val="1"/>
              </a:ext>
            </a:extLst>
          </p:cNvPr>
          <p:cNvCxnSpPr>
            <a:stCxn id="59" idx="0"/>
            <a:endCxn id="38" idx="1"/>
          </p:cNvCxnSpPr>
          <p:nvPr/>
        </p:nvCxnSpPr>
        <p:spPr>
          <a:xfrm rot="16200000" flipH="1">
            <a:off x="6717899" y="1561943"/>
            <a:ext cx="103624" cy="1489861"/>
          </a:xfrm>
          <a:prstGeom prst="bentConnector4">
            <a:avLst>
              <a:gd name="adj1" fmla="val -220605"/>
              <a:gd name="adj2" fmla="val 84660"/>
            </a:avLst>
          </a:prstGeom>
          <a:noFill/>
          <a:ln w="9525" cap="flat" cmpd="sng" algn="ctr">
            <a:solidFill>
              <a:srgbClr val="FFFFFF"/>
            </a:solidFill>
            <a:prstDash val="solid"/>
            <a:headEnd type="none" w="lg" len="med"/>
            <a:tailEnd type="triangle"/>
          </a:ln>
          <a:effectLst/>
        </p:spPr>
      </p:cxnSp>
      <p:cxnSp>
        <p:nvCxnSpPr>
          <p:cNvPr id="79" name="Connector: Elbow 78">
            <a:extLst>
              <a:ext uri="{FF2B5EF4-FFF2-40B4-BE49-F238E27FC236}">
                <a16:creationId xmlns:a16="http://schemas.microsoft.com/office/drawing/2014/main" id="{DD9BBEFB-F205-5A82-8175-63177CB4136C}"/>
              </a:ext>
              <a:ext uri="{C183D7F6-B498-43B3-948B-1728B52AA6E4}">
                <adec:decorative xmlns:adec="http://schemas.microsoft.com/office/drawing/2017/decorative" val="1"/>
              </a:ext>
            </a:extLst>
          </p:cNvPr>
          <p:cNvCxnSpPr>
            <a:stCxn id="38" idx="1"/>
            <a:endCxn id="36" idx="1"/>
          </p:cNvCxnSpPr>
          <p:nvPr/>
        </p:nvCxnSpPr>
        <p:spPr>
          <a:xfrm rot="10800000" flipH="1" flipV="1">
            <a:off x="7514642" y="2358684"/>
            <a:ext cx="2692" cy="501633"/>
          </a:xfrm>
          <a:prstGeom prst="bentConnector3">
            <a:avLst>
              <a:gd name="adj1" fmla="val -8491828"/>
            </a:avLst>
          </a:prstGeom>
          <a:noFill/>
          <a:ln w="9525" cap="flat" cmpd="sng" algn="ctr">
            <a:solidFill>
              <a:srgbClr val="FFFFFF"/>
            </a:solidFill>
            <a:prstDash val="solid"/>
            <a:headEnd type="none" w="lg" len="med"/>
            <a:tailEnd type="triangle"/>
          </a:ln>
          <a:effectLst/>
        </p:spPr>
      </p:cxnSp>
      <p:cxnSp>
        <p:nvCxnSpPr>
          <p:cNvPr id="80" name="Connector: Elbow 79">
            <a:extLst>
              <a:ext uri="{FF2B5EF4-FFF2-40B4-BE49-F238E27FC236}">
                <a16:creationId xmlns:a16="http://schemas.microsoft.com/office/drawing/2014/main" id="{2D083774-C029-5771-7C23-6CBA93EF0AB0}"/>
              </a:ext>
              <a:ext uri="{C183D7F6-B498-43B3-948B-1728B52AA6E4}">
                <adec:decorative xmlns:adec="http://schemas.microsoft.com/office/drawing/2017/decorative" val="1"/>
              </a:ext>
            </a:extLst>
          </p:cNvPr>
          <p:cNvCxnSpPr>
            <a:stCxn id="38" idx="3"/>
            <a:endCxn id="36" idx="3"/>
          </p:cNvCxnSpPr>
          <p:nvPr/>
        </p:nvCxnSpPr>
        <p:spPr>
          <a:xfrm flipH="1">
            <a:off x="8335849" y="2358685"/>
            <a:ext cx="2692" cy="501633"/>
          </a:xfrm>
          <a:prstGeom prst="bentConnector3">
            <a:avLst>
              <a:gd name="adj1" fmla="val -8491828"/>
            </a:avLst>
          </a:prstGeom>
          <a:noFill/>
          <a:ln w="9525" cap="flat" cmpd="sng" algn="ctr">
            <a:solidFill>
              <a:srgbClr val="FFFFFF"/>
            </a:solidFill>
            <a:prstDash val="solid"/>
            <a:headEnd type="none" w="lg" len="med"/>
            <a:tailEnd type="none" w="lg" len="med"/>
          </a:ln>
          <a:effectLst/>
        </p:spPr>
      </p:cxnSp>
      <p:cxnSp>
        <p:nvCxnSpPr>
          <p:cNvPr id="81" name="Straight Arrow Connector 80">
            <a:extLst>
              <a:ext uri="{FF2B5EF4-FFF2-40B4-BE49-F238E27FC236}">
                <a16:creationId xmlns:a16="http://schemas.microsoft.com/office/drawing/2014/main" id="{81F88A35-457A-586A-287D-441E16E7C91B}"/>
              </a:ext>
              <a:ext uri="{C183D7F6-B498-43B3-948B-1728B52AA6E4}">
                <adec:decorative xmlns:adec="http://schemas.microsoft.com/office/drawing/2017/decorative" val="1"/>
              </a:ext>
            </a:extLst>
          </p:cNvPr>
          <p:cNvCxnSpPr>
            <a:cxnSpLocks/>
          </p:cNvCxnSpPr>
          <p:nvPr/>
        </p:nvCxnSpPr>
        <p:spPr>
          <a:xfrm>
            <a:off x="8570119" y="2617159"/>
            <a:ext cx="753655" cy="0"/>
          </a:xfrm>
          <a:prstGeom prst="straightConnector1">
            <a:avLst/>
          </a:prstGeom>
          <a:noFill/>
          <a:ln w="9525" cap="flat" cmpd="sng" algn="ctr">
            <a:solidFill>
              <a:srgbClr val="FFFFFF"/>
            </a:solidFill>
            <a:prstDash val="solid"/>
            <a:headEnd type="none" w="lg" len="med"/>
            <a:tailEnd type="triangle"/>
          </a:ln>
          <a:effectLst/>
        </p:spPr>
      </p:cxnSp>
      <p:cxnSp>
        <p:nvCxnSpPr>
          <p:cNvPr id="82" name="Connector: Elbow 81">
            <a:extLst>
              <a:ext uri="{FF2B5EF4-FFF2-40B4-BE49-F238E27FC236}">
                <a16:creationId xmlns:a16="http://schemas.microsoft.com/office/drawing/2014/main" id="{A1425286-0B0A-DE07-3517-2483B4AFA82F}"/>
              </a:ext>
              <a:ext uri="{C183D7F6-B498-43B3-948B-1728B52AA6E4}">
                <adec:decorative xmlns:adec="http://schemas.microsoft.com/office/drawing/2017/decorative" val="1"/>
              </a:ext>
            </a:extLst>
          </p:cNvPr>
          <p:cNvCxnSpPr>
            <a:stCxn id="35" idx="1"/>
            <a:endCxn id="40" idx="1"/>
          </p:cNvCxnSpPr>
          <p:nvPr/>
        </p:nvCxnSpPr>
        <p:spPr>
          <a:xfrm rot="10800000" flipH="1" flipV="1">
            <a:off x="10539762" y="2270486"/>
            <a:ext cx="108" cy="774625"/>
          </a:xfrm>
          <a:prstGeom prst="bentConnector3">
            <a:avLst>
              <a:gd name="adj1" fmla="val -211666667"/>
            </a:avLst>
          </a:prstGeom>
          <a:noFill/>
          <a:ln w="9525" cap="flat" cmpd="sng" algn="ctr">
            <a:solidFill>
              <a:srgbClr val="FFFFFF"/>
            </a:solidFill>
            <a:prstDash val="solid"/>
            <a:headEnd type="none" w="lg" len="med"/>
            <a:tailEnd type="triangle"/>
          </a:ln>
          <a:effectLst/>
        </p:spPr>
      </p:cxnSp>
      <p:cxnSp>
        <p:nvCxnSpPr>
          <p:cNvPr id="83" name="Connector: Elbow 82">
            <a:extLst>
              <a:ext uri="{FF2B5EF4-FFF2-40B4-BE49-F238E27FC236}">
                <a16:creationId xmlns:a16="http://schemas.microsoft.com/office/drawing/2014/main" id="{8C0D089E-10B2-BC3E-6A9F-AE9A58CA701F}"/>
              </a:ext>
              <a:ext uri="{C183D7F6-B498-43B3-948B-1728B52AA6E4}">
                <adec:decorative xmlns:adec="http://schemas.microsoft.com/office/drawing/2017/decorative" val="1"/>
              </a:ext>
            </a:extLst>
          </p:cNvPr>
          <p:cNvCxnSpPr>
            <a:stCxn id="37" idx="2"/>
            <a:endCxn id="59" idx="2"/>
          </p:cNvCxnSpPr>
          <p:nvPr/>
        </p:nvCxnSpPr>
        <p:spPr>
          <a:xfrm rot="5400000" flipH="1">
            <a:off x="7851977" y="1015833"/>
            <a:ext cx="68114" cy="3722506"/>
          </a:xfrm>
          <a:prstGeom prst="bentConnector3">
            <a:avLst>
              <a:gd name="adj1" fmla="val -1230584"/>
            </a:avLst>
          </a:prstGeom>
          <a:noFill/>
          <a:ln w="19050" cap="flat" cmpd="sng" algn="ctr">
            <a:solidFill>
              <a:srgbClr val="FF0000"/>
            </a:solidFill>
            <a:prstDash val="dash"/>
            <a:tailEnd type="none"/>
          </a:ln>
          <a:effectLst/>
        </p:spPr>
      </p:cxnSp>
      <p:cxnSp>
        <p:nvCxnSpPr>
          <p:cNvPr id="84" name="Connector: Elbow 83">
            <a:extLst>
              <a:ext uri="{FF2B5EF4-FFF2-40B4-BE49-F238E27FC236}">
                <a16:creationId xmlns:a16="http://schemas.microsoft.com/office/drawing/2014/main" id="{42BE82B8-E29E-BA12-C9AD-23B6D0CB965B}"/>
              </a:ext>
              <a:ext uri="{C183D7F6-B498-43B3-948B-1728B52AA6E4}">
                <adec:decorative xmlns:adec="http://schemas.microsoft.com/office/drawing/2017/decorative" val="1"/>
              </a:ext>
            </a:extLst>
          </p:cNvPr>
          <p:cNvCxnSpPr>
            <a:cxnSpLocks/>
            <a:endCxn id="40" idx="2"/>
          </p:cNvCxnSpPr>
          <p:nvPr/>
        </p:nvCxnSpPr>
        <p:spPr>
          <a:xfrm flipV="1">
            <a:off x="2351509" y="3286091"/>
            <a:ext cx="8610120" cy="587968"/>
          </a:xfrm>
          <a:prstGeom prst="bentConnector2">
            <a:avLst/>
          </a:prstGeom>
          <a:noFill/>
          <a:ln w="19050" cap="flat" cmpd="sng" algn="ctr">
            <a:solidFill>
              <a:srgbClr val="FF0000"/>
            </a:solidFill>
            <a:prstDash val="dash"/>
            <a:tailEnd type="none"/>
          </a:ln>
          <a:effectLst/>
        </p:spPr>
      </p:cxnSp>
      <p:sp>
        <p:nvSpPr>
          <p:cNvPr id="85" name="Arrow: Down 84">
            <a:extLst>
              <a:ext uri="{FF2B5EF4-FFF2-40B4-BE49-F238E27FC236}">
                <a16:creationId xmlns:a16="http://schemas.microsoft.com/office/drawing/2014/main" id="{960849A0-5317-F42E-4E19-25F85D054682}"/>
              </a:ext>
              <a:ext uri="{C183D7F6-B498-43B3-948B-1728B52AA6E4}">
                <adec:decorative xmlns:adec="http://schemas.microsoft.com/office/drawing/2017/decorative" val="1"/>
              </a:ext>
            </a:extLst>
          </p:cNvPr>
          <p:cNvSpPr/>
          <p:nvPr/>
        </p:nvSpPr>
        <p:spPr>
          <a:xfrm rot="10800000">
            <a:off x="3826057" y="3928958"/>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6" name="Arrow: Down 85">
            <a:extLst>
              <a:ext uri="{FF2B5EF4-FFF2-40B4-BE49-F238E27FC236}">
                <a16:creationId xmlns:a16="http://schemas.microsoft.com/office/drawing/2014/main" id="{01871A58-6785-79B8-2FD4-2BF14BD3D1B9}"/>
              </a:ext>
              <a:ext uri="{C183D7F6-B498-43B3-948B-1728B52AA6E4}">
                <adec:decorative xmlns:adec="http://schemas.microsoft.com/office/drawing/2017/decorative" val="1"/>
              </a:ext>
            </a:extLst>
          </p:cNvPr>
          <p:cNvSpPr/>
          <p:nvPr/>
        </p:nvSpPr>
        <p:spPr>
          <a:xfrm rot="10800000" flipV="1">
            <a:off x="10090223" y="3928961"/>
            <a:ext cx="328484" cy="240078"/>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7" name="Arrow: Down 86">
            <a:extLst>
              <a:ext uri="{FF2B5EF4-FFF2-40B4-BE49-F238E27FC236}">
                <a16:creationId xmlns:a16="http://schemas.microsoft.com/office/drawing/2014/main" id="{56133886-CD6F-E12F-A7C6-7742F8B59D81}"/>
              </a:ext>
              <a:ext uri="{C183D7F6-B498-43B3-948B-1728B52AA6E4}">
                <adec:decorative xmlns:adec="http://schemas.microsoft.com/office/drawing/2017/decorative" val="1"/>
              </a:ext>
            </a:extLst>
          </p:cNvPr>
          <p:cNvSpPr/>
          <p:nvPr/>
        </p:nvSpPr>
        <p:spPr>
          <a:xfrm rot="10800000">
            <a:off x="6958141" y="5157787"/>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8" name="Arrow: Down 87">
            <a:extLst>
              <a:ext uri="{FF2B5EF4-FFF2-40B4-BE49-F238E27FC236}">
                <a16:creationId xmlns:a16="http://schemas.microsoft.com/office/drawing/2014/main" id="{B1BCEDA7-9AE8-7974-E792-0EA523B9E8AB}"/>
              </a:ext>
              <a:ext uri="{C183D7F6-B498-43B3-948B-1728B52AA6E4}">
                <adec:decorative xmlns:adec="http://schemas.microsoft.com/office/drawing/2017/decorative" val="1"/>
              </a:ext>
            </a:extLst>
          </p:cNvPr>
          <p:cNvSpPr/>
          <p:nvPr/>
        </p:nvSpPr>
        <p:spPr>
          <a:xfrm rot="16200000">
            <a:off x="8863739" y="1313963"/>
            <a:ext cx="328484" cy="240080"/>
          </a:xfrm>
          <a:prstGeom prst="downArrow">
            <a:avLst/>
          </a:prstGeom>
          <a:solidFill>
            <a:srgbClr val="50E6FF"/>
          </a:solidFill>
          <a:ln w="127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0F615660-FAD7-1A19-E43A-314874B39C43}"/>
              </a:ext>
              <a:ext uri="{C183D7F6-B498-43B3-948B-1728B52AA6E4}">
                <adec:decorative xmlns:adec="http://schemas.microsoft.com/office/drawing/2017/decorative" val="1"/>
              </a:ext>
            </a:extLst>
          </p:cNvPr>
          <p:cNvGrpSpPr/>
          <p:nvPr/>
        </p:nvGrpSpPr>
        <p:grpSpPr>
          <a:xfrm>
            <a:off x="462147" y="3205753"/>
            <a:ext cx="284025" cy="284023"/>
            <a:chOff x="216430" y="3490914"/>
            <a:chExt cx="376892" cy="376890"/>
          </a:xfrm>
        </p:grpSpPr>
        <p:sp>
          <p:nvSpPr>
            <p:cNvPr id="90" name="Oval 89">
              <a:extLst>
                <a:ext uri="{FF2B5EF4-FFF2-40B4-BE49-F238E27FC236}">
                  <a16:creationId xmlns:a16="http://schemas.microsoft.com/office/drawing/2014/main" id="{CAC7EA6A-7BF4-FF40-A55E-B79998B906DB}"/>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91" name="Graphic 90" descr="Call center outline">
              <a:extLst>
                <a:ext uri="{FF2B5EF4-FFF2-40B4-BE49-F238E27FC236}">
                  <a16:creationId xmlns:a16="http://schemas.microsoft.com/office/drawing/2014/main" id="{89A1229C-B104-CE3F-176C-C7B6BC14B2DD}"/>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92" name="Group 91">
            <a:extLst>
              <a:ext uri="{FF2B5EF4-FFF2-40B4-BE49-F238E27FC236}">
                <a16:creationId xmlns:a16="http://schemas.microsoft.com/office/drawing/2014/main" id="{17E9B5A4-3AC7-B8E5-E603-C010F4F5924C}"/>
              </a:ext>
              <a:ext uri="{C183D7F6-B498-43B3-948B-1728B52AA6E4}">
                <adec:decorative xmlns:adec="http://schemas.microsoft.com/office/drawing/2017/decorative" val="1"/>
              </a:ext>
            </a:extLst>
          </p:cNvPr>
          <p:cNvGrpSpPr/>
          <p:nvPr/>
        </p:nvGrpSpPr>
        <p:grpSpPr>
          <a:xfrm>
            <a:off x="462147" y="4259853"/>
            <a:ext cx="284025" cy="284023"/>
            <a:chOff x="216430" y="3490914"/>
            <a:chExt cx="376892" cy="376890"/>
          </a:xfrm>
        </p:grpSpPr>
        <p:sp>
          <p:nvSpPr>
            <p:cNvPr id="93" name="Oval 92">
              <a:extLst>
                <a:ext uri="{FF2B5EF4-FFF2-40B4-BE49-F238E27FC236}">
                  <a16:creationId xmlns:a16="http://schemas.microsoft.com/office/drawing/2014/main" id="{DB00F244-B55F-51BC-4FC9-BA509FFA44D6}"/>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94" name="Graphic 93" descr="Call center outline">
              <a:extLst>
                <a:ext uri="{FF2B5EF4-FFF2-40B4-BE49-F238E27FC236}">
                  <a16:creationId xmlns:a16="http://schemas.microsoft.com/office/drawing/2014/main" id="{A6436FDA-C68C-F212-A15B-E65FC9DB62FA}"/>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95" name="Group 94">
            <a:extLst>
              <a:ext uri="{FF2B5EF4-FFF2-40B4-BE49-F238E27FC236}">
                <a16:creationId xmlns:a16="http://schemas.microsoft.com/office/drawing/2014/main" id="{23D3DDE4-0859-4F14-D0E2-CB137972A6F9}"/>
              </a:ext>
              <a:ext uri="{C183D7F6-B498-43B3-948B-1728B52AA6E4}">
                <adec:decorative xmlns:adec="http://schemas.microsoft.com/office/drawing/2017/decorative" val="1"/>
              </a:ext>
            </a:extLst>
          </p:cNvPr>
          <p:cNvGrpSpPr/>
          <p:nvPr/>
        </p:nvGrpSpPr>
        <p:grpSpPr>
          <a:xfrm>
            <a:off x="462147" y="5307603"/>
            <a:ext cx="284025" cy="284023"/>
            <a:chOff x="216430" y="3490914"/>
            <a:chExt cx="376892" cy="376890"/>
          </a:xfrm>
        </p:grpSpPr>
        <p:sp>
          <p:nvSpPr>
            <p:cNvPr id="96" name="Oval 95">
              <a:extLst>
                <a:ext uri="{FF2B5EF4-FFF2-40B4-BE49-F238E27FC236}">
                  <a16:creationId xmlns:a16="http://schemas.microsoft.com/office/drawing/2014/main" id="{4B66C776-A237-3D3F-4D34-AFBBDD00493C}"/>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97" name="Graphic 96" descr="Call center outline">
              <a:extLst>
                <a:ext uri="{FF2B5EF4-FFF2-40B4-BE49-F238E27FC236}">
                  <a16:creationId xmlns:a16="http://schemas.microsoft.com/office/drawing/2014/main" id="{7AC02C70-3D01-A959-2F11-571742F47FEF}"/>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98" name="Group 97">
            <a:extLst>
              <a:ext uri="{FF2B5EF4-FFF2-40B4-BE49-F238E27FC236}">
                <a16:creationId xmlns:a16="http://schemas.microsoft.com/office/drawing/2014/main" id="{FAD9A780-E0F5-71AA-2F43-7E32B61E7137}"/>
              </a:ext>
              <a:ext uri="{C183D7F6-B498-43B3-948B-1728B52AA6E4}">
                <adec:decorative xmlns:adec="http://schemas.microsoft.com/office/drawing/2017/decorative" val="1"/>
              </a:ext>
            </a:extLst>
          </p:cNvPr>
          <p:cNvGrpSpPr/>
          <p:nvPr/>
        </p:nvGrpSpPr>
        <p:grpSpPr>
          <a:xfrm>
            <a:off x="2534002" y="5558585"/>
            <a:ext cx="284025" cy="284023"/>
            <a:chOff x="216430" y="3490914"/>
            <a:chExt cx="376892" cy="376890"/>
          </a:xfrm>
        </p:grpSpPr>
        <p:sp>
          <p:nvSpPr>
            <p:cNvPr id="99" name="Oval 98">
              <a:extLst>
                <a:ext uri="{FF2B5EF4-FFF2-40B4-BE49-F238E27FC236}">
                  <a16:creationId xmlns:a16="http://schemas.microsoft.com/office/drawing/2014/main" id="{33DE13F8-B3BB-49B2-B4E2-5E8BC14FFE35}"/>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100" name="Graphic 99" descr="Call center outline">
              <a:extLst>
                <a:ext uri="{FF2B5EF4-FFF2-40B4-BE49-F238E27FC236}">
                  <a16:creationId xmlns:a16="http://schemas.microsoft.com/office/drawing/2014/main" id="{220F3792-77B9-214A-4324-63719F2C4B5E}"/>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101" name="Group 100">
            <a:extLst>
              <a:ext uri="{FF2B5EF4-FFF2-40B4-BE49-F238E27FC236}">
                <a16:creationId xmlns:a16="http://schemas.microsoft.com/office/drawing/2014/main" id="{93D10918-F095-9EF2-64E7-D7002D747168}"/>
              </a:ext>
              <a:ext uri="{C183D7F6-B498-43B3-948B-1728B52AA6E4}">
                <adec:decorative xmlns:adec="http://schemas.microsoft.com/office/drawing/2017/decorative" val="1"/>
              </a:ext>
            </a:extLst>
          </p:cNvPr>
          <p:cNvGrpSpPr/>
          <p:nvPr/>
        </p:nvGrpSpPr>
        <p:grpSpPr>
          <a:xfrm>
            <a:off x="2534002" y="4120310"/>
            <a:ext cx="284025" cy="284023"/>
            <a:chOff x="216430" y="3490914"/>
            <a:chExt cx="376892" cy="376890"/>
          </a:xfrm>
        </p:grpSpPr>
        <p:sp>
          <p:nvSpPr>
            <p:cNvPr id="102" name="Oval 101">
              <a:extLst>
                <a:ext uri="{FF2B5EF4-FFF2-40B4-BE49-F238E27FC236}">
                  <a16:creationId xmlns:a16="http://schemas.microsoft.com/office/drawing/2014/main" id="{4715824C-9DD6-E78B-3E72-FF1B711297BF}"/>
                </a:ext>
              </a:extLst>
            </p:cNvPr>
            <p:cNvSpPr/>
            <p:nvPr/>
          </p:nvSpPr>
          <p:spPr bwMode="auto">
            <a:xfrm>
              <a:off x="216430" y="3490914"/>
              <a:ext cx="376892" cy="376890"/>
            </a:xfrm>
            <a:prstGeom prst="ellipse">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103" name="Graphic 102" descr="Call center outline">
              <a:extLst>
                <a:ext uri="{FF2B5EF4-FFF2-40B4-BE49-F238E27FC236}">
                  <a16:creationId xmlns:a16="http://schemas.microsoft.com/office/drawing/2014/main" id="{96433CD7-78F1-3FD7-E15E-CDC242FAF848}"/>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104" name="Group 103">
            <a:extLst>
              <a:ext uri="{FF2B5EF4-FFF2-40B4-BE49-F238E27FC236}">
                <a16:creationId xmlns:a16="http://schemas.microsoft.com/office/drawing/2014/main" id="{B596B87D-B3EB-F243-53F6-6EF8F93ED93E}"/>
              </a:ext>
              <a:ext uri="{C183D7F6-B498-43B3-948B-1728B52AA6E4}">
                <adec:decorative xmlns:adec="http://schemas.microsoft.com/office/drawing/2017/decorative" val="1"/>
              </a:ext>
            </a:extLst>
          </p:cNvPr>
          <p:cNvGrpSpPr/>
          <p:nvPr/>
        </p:nvGrpSpPr>
        <p:grpSpPr>
          <a:xfrm>
            <a:off x="6941835" y="1558496"/>
            <a:ext cx="284025" cy="284023"/>
            <a:chOff x="216430" y="3490914"/>
            <a:chExt cx="376892" cy="376890"/>
          </a:xfrm>
        </p:grpSpPr>
        <p:sp>
          <p:nvSpPr>
            <p:cNvPr id="105" name="Oval 104">
              <a:extLst>
                <a:ext uri="{FF2B5EF4-FFF2-40B4-BE49-F238E27FC236}">
                  <a16:creationId xmlns:a16="http://schemas.microsoft.com/office/drawing/2014/main" id="{DF088AD4-BAFA-4C6D-C81B-3FC210CE6DC4}"/>
                </a:ext>
              </a:extLst>
            </p:cNvPr>
            <p:cNvSpPr/>
            <p:nvPr/>
          </p:nvSpPr>
          <p:spPr bwMode="auto">
            <a:xfrm>
              <a:off x="216430" y="3490914"/>
              <a:ext cx="376892" cy="376890"/>
            </a:xfrm>
            <a:prstGeom prst="ellipse">
              <a:avLst/>
            </a:prstGeom>
            <a:solidFill>
              <a:srgbClr val="000000"/>
            </a:solidFill>
            <a:ln w="2857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106" name="Graphic 105" descr="Call center outline">
              <a:extLst>
                <a:ext uri="{FF2B5EF4-FFF2-40B4-BE49-F238E27FC236}">
                  <a16:creationId xmlns:a16="http://schemas.microsoft.com/office/drawing/2014/main" id="{25C01946-8E89-0086-4AD6-9ED44DF5D432}"/>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grpSp>
        <p:nvGrpSpPr>
          <p:cNvPr id="107" name="Group 106">
            <a:extLst>
              <a:ext uri="{FF2B5EF4-FFF2-40B4-BE49-F238E27FC236}">
                <a16:creationId xmlns:a16="http://schemas.microsoft.com/office/drawing/2014/main" id="{4C6F8769-ECE3-F97B-AFD3-6C012C004FEA}"/>
              </a:ext>
              <a:ext uri="{C183D7F6-B498-43B3-948B-1728B52AA6E4}">
                <adec:decorative xmlns:adec="http://schemas.microsoft.com/office/drawing/2017/decorative" val="1"/>
              </a:ext>
            </a:extLst>
          </p:cNvPr>
          <p:cNvGrpSpPr/>
          <p:nvPr/>
        </p:nvGrpSpPr>
        <p:grpSpPr>
          <a:xfrm>
            <a:off x="9142110" y="1558496"/>
            <a:ext cx="284025" cy="284023"/>
            <a:chOff x="216430" y="3490914"/>
            <a:chExt cx="376892" cy="376890"/>
          </a:xfrm>
        </p:grpSpPr>
        <p:sp>
          <p:nvSpPr>
            <p:cNvPr id="108" name="Oval 107">
              <a:extLst>
                <a:ext uri="{FF2B5EF4-FFF2-40B4-BE49-F238E27FC236}">
                  <a16:creationId xmlns:a16="http://schemas.microsoft.com/office/drawing/2014/main" id="{7CB4488F-F027-FD3C-E938-0D6AD7ABE34D}"/>
                </a:ext>
              </a:extLst>
            </p:cNvPr>
            <p:cNvSpPr/>
            <p:nvPr/>
          </p:nvSpPr>
          <p:spPr bwMode="auto">
            <a:xfrm>
              <a:off x="216430" y="3490914"/>
              <a:ext cx="376892" cy="376890"/>
            </a:xfrm>
            <a:prstGeom prst="ellipse">
              <a:avLst/>
            </a:prstGeom>
            <a:solidFill>
              <a:srgbClr val="000000"/>
            </a:solidFill>
            <a:ln w="28575" cap="flat" cmpd="sng" algn="ctr">
              <a:solidFill>
                <a:srgbClr val="30E5D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pic>
          <p:nvPicPr>
            <p:cNvPr id="109" name="Graphic 108" descr="Call center outline">
              <a:extLst>
                <a:ext uri="{FF2B5EF4-FFF2-40B4-BE49-F238E27FC236}">
                  <a16:creationId xmlns:a16="http://schemas.microsoft.com/office/drawing/2014/main" id="{9C594A65-39D9-6CD3-A6BC-9C0FEA992876}"/>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94856" y="3555051"/>
              <a:ext cx="220038" cy="220038"/>
            </a:xfrm>
            <a:prstGeom prst="rect">
              <a:avLst/>
            </a:prstGeom>
          </p:spPr>
        </p:pic>
      </p:grpSp>
      <p:sp>
        <p:nvSpPr>
          <p:cNvPr id="110" name="brain_2">
            <a:extLst>
              <a:ext uri="{FF2B5EF4-FFF2-40B4-BE49-F238E27FC236}">
                <a16:creationId xmlns:a16="http://schemas.microsoft.com/office/drawing/2014/main" id="{0BAEA84F-B492-F2B3-CCFC-1CB3861A56A8}"/>
              </a:ext>
              <a:ext uri="{C183D7F6-B498-43B3-948B-1728B52AA6E4}">
                <adec:decorative xmlns:adec="http://schemas.microsoft.com/office/drawing/2017/decorative" val="1"/>
              </a:ext>
            </a:extLst>
          </p:cNvPr>
          <p:cNvSpPr>
            <a:spLocks noChangeAspect="1" noEditPoints="1"/>
          </p:cNvSpPr>
          <p:nvPr/>
        </p:nvSpPr>
        <p:spPr bwMode="auto">
          <a:xfrm>
            <a:off x="4442608" y="912804"/>
            <a:ext cx="573871" cy="37033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rgbClr val="30E5D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gradFill>
              <a:effectLst/>
              <a:uLnTx/>
              <a:uFillTx/>
            </a:endParaRPr>
          </a:p>
        </p:txBody>
      </p:sp>
      <p:sp>
        <p:nvSpPr>
          <p:cNvPr id="111" name="TextBox 110">
            <a:extLst>
              <a:ext uri="{FF2B5EF4-FFF2-40B4-BE49-F238E27FC236}">
                <a16:creationId xmlns:a16="http://schemas.microsoft.com/office/drawing/2014/main" id="{F29D2BB9-B921-05E0-6C9A-EBF580BD4C78}"/>
              </a:ext>
              <a:ext uri="{C183D7F6-B498-43B3-948B-1728B52AA6E4}">
                <adec:decorative xmlns:adec="http://schemas.microsoft.com/office/drawing/2017/decorative" val="0"/>
              </a:ext>
            </a:extLst>
          </p:cNvPr>
          <p:cNvSpPr txBox="1"/>
          <p:nvPr/>
        </p:nvSpPr>
        <p:spPr>
          <a:xfrm>
            <a:off x="5994282" y="463926"/>
            <a:ext cx="1745093" cy="43088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System/Tech Improvement Loop</a:t>
            </a:r>
          </a:p>
        </p:txBody>
      </p:sp>
      <p:sp>
        <p:nvSpPr>
          <p:cNvPr id="112" name="TextBox 111">
            <a:extLst>
              <a:ext uri="{FF2B5EF4-FFF2-40B4-BE49-F238E27FC236}">
                <a16:creationId xmlns:a16="http://schemas.microsoft.com/office/drawing/2014/main" id="{0A53C3A2-D727-C9DD-AFC2-AD0334C00D7F}"/>
              </a:ext>
            </a:extLst>
          </p:cNvPr>
          <p:cNvSpPr txBox="1"/>
          <p:nvPr/>
        </p:nvSpPr>
        <p:spPr>
          <a:xfrm>
            <a:off x="7901789" y="548564"/>
            <a:ext cx="1188720" cy="261610"/>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Tech</a:t>
            </a:r>
            <a:endParaRPr kumimoji="0" lang="en-US" sz="1800" b="0" i="0" u="none" strike="noStrike" kern="0" cap="none" spc="0" normalizeH="0" baseline="0" noProof="0">
              <a:ln>
                <a:noFill/>
              </a:ln>
              <a:solidFill>
                <a:srgbClr val="FFFFFF"/>
              </a:solidFill>
              <a:effectLst/>
              <a:uLnTx/>
              <a:uFillTx/>
            </a:endParaRPr>
          </a:p>
        </p:txBody>
      </p:sp>
      <p:sp>
        <p:nvSpPr>
          <p:cNvPr id="113" name="TextBox 112">
            <a:extLst>
              <a:ext uri="{FF2B5EF4-FFF2-40B4-BE49-F238E27FC236}">
                <a16:creationId xmlns:a16="http://schemas.microsoft.com/office/drawing/2014/main" id="{A8FF4AA0-F7F7-31D2-5A73-3B345C8BD338}"/>
              </a:ext>
            </a:extLst>
          </p:cNvPr>
          <p:cNvSpPr txBox="1"/>
          <p:nvPr/>
        </p:nvSpPr>
        <p:spPr>
          <a:xfrm>
            <a:off x="8963793" y="548564"/>
            <a:ext cx="1188720" cy="261610"/>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People &amp; Policy</a:t>
            </a:r>
            <a:endParaRPr kumimoji="0" lang="en-US" sz="1800" b="0" i="0" u="none" strike="noStrike" kern="0" cap="none" spc="0" normalizeH="0" baseline="0" noProof="0">
              <a:ln>
                <a:noFill/>
              </a:ln>
              <a:solidFill>
                <a:srgbClr val="FFFFFF"/>
              </a:solidFill>
              <a:effectLst/>
              <a:uLnTx/>
              <a:uFillTx/>
            </a:endParaRPr>
          </a:p>
        </p:txBody>
      </p:sp>
      <p:sp>
        <p:nvSpPr>
          <p:cNvPr id="114" name="TextBox 113">
            <a:extLst>
              <a:ext uri="{FF2B5EF4-FFF2-40B4-BE49-F238E27FC236}">
                <a16:creationId xmlns:a16="http://schemas.microsoft.com/office/drawing/2014/main" id="{DEE44179-AEA9-9C8B-B1B8-A0BF6833D413}"/>
              </a:ext>
            </a:extLst>
          </p:cNvPr>
          <p:cNvSpPr txBox="1"/>
          <p:nvPr/>
        </p:nvSpPr>
        <p:spPr>
          <a:xfrm>
            <a:off x="10606629" y="548564"/>
            <a:ext cx="1188720" cy="261610"/>
          </a:xfrm>
          <a:prstGeom prst="rect">
            <a:avLst/>
          </a:prstGeom>
          <a:noFill/>
        </p:spPr>
        <p:txBody>
          <a:bodyPr wrap="square" lIns="91440" tIns="45720" rIns="91440" bIns="4572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rPr>
              <a:t>MBO functions</a:t>
            </a:r>
            <a:endParaRPr kumimoji="0" lang="en-US" sz="1800" b="0" i="0" u="none" strike="noStrike" kern="0" cap="none" spc="0" normalizeH="0" baseline="0" noProof="0">
              <a:ln>
                <a:noFill/>
              </a:ln>
              <a:solidFill>
                <a:srgbClr val="FFFFFF"/>
              </a:solidFill>
              <a:effectLst/>
              <a:uLnTx/>
              <a:uFillTx/>
            </a:endParaRPr>
          </a:p>
        </p:txBody>
      </p:sp>
      <p:sp>
        <p:nvSpPr>
          <p:cNvPr id="115" name="TextBox 114">
            <a:extLst>
              <a:ext uri="{FF2B5EF4-FFF2-40B4-BE49-F238E27FC236}">
                <a16:creationId xmlns:a16="http://schemas.microsoft.com/office/drawing/2014/main" id="{B531A3BC-3AFF-1D21-54EE-641296582B90}"/>
              </a:ext>
              <a:ext uri="{C183D7F6-B498-43B3-948B-1728B52AA6E4}">
                <adec:decorative xmlns:adec="http://schemas.microsoft.com/office/drawing/2017/decorative" val="0"/>
              </a:ext>
            </a:extLst>
          </p:cNvPr>
          <p:cNvSpPr txBox="1"/>
          <p:nvPr/>
        </p:nvSpPr>
        <p:spPr>
          <a:xfrm flipH="1">
            <a:off x="864038" y="1490003"/>
            <a:ext cx="1207536" cy="307777"/>
          </a:xfrm>
          <a:prstGeom prst="rect">
            <a:avLst/>
          </a:prstGeom>
          <a:solidFill>
            <a:srgbClr val="000000"/>
          </a:solidFill>
        </p:spPr>
        <p:txBody>
          <a:bodyPr wrap="square" lIns="91440" tIns="45720" rIns="91440" bIns="45720" rtlCol="0" anchor="t">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Application</a:t>
            </a:r>
          </a:p>
        </p:txBody>
      </p:sp>
      <p:sp>
        <p:nvSpPr>
          <p:cNvPr id="116" name="TextBox 115">
            <a:extLst>
              <a:ext uri="{FF2B5EF4-FFF2-40B4-BE49-F238E27FC236}">
                <a16:creationId xmlns:a16="http://schemas.microsoft.com/office/drawing/2014/main" id="{D478B996-1B18-88B3-3095-7453C929CE80}"/>
              </a:ext>
              <a:ext uri="{C183D7F6-B498-43B3-948B-1728B52AA6E4}">
                <adec:decorative xmlns:adec="http://schemas.microsoft.com/office/drawing/2017/decorative" val="0"/>
              </a:ext>
            </a:extLst>
          </p:cNvPr>
          <p:cNvSpPr txBox="1"/>
          <p:nvPr/>
        </p:nvSpPr>
        <p:spPr>
          <a:xfrm flipH="1">
            <a:off x="916726" y="3147861"/>
            <a:ext cx="1102161" cy="307777"/>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Appeals</a:t>
            </a:r>
          </a:p>
        </p:txBody>
      </p:sp>
      <p:sp>
        <p:nvSpPr>
          <p:cNvPr id="117" name="TextBox 116">
            <a:extLst>
              <a:ext uri="{FF2B5EF4-FFF2-40B4-BE49-F238E27FC236}">
                <a16:creationId xmlns:a16="http://schemas.microsoft.com/office/drawing/2014/main" id="{F755BC24-08E9-6B1B-71EF-7F829449B336}"/>
              </a:ext>
              <a:ext uri="{C183D7F6-B498-43B3-948B-1728B52AA6E4}">
                <adec:decorative xmlns:adec="http://schemas.microsoft.com/office/drawing/2017/decorative" val="0"/>
              </a:ext>
            </a:extLst>
          </p:cNvPr>
          <p:cNvSpPr txBox="1"/>
          <p:nvPr/>
        </p:nvSpPr>
        <p:spPr>
          <a:xfrm flipH="1">
            <a:off x="829946" y="4223775"/>
            <a:ext cx="1275721" cy="307777"/>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User Reports </a:t>
            </a:r>
          </a:p>
        </p:txBody>
      </p:sp>
      <p:sp>
        <p:nvSpPr>
          <p:cNvPr id="118" name="TextBox 117">
            <a:extLst>
              <a:ext uri="{FF2B5EF4-FFF2-40B4-BE49-F238E27FC236}">
                <a16:creationId xmlns:a16="http://schemas.microsoft.com/office/drawing/2014/main" id="{6D203ECD-209B-0534-8355-CEA941DF7B3D}"/>
              </a:ext>
              <a:ext uri="{C183D7F6-B498-43B3-948B-1728B52AA6E4}">
                <adec:decorative xmlns:adec="http://schemas.microsoft.com/office/drawing/2017/decorative" val="0"/>
              </a:ext>
            </a:extLst>
          </p:cNvPr>
          <p:cNvSpPr txBox="1"/>
          <p:nvPr/>
        </p:nvSpPr>
        <p:spPr>
          <a:xfrm flipH="1">
            <a:off x="748029" y="5262051"/>
            <a:ext cx="1439554" cy="307777"/>
          </a:xfrm>
          <a:prstGeom prst="rect">
            <a:avLst/>
          </a:prstGeom>
          <a:solidFill>
            <a:srgbClr val="000000"/>
          </a:solidFill>
        </p:spPr>
        <p:txBody>
          <a:bodyPr wrap="square" lIns="91440" tIns="45720" rIns="91440" bIns="45720" rtlCol="0" anchor="t">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External Report </a:t>
            </a:r>
          </a:p>
        </p:txBody>
      </p:sp>
      <p:sp>
        <p:nvSpPr>
          <p:cNvPr id="119" name="TextBox 118">
            <a:extLst>
              <a:ext uri="{FF2B5EF4-FFF2-40B4-BE49-F238E27FC236}">
                <a16:creationId xmlns:a16="http://schemas.microsoft.com/office/drawing/2014/main" id="{FCA9BBE2-18CF-BA90-AD18-3583FB051F18}"/>
              </a:ext>
              <a:ext uri="{C183D7F6-B498-43B3-948B-1728B52AA6E4}">
                <adec:decorative xmlns:adec="http://schemas.microsoft.com/office/drawing/2017/decorative" val="0"/>
              </a:ext>
            </a:extLst>
          </p:cNvPr>
          <p:cNvSpPr txBox="1"/>
          <p:nvPr/>
        </p:nvSpPr>
        <p:spPr>
          <a:xfrm flipH="1">
            <a:off x="3620262" y="1274560"/>
            <a:ext cx="2218562" cy="523220"/>
          </a:xfrm>
          <a:prstGeom prst="rect">
            <a:avLst/>
          </a:prstGeom>
          <a:solidFill>
            <a:srgbClr val="000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Detect</a:t>
            </a:r>
            <a:r>
              <a:rPr kumimoji="0" lang="en-US" sz="14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RAI Safety Architecture</a:t>
            </a:r>
          </a:p>
        </p:txBody>
      </p:sp>
      <p:sp>
        <p:nvSpPr>
          <p:cNvPr id="120" name="TextBox 119">
            <a:extLst>
              <a:ext uri="{FF2B5EF4-FFF2-40B4-BE49-F238E27FC236}">
                <a16:creationId xmlns:a16="http://schemas.microsoft.com/office/drawing/2014/main" id="{EFDEE83D-C499-D5FF-8711-FF0DB9E23EF1}"/>
              </a:ext>
              <a:ext uri="{C183D7F6-B498-43B3-948B-1728B52AA6E4}">
                <adec:decorative xmlns:adec="http://schemas.microsoft.com/office/drawing/2017/decorative" val="0"/>
              </a:ext>
            </a:extLst>
          </p:cNvPr>
          <p:cNvSpPr txBox="1"/>
          <p:nvPr/>
        </p:nvSpPr>
        <p:spPr>
          <a:xfrm flipH="1">
            <a:off x="7207408" y="1274560"/>
            <a:ext cx="1438366" cy="523220"/>
          </a:xfrm>
          <a:prstGeom prst="rect">
            <a:avLst/>
          </a:prstGeom>
          <a:solidFill>
            <a:srgbClr val="000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Review</a:t>
            </a:r>
            <a:r>
              <a:rPr kumimoji="0" lang="en-US" sz="1400" b="0" i="0" u="none" strike="noStrike" kern="0" cap="none" spc="0" normalizeH="0" baseline="0" noProof="0">
                <a:ln>
                  <a:noFill/>
                </a:ln>
                <a:solidFill>
                  <a:srgbClr val="FFFFFF"/>
                </a:solidFill>
                <a:effectLst/>
                <a:uLnTx/>
                <a:uFillTx/>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Human Review</a:t>
            </a:r>
          </a:p>
        </p:txBody>
      </p:sp>
      <p:sp>
        <p:nvSpPr>
          <p:cNvPr id="121" name="TextBox 120">
            <a:extLst>
              <a:ext uri="{FF2B5EF4-FFF2-40B4-BE49-F238E27FC236}">
                <a16:creationId xmlns:a16="http://schemas.microsoft.com/office/drawing/2014/main" id="{D5F90F0F-2282-93BF-6CEA-3E07F73A4A36}"/>
              </a:ext>
              <a:ext uri="{C183D7F6-B498-43B3-948B-1728B52AA6E4}">
                <adec:decorative xmlns:adec="http://schemas.microsoft.com/office/drawing/2017/decorative" val="0"/>
              </a:ext>
            </a:extLst>
          </p:cNvPr>
          <p:cNvSpPr txBox="1"/>
          <p:nvPr/>
        </p:nvSpPr>
        <p:spPr>
          <a:xfrm flipH="1">
            <a:off x="9903258" y="1274560"/>
            <a:ext cx="981650" cy="523220"/>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Act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rPr>
              <a:t>Decision</a:t>
            </a:r>
          </a:p>
        </p:txBody>
      </p:sp>
      <p:sp>
        <p:nvSpPr>
          <p:cNvPr id="122" name="TextBox 121">
            <a:extLst>
              <a:ext uri="{FF2B5EF4-FFF2-40B4-BE49-F238E27FC236}">
                <a16:creationId xmlns:a16="http://schemas.microsoft.com/office/drawing/2014/main" id="{F95BE60F-07D0-D408-9312-B5781220A38C}"/>
              </a:ext>
              <a:ext uri="{C183D7F6-B498-43B3-948B-1728B52AA6E4}">
                <adec:decorative xmlns:adec="http://schemas.microsoft.com/office/drawing/2017/decorative" val="0"/>
              </a:ext>
            </a:extLst>
          </p:cNvPr>
          <p:cNvSpPr txBox="1"/>
          <p:nvPr/>
        </p:nvSpPr>
        <p:spPr>
          <a:xfrm flipH="1">
            <a:off x="5325740" y="4039736"/>
            <a:ext cx="3593285" cy="307777"/>
          </a:xfrm>
          <a:prstGeom prst="rect">
            <a:avLst/>
          </a:prstGeom>
          <a:solidFill>
            <a:srgbClr val="00000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Understand</a:t>
            </a:r>
            <a:r>
              <a:rPr kumimoji="0" lang="en-US" sz="1400" b="0" i="0" u="none" strike="noStrike" kern="0" cap="none" spc="0" normalizeH="0" baseline="0" noProof="0">
                <a:ln>
                  <a:noFill/>
                </a:ln>
                <a:solidFill>
                  <a:srgbClr val="FFFFFF"/>
                </a:solidFill>
                <a:effectLst/>
                <a:uLnTx/>
                <a:uFillTx/>
              </a:rPr>
              <a:t> | Continuous Improvements</a:t>
            </a:r>
          </a:p>
        </p:txBody>
      </p:sp>
      <p:sp>
        <p:nvSpPr>
          <p:cNvPr id="123" name="TextBox 122">
            <a:extLst>
              <a:ext uri="{FF2B5EF4-FFF2-40B4-BE49-F238E27FC236}">
                <a16:creationId xmlns:a16="http://schemas.microsoft.com/office/drawing/2014/main" id="{148A0AE2-71EA-33AA-24D6-D97EE108569B}"/>
              </a:ext>
              <a:ext uri="{C183D7F6-B498-43B3-948B-1728B52AA6E4}">
                <adec:decorative xmlns:adec="http://schemas.microsoft.com/office/drawing/2017/decorative" val="0"/>
              </a:ext>
            </a:extLst>
          </p:cNvPr>
          <p:cNvSpPr txBox="1"/>
          <p:nvPr/>
        </p:nvSpPr>
        <p:spPr>
          <a:xfrm flipH="1">
            <a:off x="6091914" y="5490227"/>
            <a:ext cx="2060936" cy="307777"/>
          </a:xfrm>
          <a:prstGeom prst="rect">
            <a:avLst/>
          </a:prstGeom>
          <a:solidFill>
            <a:srgbClr val="000000"/>
          </a:solidFill>
        </p:spPr>
        <p:txBody>
          <a:bodyPr wrap="square" rtlCol="0">
            <a:spAutoFit/>
          </a:bodyPr>
          <a:lstStyle>
            <a:defPPr>
              <a:defRPr lang="en-US"/>
            </a:defPPr>
            <a:lvl1pPr algn="ctr">
              <a:defRPr sz="16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Policy &amp; Governance</a:t>
            </a:r>
          </a:p>
        </p:txBody>
      </p:sp>
      <p:cxnSp>
        <p:nvCxnSpPr>
          <p:cNvPr id="124" name="Straight Arrow Connector 123">
            <a:extLst>
              <a:ext uri="{FF2B5EF4-FFF2-40B4-BE49-F238E27FC236}">
                <a16:creationId xmlns:a16="http://schemas.microsoft.com/office/drawing/2014/main" id="{686C1B63-2BAB-652B-3D0D-1101AE09B580}"/>
              </a:ext>
              <a:ext uri="{C183D7F6-B498-43B3-948B-1728B52AA6E4}">
                <adec:decorative xmlns:adec="http://schemas.microsoft.com/office/drawing/2017/decorative" val="1"/>
              </a:ext>
            </a:extLst>
          </p:cNvPr>
          <p:cNvCxnSpPr>
            <a:cxnSpLocks/>
          </p:cNvCxnSpPr>
          <p:nvPr/>
        </p:nvCxnSpPr>
        <p:spPr>
          <a:xfrm>
            <a:off x="7122382" y="3741085"/>
            <a:ext cx="0" cy="361809"/>
          </a:xfrm>
          <a:prstGeom prst="straightConnector1">
            <a:avLst/>
          </a:prstGeom>
          <a:noFill/>
          <a:ln w="19050" cap="flat" cmpd="sng" algn="ctr">
            <a:solidFill>
              <a:srgbClr val="FF0000"/>
            </a:solidFill>
            <a:prstDash val="dash"/>
            <a:tailEnd type="triangle"/>
          </a:ln>
          <a:effectLst/>
        </p:spPr>
      </p:cxnSp>
    </p:spTree>
    <p:extLst>
      <p:ext uri="{BB962C8B-B14F-4D97-AF65-F5344CB8AC3E}">
        <p14:creationId xmlns:p14="http://schemas.microsoft.com/office/powerpoint/2010/main" val="366504082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CFCD0-C2CF-78CA-B718-B201C58FEC93}"/>
              </a:ext>
            </a:extLst>
          </p:cNvPr>
          <p:cNvSpPr>
            <a:spLocks noGrp="1"/>
          </p:cNvSpPr>
          <p:nvPr>
            <p:ph type="title"/>
          </p:nvPr>
        </p:nvSpPr>
        <p:spPr/>
        <p:txBody>
          <a:bodyPr/>
          <a:lstStyle/>
          <a:p>
            <a:pPr algn="ctr"/>
            <a:r>
              <a:rPr lang="en-US" sz="3600" dirty="0">
                <a:gradFill flip="none" rotWithShape="1">
                  <a:gsLst>
                    <a:gs pos="0">
                      <a:srgbClr val="CD9AD0"/>
                    </a:gs>
                    <a:gs pos="100000">
                      <a:srgbClr val="8EC8E8"/>
                    </a:gs>
                  </a:gsLst>
                  <a:lin ang="10800000" scaled="1"/>
                  <a:tileRect/>
                </a:gradFill>
              </a:rPr>
              <a:t>Component descriptions</a:t>
            </a:r>
            <a:endParaRPr lang="en-GB" dirty="0"/>
          </a:p>
        </p:txBody>
      </p:sp>
      <p:sp>
        <p:nvSpPr>
          <p:cNvPr id="3" name="Content Placeholder 2">
            <a:extLst>
              <a:ext uri="{FF2B5EF4-FFF2-40B4-BE49-F238E27FC236}">
                <a16:creationId xmlns:a16="http://schemas.microsoft.com/office/drawing/2014/main" id="{2444226B-036F-9428-BAC8-0253BFEDBB38}"/>
              </a:ext>
            </a:extLst>
          </p:cNvPr>
          <p:cNvSpPr>
            <a:spLocks noGrp="1"/>
          </p:cNvSpPr>
          <p:nvPr>
            <p:ph sz="quarter" idx="10"/>
          </p:nvPr>
        </p:nvSpPr>
        <p:spPr>
          <a:xfrm>
            <a:off x="584200" y="1185067"/>
            <a:ext cx="11018838" cy="4833938"/>
          </a:xfrm>
        </p:spPr>
        <p:txBody>
          <a:bodyPr vert="horz" wrap="square" lIns="0" tIns="0" rIns="0" bIns="0" rtlCol="0" anchor="t">
            <a:spAutoFit/>
          </a:bodyPr>
          <a:lstStyle/>
          <a:p>
            <a:pPr marL="0" indent="0">
              <a:spcBef>
                <a:spcPts val="0"/>
              </a:spcBef>
              <a:spcAft>
                <a:spcPts val="200"/>
              </a:spcAft>
              <a:buNone/>
            </a:pPr>
            <a:r>
              <a:rPr lang="en-GB" sz="1400" dirty="0">
                <a:solidFill>
                  <a:schemeClr val="accent1"/>
                </a:solidFill>
                <a:latin typeface="+mj-lt"/>
                <a:cs typeface="Segoe UI"/>
              </a:rPr>
              <a:t>Azure Blob Storage</a:t>
            </a:r>
          </a:p>
          <a:p>
            <a:pPr>
              <a:spcBef>
                <a:spcPts val="0"/>
              </a:spcBef>
              <a:spcAft>
                <a:spcPts val="200"/>
              </a:spcAft>
            </a:pPr>
            <a:r>
              <a:rPr lang="en-GB" sz="1200" dirty="0">
                <a:cs typeface="Segoe UI"/>
              </a:rPr>
              <a:t>Stores unprocessed and processed data</a:t>
            </a:r>
          </a:p>
          <a:p>
            <a:pPr>
              <a:spcBef>
                <a:spcPts val="0"/>
              </a:spcBef>
              <a:spcAft>
                <a:spcPts val="200"/>
              </a:spcAft>
            </a:pPr>
            <a:r>
              <a:rPr lang="en-GB" sz="1200" dirty="0">
                <a:cs typeface="Segoe UI"/>
              </a:rPr>
              <a:t>The update of data triggers Azure Data Factory</a:t>
            </a:r>
          </a:p>
          <a:p>
            <a:pPr marL="0" indent="0">
              <a:spcBef>
                <a:spcPts val="0"/>
              </a:spcBef>
              <a:spcAft>
                <a:spcPts val="200"/>
              </a:spcAft>
              <a:buNone/>
            </a:pPr>
            <a:r>
              <a:rPr lang="en-GB" sz="1400" dirty="0">
                <a:solidFill>
                  <a:schemeClr val="accent1"/>
                </a:solidFill>
                <a:latin typeface="+mj-lt"/>
                <a:cs typeface="Segoe UI"/>
              </a:rPr>
              <a:t>Azure Data Factory</a:t>
            </a:r>
          </a:p>
          <a:p>
            <a:pPr>
              <a:spcBef>
                <a:spcPts val="0"/>
              </a:spcBef>
              <a:spcAft>
                <a:spcPts val="200"/>
              </a:spcAft>
            </a:pPr>
            <a:r>
              <a:rPr lang="en-GB" sz="1200" dirty="0">
                <a:cs typeface="Segoe UI"/>
              </a:rPr>
              <a:t>Triggering Data Pipelines</a:t>
            </a:r>
          </a:p>
          <a:p>
            <a:pPr marL="0" indent="0">
              <a:spcBef>
                <a:spcPts val="0"/>
              </a:spcBef>
              <a:spcAft>
                <a:spcPts val="200"/>
              </a:spcAft>
              <a:buNone/>
            </a:pPr>
            <a:r>
              <a:rPr lang="en-GB" sz="1400" dirty="0">
                <a:solidFill>
                  <a:schemeClr val="accent1"/>
                </a:solidFill>
                <a:latin typeface="+mj-lt"/>
                <a:cs typeface="Segoe UI"/>
              </a:rPr>
              <a:t>Azure Machine Learning</a:t>
            </a:r>
          </a:p>
          <a:p>
            <a:pPr>
              <a:spcBef>
                <a:spcPts val="0"/>
              </a:spcBef>
              <a:spcAft>
                <a:spcPts val="200"/>
              </a:spcAft>
            </a:pPr>
            <a:r>
              <a:rPr lang="en-GB" sz="1200" dirty="0">
                <a:cs typeface="Segoe UI"/>
              </a:rPr>
              <a:t>AML Notebooks to pre-process the data and save the outcomes to the SQL DB and Azure Custom Question Answering</a:t>
            </a:r>
          </a:p>
          <a:p>
            <a:pPr marL="0" indent="0">
              <a:spcBef>
                <a:spcPts val="0"/>
              </a:spcBef>
              <a:spcAft>
                <a:spcPts val="200"/>
              </a:spcAft>
              <a:buNone/>
            </a:pPr>
            <a:r>
              <a:rPr lang="en-GB" sz="1400" dirty="0">
                <a:solidFill>
                  <a:schemeClr val="accent1"/>
                </a:solidFill>
                <a:latin typeface="+mj-lt"/>
                <a:cs typeface="Segoe UI"/>
              </a:rPr>
              <a:t>Longtail Search API</a:t>
            </a:r>
          </a:p>
          <a:p>
            <a:pPr>
              <a:spcBef>
                <a:spcPts val="0"/>
              </a:spcBef>
              <a:spcAft>
                <a:spcPts val="200"/>
              </a:spcAft>
            </a:pPr>
            <a:r>
              <a:rPr lang="en-GB" sz="1200" dirty="0">
                <a:cs typeface="Segoe UI"/>
              </a:rPr>
              <a:t>Provides the API interface to the Longtail Search solution for the Virtual Assistant </a:t>
            </a:r>
          </a:p>
          <a:p>
            <a:pPr>
              <a:spcBef>
                <a:spcPts val="0"/>
              </a:spcBef>
              <a:spcAft>
                <a:spcPts val="200"/>
              </a:spcAft>
            </a:pPr>
            <a:r>
              <a:rPr lang="en-GB" sz="1200" dirty="0">
                <a:cs typeface="Segoe UI"/>
              </a:rPr>
              <a:t>Modular Architecture for scalability with application structure </a:t>
            </a:r>
          </a:p>
          <a:p>
            <a:pPr>
              <a:spcBef>
                <a:spcPts val="0"/>
              </a:spcBef>
              <a:spcAft>
                <a:spcPts val="200"/>
              </a:spcAft>
            </a:pPr>
            <a:r>
              <a:rPr lang="en-GB" sz="1200" dirty="0">
                <a:cs typeface="Segoe UI"/>
              </a:rPr>
              <a:t>Can hand over metadata to the application</a:t>
            </a:r>
          </a:p>
          <a:p>
            <a:pPr marL="0" indent="0">
              <a:spcBef>
                <a:spcPts val="0"/>
              </a:spcBef>
              <a:spcAft>
                <a:spcPts val="200"/>
              </a:spcAft>
              <a:buNone/>
            </a:pPr>
            <a:r>
              <a:rPr lang="en-GB" sz="1400" dirty="0">
                <a:solidFill>
                  <a:schemeClr val="accent1"/>
                </a:solidFill>
                <a:latin typeface="+mj-lt"/>
                <a:cs typeface="Segoe UI"/>
              </a:rPr>
              <a:t>Azure SQL</a:t>
            </a:r>
          </a:p>
          <a:p>
            <a:pPr>
              <a:spcBef>
                <a:spcPts val="0"/>
              </a:spcBef>
              <a:spcAft>
                <a:spcPts val="200"/>
              </a:spcAft>
            </a:pPr>
            <a:r>
              <a:rPr lang="en-GB" sz="1200" dirty="0">
                <a:cs typeface="Segoe UI"/>
              </a:rPr>
              <a:t>Stores pre-processed manuals data, API responses and user feedback</a:t>
            </a:r>
          </a:p>
          <a:p>
            <a:pPr>
              <a:spcBef>
                <a:spcPts val="0"/>
              </a:spcBef>
              <a:spcAft>
                <a:spcPts val="200"/>
              </a:spcAft>
            </a:pPr>
            <a:r>
              <a:rPr lang="en-GB" sz="1200" dirty="0">
                <a:cs typeface="Segoe UI"/>
              </a:rPr>
              <a:t>Using in-memory tables for improved performance</a:t>
            </a:r>
          </a:p>
          <a:p>
            <a:pPr marL="0" indent="0">
              <a:spcBef>
                <a:spcPts val="0"/>
              </a:spcBef>
              <a:spcAft>
                <a:spcPts val="200"/>
              </a:spcAft>
              <a:buNone/>
            </a:pPr>
            <a:r>
              <a:rPr lang="en-GB" sz="1400" dirty="0">
                <a:solidFill>
                  <a:schemeClr val="accent1"/>
                </a:solidFill>
                <a:latin typeface="+mj-lt"/>
                <a:cs typeface="Segoe UI"/>
              </a:rPr>
              <a:t>Azure OpenAI Service</a:t>
            </a:r>
          </a:p>
          <a:p>
            <a:pPr>
              <a:spcBef>
                <a:spcPts val="0"/>
              </a:spcBef>
              <a:spcAft>
                <a:spcPts val="200"/>
              </a:spcAft>
            </a:pPr>
            <a:r>
              <a:rPr lang="en-GB" sz="1200" dirty="0">
                <a:cs typeface="Segoe UI"/>
              </a:rPr>
              <a:t>Used to generate SQL statements and generative textual answers</a:t>
            </a:r>
          </a:p>
          <a:p>
            <a:pPr marL="0" indent="0">
              <a:spcBef>
                <a:spcPts val="0"/>
              </a:spcBef>
              <a:spcAft>
                <a:spcPts val="200"/>
              </a:spcAft>
              <a:buNone/>
            </a:pPr>
            <a:r>
              <a:rPr lang="en-GB" sz="1400" dirty="0">
                <a:solidFill>
                  <a:schemeClr val="accent1"/>
                </a:solidFill>
                <a:latin typeface="+mj-lt"/>
                <a:cs typeface="Segoe UI"/>
              </a:rPr>
              <a:t>Azure Custom Question Answering</a:t>
            </a:r>
          </a:p>
          <a:p>
            <a:pPr>
              <a:spcBef>
                <a:spcPts val="0"/>
              </a:spcBef>
              <a:spcAft>
                <a:spcPts val="200"/>
              </a:spcAft>
            </a:pPr>
            <a:r>
              <a:rPr lang="en-GB" sz="1200" dirty="0">
                <a:cs typeface="Segoe UI"/>
              </a:rPr>
              <a:t>Contains pre-processed data (owner manuals and component marketing texts)</a:t>
            </a:r>
          </a:p>
          <a:p>
            <a:pPr>
              <a:spcBef>
                <a:spcPts val="0"/>
              </a:spcBef>
              <a:spcAft>
                <a:spcPts val="200"/>
              </a:spcAft>
            </a:pPr>
            <a:r>
              <a:rPr lang="en-GB" sz="1200" dirty="0">
                <a:cs typeface="Segoe UI"/>
              </a:rPr>
              <a:t>Used to rank text chunks based on question</a:t>
            </a:r>
          </a:p>
          <a:p>
            <a:pPr>
              <a:spcBef>
                <a:spcPts val="0"/>
              </a:spcBef>
              <a:spcAft>
                <a:spcPts val="200"/>
              </a:spcAft>
            </a:pPr>
            <a:r>
              <a:rPr lang="en-GB" sz="1200" dirty="0">
                <a:cs typeface="Segoe UI"/>
              </a:rPr>
              <a:t>Can return confidence score of ranking result</a:t>
            </a:r>
          </a:p>
          <a:p>
            <a:pPr marL="0" indent="0">
              <a:spcBef>
                <a:spcPts val="0"/>
              </a:spcBef>
              <a:spcAft>
                <a:spcPts val="200"/>
              </a:spcAft>
              <a:buNone/>
            </a:pPr>
            <a:r>
              <a:rPr lang="en-GB" sz="1400" dirty="0">
                <a:solidFill>
                  <a:schemeClr val="accent1"/>
                </a:solidFill>
                <a:latin typeface="+mj-lt"/>
                <a:cs typeface="Segoe UI"/>
              </a:rPr>
              <a:t>Azure Custom Named Entity Recognition</a:t>
            </a:r>
          </a:p>
          <a:p>
            <a:pPr>
              <a:spcBef>
                <a:spcPts val="0"/>
              </a:spcBef>
              <a:spcAft>
                <a:spcPts val="200"/>
              </a:spcAft>
            </a:pPr>
            <a:r>
              <a:rPr lang="en-US" sz="1200" dirty="0">
                <a:cs typeface="Segoe UI"/>
              </a:rPr>
              <a:t>Identify which columns are relevant to answer a user question. </a:t>
            </a:r>
          </a:p>
          <a:p>
            <a:pPr>
              <a:spcBef>
                <a:spcPts val="0"/>
              </a:spcBef>
              <a:spcAft>
                <a:spcPts val="200"/>
              </a:spcAft>
            </a:pPr>
            <a:r>
              <a:rPr lang="en-US" sz="1200" dirty="0">
                <a:cs typeface="Segoe UI"/>
              </a:rPr>
              <a:t>CNER is a classical NLP supervised learning tool. We trained and deployed a model with user questions which can identify the relevant columns</a:t>
            </a:r>
            <a:endParaRPr lang="en-GB" sz="1200" dirty="0">
              <a:cs typeface="Segoe UI"/>
            </a:endParaRPr>
          </a:p>
          <a:p>
            <a:pPr marL="0" indent="0">
              <a:spcBef>
                <a:spcPts val="0"/>
              </a:spcBef>
              <a:spcAft>
                <a:spcPts val="200"/>
              </a:spcAft>
              <a:buNone/>
            </a:pPr>
            <a:r>
              <a:rPr lang="en-GB" sz="1400" dirty="0">
                <a:solidFill>
                  <a:schemeClr val="accent1"/>
                </a:solidFill>
                <a:latin typeface="+mj-lt"/>
                <a:cs typeface="Segoe UI"/>
              </a:rPr>
              <a:t>Azure Custom Text Classification</a:t>
            </a:r>
          </a:p>
          <a:p>
            <a:pPr>
              <a:spcBef>
                <a:spcPts val="0"/>
              </a:spcBef>
              <a:spcAft>
                <a:spcPts val="200"/>
              </a:spcAft>
            </a:pPr>
            <a:r>
              <a:rPr lang="en-US" sz="1200" dirty="0">
                <a:cs typeface="Segoe UI"/>
              </a:rPr>
              <a:t>To improve the quality of question-answering, we found out that the question classification adds a better focus. The user questions are classified into categories </a:t>
            </a:r>
            <a:endParaRPr lang="en-US" sz="1200" dirty="0"/>
          </a:p>
        </p:txBody>
      </p:sp>
    </p:spTree>
    <p:extLst>
      <p:ext uri="{BB962C8B-B14F-4D97-AF65-F5344CB8AC3E}">
        <p14:creationId xmlns:p14="http://schemas.microsoft.com/office/powerpoint/2010/main" val="268587261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564B-BE6F-E793-4ED3-D97383FC7E75}"/>
              </a:ext>
            </a:extLst>
          </p:cNvPr>
          <p:cNvSpPr>
            <a:spLocks noGrp="1"/>
          </p:cNvSpPr>
          <p:nvPr>
            <p:ph type="title"/>
          </p:nvPr>
        </p:nvSpPr>
        <p:spPr/>
        <p:txBody>
          <a:bodyPr/>
          <a:lstStyle/>
          <a:p>
            <a:r>
              <a:rPr lang="en-US" dirty="0" err="1"/>
              <a:t>Misc</a:t>
            </a:r>
            <a:endParaRPr lang="en-US" dirty="0"/>
          </a:p>
        </p:txBody>
      </p:sp>
      <p:sp>
        <p:nvSpPr>
          <p:cNvPr id="6" name="TextBox 5">
            <a:extLst>
              <a:ext uri="{FF2B5EF4-FFF2-40B4-BE49-F238E27FC236}">
                <a16:creationId xmlns:a16="http://schemas.microsoft.com/office/drawing/2014/main" id="{F9E82F0A-6362-03D1-F4D5-E3582E18A57D}"/>
              </a:ext>
            </a:extLst>
          </p:cNvPr>
          <p:cNvSpPr txBox="1"/>
          <p:nvPr/>
        </p:nvSpPr>
        <p:spPr>
          <a:xfrm>
            <a:off x="1557020" y="1304836"/>
            <a:ext cx="966978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Vector Search: </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Azure-Samples/azure-search-comparison-tool: A demo app showcasing Vector Search using Azure Cognitive Search, Azure OpenAI for text embeddings, and Azure AI Vision for image embeddings. (github.com)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B59FF4F-6F72-6B18-A9E8-4F853123E952}"/>
              </a:ext>
            </a:extLst>
          </p:cNvPr>
          <p:cNvSpPr txBox="1"/>
          <p:nvPr/>
        </p:nvSpPr>
        <p:spPr>
          <a:xfrm>
            <a:off x="1557020" y="2521804"/>
            <a:ext cx="83083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AOAI Design Pattern: </a:t>
            </a:r>
            <a:r>
              <a:rPr kumimoji="0" lang="en-US" sz="1800" b="0" i="0" u="none" strike="noStrike" kern="1200" cap="none" spc="0" normalizeH="0" baseline="0" noProof="0" dirty="0" err="1">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microsoft</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/azure-</a:t>
            </a:r>
            <a:r>
              <a:rPr kumimoji="0" lang="en-US" sz="1800" b="0" i="0" u="none" strike="noStrike" kern="1200" cap="none" spc="0" normalizeH="0" baseline="0" noProof="0" dirty="0" err="1">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openai</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-design-patterns (github.com)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41C0D2FB-4625-C7E9-A70B-74B47D8BA602}"/>
              </a:ext>
            </a:extLst>
          </p:cNvPr>
          <p:cNvSpPr txBox="1"/>
          <p:nvPr/>
        </p:nvSpPr>
        <p:spPr>
          <a:xfrm>
            <a:off x="1557020" y="3184774"/>
            <a:ext cx="96697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Vector Search AI Assistant</a:t>
            </a:r>
            <a:endParaRPr kumimoji="0" lang="en-US" sz="18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6E17C7F4-F6F6-C38E-DBAB-ACE164B1D18C}"/>
              </a:ext>
            </a:extLst>
          </p:cNvPr>
          <p:cNvSpPr txBox="1"/>
          <p:nvPr/>
        </p:nvSpPr>
        <p:spPr>
          <a:xfrm>
            <a:off x="1557020" y="3847744"/>
            <a:ext cx="95173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AOAI &amp; Cosmos DB:</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 Build next gen intelligent retail with Azure OpenAI &amp; Azure Cosmos DB - YouTube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7A71203-FDD4-AD58-0E48-6D53A95EBB49}"/>
              </a:ext>
            </a:extLst>
          </p:cNvPr>
          <p:cNvSpPr txBox="1"/>
          <p:nvPr/>
        </p:nvSpPr>
        <p:spPr>
          <a:xfrm>
            <a:off x="1557020" y="4832588"/>
            <a:ext cx="676148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AOAI Demo: </a:t>
            </a:r>
            <a:r>
              <a:rPr kumimoji="0" lang="en-US" sz="1800" b="0" i="0" u="none" strike="noStrike" kern="1200" cap="none" spc="0" normalizeH="0" baseline="0" noProof="0" dirty="0" err="1">
                <a:ln>
                  <a:noFill/>
                </a:ln>
                <a:solidFill>
                  <a:srgbClr val="50E6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retkowsky</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/Azure-OpenAI-demos: Azure Open AI (demos, documentation, accelerators) (github.com)</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7ED6A18C-8A9E-227D-004A-F894BBFAF2D1}"/>
              </a:ext>
            </a:extLst>
          </p:cNvPr>
          <p:cNvSpPr txBox="1"/>
          <p:nvPr/>
        </p:nvSpPr>
        <p:spPr>
          <a:xfrm>
            <a:off x="1557020" y="5754469"/>
            <a:ext cx="971042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HK AOAI Demo center </a:t>
            </a:r>
            <a:r>
              <a:rPr kumimoji="0" lang="en-US" sz="1800" b="0" i="0" u="none" strike="noStrike" kern="1200" cap="none" spc="0" normalizeH="0" baseline="0" noProof="0" dirty="0">
                <a:ln>
                  <a:noFill/>
                </a:ln>
                <a:solidFill>
                  <a:srgbClr val="50E6FF"/>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Azure OpenAI Demo Center - Microsoft HK GPS (mshk-gps-openai-demo.github.io)</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11597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07C1AA20-5F4C-7303-B17E-2D2804F18618}"/>
              </a:ext>
              <a:ext uri="{C183D7F6-B498-43B3-948B-1728B52AA6E4}">
                <adec:decorative xmlns:adec="http://schemas.microsoft.com/office/drawing/2017/decorative" val="1"/>
              </a:ext>
            </a:extLst>
          </p:cNvPr>
          <p:cNvSpPr/>
          <p:nvPr/>
        </p:nvSpPr>
        <p:spPr bwMode="auto">
          <a:xfrm>
            <a:off x="3702050" y="1731963"/>
            <a:ext cx="8196263" cy="4832350"/>
          </a:xfrm>
          <a:prstGeom prst="roundRect">
            <a:avLst>
              <a:gd name="adj" fmla="val 187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9AAD6B26-9A9E-E799-2E4D-FEF84E6AE86E}"/>
              </a:ext>
            </a:extLst>
          </p:cNvPr>
          <p:cNvSpPr>
            <a:spLocks noGrp="1"/>
          </p:cNvSpPr>
          <p:nvPr>
            <p:ph type="title"/>
          </p:nvPr>
        </p:nvSpPr>
        <p:spPr/>
        <p:txBody>
          <a:bodyPr/>
          <a:lstStyle/>
          <a:p>
            <a:r>
              <a:rPr lang="en-US" altLang="zh-TW" dirty="0"/>
              <a:t>Secure Architecture with App Service</a:t>
            </a:r>
            <a:endParaRPr lang="en-US" sz="2400" spc="0" dirty="0">
              <a:latin typeface="+mn-lt"/>
              <a:cs typeface="Segoe UI Semibold" panose="020B0702040204020203" pitchFamily="34" charset="0"/>
            </a:endParaRPr>
          </a:p>
        </p:txBody>
      </p:sp>
      <p:grpSp>
        <p:nvGrpSpPr>
          <p:cNvPr id="136" name="Group 135">
            <a:extLst>
              <a:ext uri="{FF2B5EF4-FFF2-40B4-BE49-F238E27FC236}">
                <a16:creationId xmlns:a16="http://schemas.microsoft.com/office/drawing/2014/main" id="{173B19DA-C261-AC61-AF94-B76C05B98CA7}"/>
              </a:ext>
              <a:ext uri="{C183D7F6-B498-43B3-948B-1728B52AA6E4}">
                <adec:decorative xmlns:adec="http://schemas.microsoft.com/office/drawing/2017/decorative" val="1"/>
              </a:ext>
            </a:extLst>
          </p:cNvPr>
          <p:cNvGrpSpPr/>
          <p:nvPr/>
        </p:nvGrpSpPr>
        <p:grpSpPr>
          <a:xfrm>
            <a:off x="877188" y="1781175"/>
            <a:ext cx="10725849" cy="4505326"/>
            <a:chOff x="588263" y="1485900"/>
            <a:chExt cx="10725849" cy="4505326"/>
          </a:xfrm>
        </p:grpSpPr>
        <p:sp>
          <p:nvSpPr>
            <p:cNvPr id="35" name="Rounded Rectangle 1">
              <a:extLst>
                <a:ext uri="{FF2B5EF4-FFF2-40B4-BE49-F238E27FC236}">
                  <a16:creationId xmlns:a16="http://schemas.microsoft.com/office/drawing/2014/main" id="{F4C2C89E-1DEC-0513-A116-9AA137C767ED}"/>
                </a:ext>
                <a:ext uri="{C183D7F6-B498-43B3-948B-1728B52AA6E4}">
                  <adec:decorative xmlns:adec="http://schemas.microsoft.com/office/drawing/2017/decorative" val="1"/>
                </a:ext>
              </a:extLst>
            </p:cNvPr>
            <p:cNvSpPr/>
            <p:nvPr/>
          </p:nvSpPr>
          <p:spPr bwMode="auto">
            <a:xfrm>
              <a:off x="3708400" y="1714500"/>
              <a:ext cx="7605712" cy="4276726"/>
            </a:xfrm>
            <a:prstGeom prst="roundRect">
              <a:avLst>
                <a:gd name="adj" fmla="val 1878"/>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49" name="Rectangle 48">
              <a:extLst>
                <a:ext uri="{FF2B5EF4-FFF2-40B4-BE49-F238E27FC236}">
                  <a16:creationId xmlns:a16="http://schemas.microsoft.com/office/drawing/2014/main" id="{A5EC49A7-0AC3-A90D-42F1-E010738132C3}"/>
                </a:ext>
              </a:extLst>
            </p:cNvPr>
            <p:cNvSpPr/>
            <p:nvPr/>
          </p:nvSpPr>
          <p:spPr bwMode="auto">
            <a:xfrm>
              <a:off x="4131562" y="1557195"/>
              <a:ext cx="1097280" cy="3146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VNET</a:t>
              </a:r>
            </a:p>
          </p:txBody>
        </p:sp>
        <p:pic>
          <p:nvPicPr>
            <p:cNvPr id="12" name="Picture 11">
              <a:extLst>
                <a:ext uri="{FF2B5EF4-FFF2-40B4-BE49-F238E27FC236}">
                  <a16:creationId xmlns:a16="http://schemas.microsoft.com/office/drawing/2014/main" id="{7E4DD9CC-BA94-1893-0C2E-5F22625A69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37567" y="2508005"/>
              <a:ext cx="457200" cy="457200"/>
            </a:xfrm>
            <a:prstGeom prst="rect">
              <a:avLst/>
            </a:prstGeom>
          </p:spPr>
        </p:pic>
        <p:pic>
          <p:nvPicPr>
            <p:cNvPr id="16" name="Graphic 15">
              <a:extLst>
                <a:ext uri="{FF2B5EF4-FFF2-40B4-BE49-F238E27FC236}">
                  <a16:creationId xmlns:a16="http://schemas.microsoft.com/office/drawing/2014/main" id="{4459B97B-C35F-AB84-0A7F-68D7A102BF1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2583" y="2964669"/>
              <a:ext cx="457200" cy="457200"/>
            </a:xfrm>
            <a:prstGeom prst="rect">
              <a:avLst/>
            </a:prstGeom>
          </p:spPr>
        </p:pic>
        <p:pic>
          <p:nvPicPr>
            <p:cNvPr id="20" name="Graphic 19">
              <a:extLst>
                <a:ext uri="{FF2B5EF4-FFF2-40B4-BE49-F238E27FC236}">
                  <a16:creationId xmlns:a16="http://schemas.microsoft.com/office/drawing/2014/main" id="{0AC2109E-4EFA-3456-D740-9CF2AE20588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827745" y="1997750"/>
              <a:ext cx="457200" cy="457200"/>
            </a:xfrm>
            <a:prstGeom prst="rect">
              <a:avLst/>
            </a:prstGeom>
          </p:spPr>
        </p:pic>
        <p:pic>
          <p:nvPicPr>
            <p:cNvPr id="22" name="Graphic 21">
              <a:extLst>
                <a:ext uri="{FF2B5EF4-FFF2-40B4-BE49-F238E27FC236}">
                  <a16:creationId xmlns:a16="http://schemas.microsoft.com/office/drawing/2014/main" id="{96CD79E5-B099-E3B3-240B-1AE189F3D8B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188876" y="2964669"/>
              <a:ext cx="457200" cy="457200"/>
            </a:xfrm>
            <a:prstGeom prst="rect">
              <a:avLst/>
            </a:prstGeom>
          </p:spPr>
        </p:pic>
        <p:pic>
          <p:nvPicPr>
            <p:cNvPr id="24" name="Graphic 23">
              <a:extLst>
                <a:ext uri="{FF2B5EF4-FFF2-40B4-BE49-F238E27FC236}">
                  <a16:creationId xmlns:a16="http://schemas.microsoft.com/office/drawing/2014/main" id="{23DC2F06-7B1B-642A-4890-CF2D81763A8D}"/>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62583" y="1997750"/>
              <a:ext cx="457200" cy="457200"/>
            </a:xfrm>
            <a:prstGeom prst="rect">
              <a:avLst/>
            </a:prstGeom>
          </p:spPr>
        </p:pic>
        <p:pic>
          <p:nvPicPr>
            <p:cNvPr id="28" name="Graphic 27">
              <a:extLst>
                <a:ext uri="{FF2B5EF4-FFF2-40B4-BE49-F238E27FC236}">
                  <a16:creationId xmlns:a16="http://schemas.microsoft.com/office/drawing/2014/main" id="{F7F73A6E-0C48-3AEB-99E4-018ADC2957DA}"/>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826222" y="2964669"/>
              <a:ext cx="457200" cy="457200"/>
            </a:xfrm>
            <a:prstGeom prst="rect">
              <a:avLst/>
            </a:prstGeom>
          </p:spPr>
        </p:pic>
        <p:pic>
          <p:nvPicPr>
            <p:cNvPr id="34" name="Graphic 33">
              <a:extLst>
                <a:ext uri="{FF2B5EF4-FFF2-40B4-BE49-F238E27FC236}">
                  <a16:creationId xmlns:a16="http://schemas.microsoft.com/office/drawing/2014/main" id="{06E20139-3D09-D5B8-389D-588AFEB4EB2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131563" y="1485900"/>
              <a:ext cx="457200" cy="457200"/>
            </a:xfrm>
            <a:prstGeom prst="rect">
              <a:avLst/>
            </a:prstGeom>
          </p:spPr>
        </p:pic>
        <p:sp>
          <p:nvSpPr>
            <p:cNvPr id="36" name="Rounded Rectangle 1">
              <a:extLst>
                <a:ext uri="{FF2B5EF4-FFF2-40B4-BE49-F238E27FC236}">
                  <a16:creationId xmlns:a16="http://schemas.microsoft.com/office/drawing/2014/main" id="{7C0ED3FA-0E1E-8F74-BF18-CA436F72531E}"/>
                </a:ext>
                <a:ext uri="{C183D7F6-B498-43B3-948B-1728B52AA6E4}">
                  <adec:decorative xmlns:adec="http://schemas.microsoft.com/office/drawing/2017/decorative" val="1"/>
                </a:ext>
              </a:extLst>
            </p:cNvPr>
            <p:cNvSpPr/>
            <p:nvPr/>
          </p:nvSpPr>
          <p:spPr bwMode="auto">
            <a:xfrm>
              <a:off x="3960209" y="1926333"/>
              <a:ext cx="7102094" cy="1910369"/>
            </a:xfrm>
            <a:prstGeom prst="roundRect">
              <a:avLst>
                <a:gd name="adj" fmla="val 0"/>
              </a:avLst>
            </a:prstGeom>
            <a:noFill/>
            <a:ln w="12700">
              <a:solidFill>
                <a:srgbClr val="8DC8E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App Service Plan Premium</a:t>
              </a:r>
            </a:p>
          </p:txBody>
        </p:sp>
        <p:sp>
          <p:nvSpPr>
            <p:cNvPr id="51" name="Rectangle 50">
              <a:extLst>
                <a:ext uri="{FF2B5EF4-FFF2-40B4-BE49-F238E27FC236}">
                  <a16:creationId xmlns:a16="http://schemas.microsoft.com/office/drawing/2014/main" id="{CD501BF4-1310-14CA-31EF-91142C72B36D}"/>
                </a:ext>
              </a:extLst>
            </p:cNvPr>
            <p:cNvSpPr/>
            <p:nvPr/>
          </p:nvSpPr>
          <p:spPr bwMode="auto">
            <a:xfrm>
              <a:off x="6083299" y="2407365"/>
              <a:ext cx="2855914" cy="1144714"/>
            </a:xfrm>
            <a:prstGeom prst="rect">
              <a:avLst/>
            </a:prstGeom>
            <a:noFill/>
            <a:ln w="12700">
              <a:solidFill>
                <a:srgbClr val="D59E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48AC9EAD-9230-6C6B-D07C-0BF491166ACF}"/>
                </a:ext>
                <a:ext uri="{C183D7F6-B498-43B3-948B-1728B52AA6E4}">
                  <adec:decorative xmlns:adec="http://schemas.microsoft.com/office/drawing/2017/decorative" val="1"/>
                </a:ext>
              </a:extLst>
            </p:cNvPr>
            <p:cNvSpPr txBox="1"/>
            <p:nvPr/>
          </p:nvSpPr>
          <p:spPr>
            <a:xfrm>
              <a:off x="588263" y="2449949"/>
              <a:ext cx="1005840"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t>Public internet</a:t>
              </a:r>
            </a:p>
          </p:txBody>
        </p:sp>
        <p:sp>
          <p:nvSpPr>
            <p:cNvPr id="40" name="TextBox 39">
              <a:extLst>
                <a:ext uri="{FF2B5EF4-FFF2-40B4-BE49-F238E27FC236}">
                  <a16:creationId xmlns:a16="http://schemas.microsoft.com/office/drawing/2014/main" id="{2A7B4E85-B65A-26C4-2FB6-30C2FAC42305}"/>
                </a:ext>
                <a:ext uri="{C183D7F6-B498-43B3-948B-1728B52AA6E4}">
                  <adec:decorative xmlns:adec="http://schemas.microsoft.com/office/drawing/2017/decorative" val="1"/>
                </a:ext>
              </a:extLst>
            </p:cNvPr>
            <p:cNvSpPr txBox="1"/>
            <p:nvPr/>
          </p:nvSpPr>
          <p:spPr>
            <a:xfrm>
              <a:off x="588263" y="3375037"/>
              <a:ext cx="1005840" cy="276999"/>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t>Browser</a:t>
              </a:r>
            </a:p>
          </p:txBody>
        </p:sp>
        <p:sp>
          <p:nvSpPr>
            <p:cNvPr id="41" name="TextBox 40">
              <a:extLst>
                <a:ext uri="{FF2B5EF4-FFF2-40B4-BE49-F238E27FC236}">
                  <a16:creationId xmlns:a16="http://schemas.microsoft.com/office/drawing/2014/main" id="{0956BBC8-B9DC-83DA-783E-B3147D72EF1C}"/>
                </a:ext>
                <a:ext uri="{C183D7F6-B498-43B3-948B-1728B52AA6E4}">
                  <adec:decorative xmlns:adec="http://schemas.microsoft.com/office/drawing/2017/decorative" val="1"/>
                </a:ext>
              </a:extLst>
            </p:cNvPr>
            <p:cNvSpPr txBox="1"/>
            <p:nvPr/>
          </p:nvSpPr>
          <p:spPr>
            <a:xfrm>
              <a:off x="1914556" y="3375037"/>
              <a:ext cx="1005840"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t>Azure</a:t>
              </a:r>
              <a:b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br>
              <a: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t>Front Door</a:t>
              </a:r>
            </a:p>
          </p:txBody>
        </p:sp>
        <p:sp>
          <p:nvSpPr>
            <p:cNvPr id="42" name="TextBox 41">
              <a:extLst>
                <a:ext uri="{FF2B5EF4-FFF2-40B4-BE49-F238E27FC236}">
                  <a16:creationId xmlns:a16="http://schemas.microsoft.com/office/drawing/2014/main" id="{ACBA5A94-EF18-5CAD-4943-F9552883D72D}"/>
                </a:ext>
                <a:ext uri="{C183D7F6-B498-43B3-948B-1728B52AA6E4}">
                  <adec:decorative xmlns:adec="http://schemas.microsoft.com/office/drawing/2017/decorative" val="1"/>
                </a:ext>
              </a:extLst>
            </p:cNvPr>
            <p:cNvSpPr txBox="1"/>
            <p:nvPr/>
          </p:nvSpPr>
          <p:spPr>
            <a:xfrm>
              <a:off x="4183757" y="2449949"/>
              <a:ext cx="1745176"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App Service</a:t>
              </a:r>
              <a:b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b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Access Restrictions</a:t>
              </a:r>
            </a:p>
          </p:txBody>
        </p:sp>
        <p:sp>
          <p:nvSpPr>
            <p:cNvPr id="43" name="TextBox 42">
              <a:extLst>
                <a:ext uri="{FF2B5EF4-FFF2-40B4-BE49-F238E27FC236}">
                  <a16:creationId xmlns:a16="http://schemas.microsoft.com/office/drawing/2014/main" id="{F5B8667F-81F1-EF32-8E18-1A96867B655F}"/>
                </a:ext>
                <a:ext uri="{C183D7F6-B498-43B3-948B-1728B52AA6E4}">
                  <adec:decorative xmlns:adec="http://schemas.microsoft.com/office/drawing/2017/decorative" val="1"/>
                </a:ext>
              </a:extLst>
            </p:cNvPr>
            <p:cNvSpPr txBox="1"/>
            <p:nvPr/>
          </p:nvSpPr>
          <p:spPr>
            <a:xfrm>
              <a:off x="4449791" y="3375037"/>
              <a:ext cx="1213108"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Front Door Private Endpoint</a:t>
              </a:r>
            </a:p>
          </p:txBody>
        </p:sp>
        <p:sp>
          <p:nvSpPr>
            <p:cNvPr id="44" name="TextBox 43">
              <a:extLst>
                <a:ext uri="{FF2B5EF4-FFF2-40B4-BE49-F238E27FC236}">
                  <a16:creationId xmlns:a16="http://schemas.microsoft.com/office/drawing/2014/main" id="{42FE898F-771A-528F-BA35-07E816D20995}"/>
                </a:ext>
                <a:ext uri="{C183D7F6-B498-43B3-948B-1728B52AA6E4}">
                  <adec:decorative xmlns:adec="http://schemas.microsoft.com/office/drawing/2017/decorative" val="1"/>
                </a:ext>
              </a:extLst>
            </p:cNvPr>
            <p:cNvSpPr txBox="1"/>
            <p:nvPr/>
          </p:nvSpPr>
          <p:spPr>
            <a:xfrm>
              <a:off x="9463247" y="2962972"/>
              <a:ext cx="1005840"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Defender for App Service</a:t>
              </a:r>
            </a:p>
          </p:txBody>
        </p:sp>
        <p:pic>
          <p:nvPicPr>
            <p:cNvPr id="8" name="Graphic 7">
              <a:extLst>
                <a:ext uri="{FF2B5EF4-FFF2-40B4-BE49-F238E27FC236}">
                  <a16:creationId xmlns:a16="http://schemas.microsoft.com/office/drawing/2014/main" id="{608A8A56-78F7-BE45-9751-F0F2E2D6E6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729127" y="2521406"/>
              <a:ext cx="457200" cy="457200"/>
            </a:xfrm>
            <a:prstGeom prst="rect">
              <a:avLst/>
            </a:prstGeom>
          </p:spPr>
        </p:pic>
        <p:pic>
          <p:nvPicPr>
            <p:cNvPr id="37" name="Graphic 36">
              <a:extLst>
                <a:ext uri="{FF2B5EF4-FFF2-40B4-BE49-F238E27FC236}">
                  <a16:creationId xmlns:a16="http://schemas.microsoft.com/office/drawing/2014/main" id="{6313B0EA-E445-8484-FB96-B295C9BD19E5}"/>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7836185" y="2521406"/>
              <a:ext cx="457200" cy="457200"/>
            </a:xfrm>
            <a:prstGeom prst="rect">
              <a:avLst/>
            </a:prstGeom>
          </p:spPr>
        </p:pic>
        <p:sp>
          <p:nvSpPr>
            <p:cNvPr id="45" name="TextBox 44">
              <a:extLst>
                <a:ext uri="{FF2B5EF4-FFF2-40B4-BE49-F238E27FC236}">
                  <a16:creationId xmlns:a16="http://schemas.microsoft.com/office/drawing/2014/main" id="{94D6B22F-392C-44F1-486A-9D9BC9E60D9A}"/>
                </a:ext>
                <a:ext uri="{C183D7F6-B498-43B3-948B-1728B52AA6E4}">
                  <adec:decorative xmlns:adec="http://schemas.microsoft.com/office/drawing/2017/decorative" val="1"/>
                </a:ext>
              </a:extLst>
            </p:cNvPr>
            <p:cNvSpPr txBox="1"/>
            <p:nvPr/>
          </p:nvSpPr>
          <p:spPr>
            <a:xfrm>
              <a:off x="6540815" y="2976373"/>
              <a:ext cx="833824"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App Service</a:t>
              </a:r>
            </a:p>
          </p:txBody>
        </p:sp>
        <p:sp>
          <p:nvSpPr>
            <p:cNvPr id="46" name="TextBox 45">
              <a:extLst>
                <a:ext uri="{FF2B5EF4-FFF2-40B4-BE49-F238E27FC236}">
                  <a16:creationId xmlns:a16="http://schemas.microsoft.com/office/drawing/2014/main" id="{CB726249-642A-6394-25CD-FC0AD48308E8}"/>
                </a:ext>
                <a:ext uri="{C183D7F6-B498-43B3-948B-1728B52AA6E4}">
                  <adec:decorative xmlns:adec="http://schemas.microsoft.com/office/drawing/2017/decorative" val="1"/>
                </a:ext>
              </a:extLst>
            </p:cNvPr>
            <p:cNvSpPr txBox="1"/>
            <p:nvPr/>
          </p:nvSpPr>
          <p:spPr>
            <a:xfrm>
              <a:off x="7540307" y="2976373"/>
              <a:ext cx="1048956"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App Service Slot</a:t>
              </a:r>
            </a:p>
          </p:txBody>
        </p:sp>
        <p:grpSp>
          <p:nvGrpSpPr>
            <p:cNvPr id="48" name="Group 47">
              <a:extLst>
                <a:ext uri="{FF2B5EF4-FFF2-40B4-BE49-F238E27FC236}">
                  <a16:creationId xmlns:a16="http://schemas.microsoft.com/office/drawing/2014/main" id="{8BE17A95-A73A-3674-6019-76863F5D8A8F}"/>
                </a:ext>
              </a:extLst>
            </p:cNvPr>
            <p:cNvGrpSpPr/>
            <p:nvPr/>
          </p:nvGrpSpPr>
          <p:grpSpPr>
            <a:xfrm>
              <a:off x="6701458" y="5291246"/>
              <a:ext cx="658458" cy="475514"/>
              <a:chOff x="7311707" y="4934567"/>
              <a:chExt cx="751776" cy="542904"/>
            </a:xfrm>
          </p:grpSpPr>
          <p:pic>
            <p:nvPicPr>
              <p:cNvPr id="32" name="Graphic 31">
                <a:extLst>
                  <a:ext uri="{FF2B5EF4-FFF2-40B4-BE49-F238E27FC236}">
                    <a16:creationId xmlns:a16="http://schemas.microsoft.com/office/drawing/2014/main" id="{0532CC40-00E5-A963-6103-63331639D6F8}"/>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311707" y="4934567"/>
                <a:ext cx="457200" cy="457200"/>
              </a:xfrm>
              <a:prstGeom prst="rect">
                <a:avLst/>
              </a:prstGeom>
            </p:spPr>
          </p:pic>
          <p:pic>
            <p:nvPicPr>
              <p:cNvPr id="14" name="Graphic 13">
                <a:extLst>
                  <a:ext uri="{FF2B5EF4-FFF2-40B4-BE49-F238E27FC236}">
                    <a16:creationId xmlns:a16="http://schemas.microsoft.com/office/drawing/2014/main" id="{FAED5D7A-1998-F9D5-303E-89BD16A91082}"/>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7606283" y="5020271"/>
                <a:ext cx="457200" cy="457200"/>
              </a:xfrm>
              <a:prstGeom prst="rect">
                <a:avLst/>
              </a:prstGeom>
            </p:spPr>
          </p:pic>
        </p:grpSp>
        <p:sp>
          <p:nvSpPr>
            <p:cNvPr id="50" name="TextBox 49">
              <a:extLst>
                <a:ext uri="{FF2B5EF4-FFF2-40B4-BE49-F238E27FC236}">
                  <a16:creationId xmlns:a16="http://schemas.microsoft.com/office/drawing/2014/main" id="{030655BA-1DEF-53E4-DAD6-22BBE37EF06C}"/>
                </a:ext>
                <a:ext uri="{C183D7F6-B498-43B3-948B-1728B52AA6E4}">
                  <adec:decorative xmlns:adec="http://schemas.microsoft.com/office/drawing/2017/decorative" val="1"/>
                </a:ext>
              </a:extLst>
            </p:cNvPr>
            <p:cNvSpPr txBox="1"/>
            <p:nvPr/>
          </p:nvSpPr>
          <p:spPr>
            <a:xfrm>
              <a:off x="7404872" y="5298171"/>
              <a:ext cx="1048956" cy="461665"/>
            </a:xfrm>
            <a:prstGeom prst="rect">
              <a:avLst/>
            </a:prstGeom>
            <a:noFill/>
            <a:ln>
              <a:noFill/>
            </a:ln>
          </p:spPr>
          <p:txBody>
            <a:bodyPr wrap="square" lIns="45720" tIns="45720" rIns="4572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DevOps VMSS Agent</a:t>
              </a:r>
            </a:p>
          </p:txBody>
        </p:sp>
        <p:sp>
          <p:nvSpPr>
            <p:cNvPr id="52" name="TextBox 51">
              <a:extLst>
                <a:ext uri="{FF2B5EF4-FFF2-40B4-BE49-F238E27FC236}">
                  <a16:creationId xmlns:a16="http://schemas.microsoft.com/office/drawing/2014/main" id="{939A17EA-9021-769B-6022-717280392A07}"/>
                </a:ext>
                <a:ext uri="{C183D7F6-B498-43B3-948B-1728B52AA6E4}">
                  <adec:decorative xmlns:adec="http://schemas.microsoft.com/office/drawing/2017/decorative" val="1"/>
                </a:ext>
              </a:extLst>
            </p:cNvPr>
            <p:cNvSpPr txBox="1"/>
            <p:nvPr/>
          </p:nvSpPr>
          <p:spPr>
            <a:xfrm>
              <a:off x="6833498" y="4324968"/>
              <a:ext cx="1355516" cy="276999"/>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Cognitive Services</a:t>
              </a:r>
            </a:p>
          </p:txBody>
        </p:sp>
        <p:pic>
          <p:nvPicPr>
            <p:cNvPr id="6" name="Graphic 5">
              <a:extLst>
                <a:ext uri="{FF2B5EF4-FFF2-40B4-BE49-F238E27FC236}">
                  <a16:creationId xmlns:a16="http://schemas.microsoft.com/office/drawing/2014/main" id="{C7395ABA-E24F-AE8C-0EE5-18483E6A010B}"/>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711720" y="3323479"/>
              <a:ext cx="457200" cy="457200"/>
            </a:xfrm>
            <a:prstGeom prst="rect">
              <a:avLst/>
            </a:prstGeom>
          </p:spPr>
        </p:pic>
        <p:pic>
          <p:nvPicPr>
            <p:cNvPr id="10" name="Graphic 9">
              <a:extLst>
                <a:ext uri="{FF2B5EF4-FFF2-40B4-BE49-F238E27FC236}">
                  <a16:creationId xmlns:a16="http://schemas.microsoft.com/office/drawing/2014/main" id="{3A256176-A716-99D2-ACE3-074A29E35D20}"/>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10440734" y="4510839"/>
              <a:ext cx="457200" cy="457200"/>
            </a:xfrm>
            <a:prstGeom prst="rect">
              <a:avLst/>
            </a:prstGeom>
          </p:spPr>
        </p:pic>
        <p:sp>
          <p:nvSpPr>
            <p:cNvPr id="54" name="TextBox 53">
              <a:extLst>
                <a:ext uri="{FF2B5EF4-FFF2-40B4-BE49-F238E27FC236}">
                  <a16:creationId xmlns:a16="http://schemas.microsoft.com/office/drawing/2014/main" id="{3E25DF51-70B2-E655-A602-7FAAAE4313D5}"/>
                </a:ext>
                <a:ext uri="{C183D7F6-B498-43B3-948B-1728B52AA6E4}">
                  <adec:decorative xmlns:adec="http://schemas.microsoft.com/office/drawing/2017/decorative" val="1"/>
                </a:ext>
              </a:extLst>
            </p:cNvPr>
            <p:cNvSpPr txBox="1"/>
            <p:nvPr/>
          </p:nvSpPr>
          <p:spPr>
            <a:xfrm>
              <a:off x="10123298" y="4956849"/>
              <a:ext cx="1048956" cy="276999"/>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Open Sans" panose="020B0606030504020204" pitchFamily="34" charset="0"/>
                  <a:cs typeface="Open Sans" panose="020B0606030504020204" pitchFamily="34" charset="0"/>
                </a:rPr>
                <a:t>MySQL Server</a:t>
              </a:r>
            </a:p>
          </p:txBody>
        </p:sp>
        <p:sp>
          <p:nvSpPr>
            <p:cNvPr id="55" name="Rounded Rectangle 1">
              <a:extLst>
                <a:ext uri="{FF2B5EF4-FFF2-40B4-BE49-F238E27FC236}">
                  <a16:creationId xmlns:a16="http://schemas.microsoft.com/office/drawing/2014/main" id="{111F59C0-85CE-B6A3-FF76-48DE632FFDD3}"/>
                </a:ext>
                <a:ext uri="{C183D7F6-B498-43B3-948B-1728B52AA6E4}">
                  <adec:decorative xmlns:adec="http://schemas.microsoft.com/office/drawing/2017/decorative" val="1"/>
                </a:ext>
              </a:extLst>
            </p:cNvPr>
            <p:cNvSpPr/>
            <p:nvPr/>
          </p:nvSpPr>
          <p:spPr bwMode="auto">
            <a:xfrm>
              <a:off x="3822172" y="4254304"/>
              <a:ext cx="2184074" cy="1598610"/>
            </a:xfrm>
            <a:prstGeom prst="roundRect">
              <a:avLst>
                <a:gd name="adj" fmla="val 0"/>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Open Sans" panose="020B0606030504020204" pitchFamily="34" charset="0"/>
                  <a:cs typeface="Open Sans" panose="020B0606030504020204" pitchFamily="34" charset="0"/>
                </a:rPr>
                <a:t>APIM Subnet</a:t>
              </a:r>
            </a:p>
          </p:txBody>
        </p:sp>
        <p:pic>
          <p:nvPicPr>
            <p:cNvPr id="26" name="Graphic 25">
              <a:extLst>
                <a:ext uri="{FF2B5EF4-FFF2-40B4-BE49-F238E27FC236}">
                  <a16:creationId xmlns:a16="http://schemas.microsoft.com/office/drawing/2014/main" id="{721AF09E-7BD0-D6B9-2292-09E247585AC3}"/>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068021" y="4604758"/>
              <a:ext cx="457200" cy="457200"/>
            </a:xfrm>
            <a:prstGeom prst="rect">
              <a:avLst/>
            </a:prstGeom>
          </p:spPr>
        </p:pic>
        <p:sp>
          <p:nvSpPr>
            <p:cNvPr id="53" name="TextBox 52">
              <a:extLst>
                <a:ext uri="{FF2B5EF4-FFF2-40B4-BE49-F238E27FC236}">
                  <a16:creationId xmlns:a16="http://schemas.microsoft.com/office/drawing/2014/main" id="{D73DBD6A-8F36-79B6-401A-3E1C501D357D}"/>
                </a:ext>
                <a:ext uri="{C183D7F6-B498-43B3-948B-1728B52AA6E4}">
                  <adec:decorative xmlns:adec="http://schemas.microsoft.com/office/drawing/2017/decorative" val="1"/>
                </a:ext>
              </a:extLst>
            </p:cNvPr>
            <p:cNvSpPr txBox="1"/>
            <p:nvPr/>
          </p:nvSpPr>
          <p:spPr>
            <a:xfrm>
              <a:off x="8772143" y="5071115"/>
              <a:ext cx="1048956" cy="461665"/>
            </a:xfrm>
            <a:prstGeom prst="rect">
              <a:avLst/>
            </a:prstGeom>
            <a:no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Open Sans" panose="020B0606030504020204" pitchFamily="34" charset="0"/>
                  <a:cs typeface="Open Sans" panose="020B0606030504020204" pitchFamily="34" charset="0"/>
                </a:rPr>
                <a:t>Azure Load Testing</a:t>
              </a:r>
            </a:p>
          </p:txBody>
        </p:sp>
        <p:sp>
          <p:nvSpPr>
            <p:cNvPr id="61" name="Rectangle 60">
              <a:extLst>
                <a:ext uri="{FF2B5EF4-FFF2-40B4-BE49-F238E27FC236}">
                  <a16:creationId xmlns:a16="http://schemas.microsoft.com/office/drawing/2014/main" id="{9A3EC07B-FB8D-6B9A-B452-F26713C1EEA5}"/>
                </a:ext>
              </a:extLst>
            </p:cNvPr>
            <p:cNvSpPr/>
            <p:nvPr/>
          </p:nvSpPr>
          <p:spPr bwMode="auto">
            <a:xfrm>
              <a:off x="4409216" y="2962972"/>
              <a:ext cx="1295211" cy="87373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err="1">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62" name="Rectangle 61">
              <a:extLst>
                <a:ext uri="{FF2B5EF4-FFF2-40B4-BE49-F238E27FC236}">
                  <a16:creationId xmlns:a16="http://schemas.microsoft.com/office/drawing/2014/main" id="{526416EE-EE1C-28BA-73EF-B65D82E769B3}"/>
                </a:ext>
              </a:extLst>
            </p:cNvPr>
            <p:cNvSpPr/>
            <p:nvPr/>
          </p:nvSpPr>
          <p:spPr bwMode="auto">
            <a:xfrm>
              <a:off x="6566559" y="5196840"/>
              <a:ext cx="1889396" cy="656074"/>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err="1">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47" name="Rounded Rectangle 1">
              <a:extLst>
                <a:ext uri="{FF2B5EF4-FFF2-40B4-BE49-F238E27FC236}">
                  <a16:creationId xmlns:a16="http://schemas.microsoft.com/office/drawing/2014/main" id="{3A0D2D58-25A9-1566-93F2-D72401D3BF54}"/>
                </a:ext>
                <a:ext uri="{C183D7F6-B498-43B3-948B-1728B52AA6E4}">
                  <adec:decorative xmlns:adec="http://schemas.microsoft.com/office/drawing/2017/decorative" val="1"/>
                </a:ext>
              </a:extLst>
            </p:cNvPr>
            <p:cNvSpPr/>
            <p:nvPr/>
          </p:nvSpPr>
          <p:spPr bwMode="auto">
            <a:xfrm>
              <a:off x="6370320" y="4696792"/>
              <a:ext cx="2281872" cy="1156121"/>
            </a:xfrm>
            <a:prstGeom prst="roundRect">
              <a:avLst>
                <a:gd name="adj" fmla="val 0"/>
              </a:avLst>
            </a:prstGeom>
            <a:noFill/>
            <a:ln w="12700">
              <a:solidFill>
                <a:srgbClr val="8DC8E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Open Sans" panose="020B0606030504020204" pitchFamily="34" charset="0"/>
                  <a:cs typeface="Open Sans" panose="020B0606030504020204" pitchFamily="34" charset="0"/>
                </a:rPr>
                <a:t>DevOps Subnet</a:t>
              </a:r>
            </a:p>
          </p:txBody>
        </p:sp>
        <p:sp>
          <p:nvSpPr>
            <p:cNvPr id="65" name="TextBox 64">
              <a:extLst>
                <a:ext uri="{FF2B5EF4-FFF2-40B4-BE49-F238E27FC236}">
                  <a16:creationId xmlns:a16="http://schemas.microsoft.com/office/drawing/2014/main" id="{A0BCEE0C-67C6-F0AB-159D-B08A7D8BA275}"/>
                </a:ext>
                <a:ext uri="{C183D7F6-B498-43B3-948B-1728B52AA6E4}">
                  <adec:decorative xmlns:adec="http://schemas.microsoft.com/office/drawing/2017/decorative" val="1"/>
                </a:ext>
              </a:extLst>
            </p:cNvPr>
            <p:cNvSpPr txBox="1"/>
            <p:nvPr/>
          </p:nvSpPr>
          <p:spPr>
            <a:xfrm>
              <a:off x="4043465" y="4701458"/>
              <a:ext cx="1741488" cy="276999"/>
            </a:xfrm>
            <a:prstGeom prst="rect">
              <a:avLst/>
            </a:prstGeom>
            <a:solidFill>
              <a:srgbClr val="8DC8E8"/>
            </a:solid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Open Sans" panose="020B0606030504020204" pitchFamily="34" charset="0"/>
                  <a:cs typeface="Open Sans" panose="020B0606030504020204" pitchFamily="34" charset="0"/>
                </a:rPr>
                <a:t>APIM</a:t>
              </a:r>
            </a:p>
          </p:txBody>
        </p:sp>
        <p:sp>
          <p:nvSpPr>
            <p:cNvPr id="66" name="TextBox 65">
              <a:extLst>
                <a:ext uri="{FF2B5EF4-FFF2-40B4-BE49-F238E27FC236}">
                  <a16:creationId xmlns:a16="http://schemas.microsoft.com/office/drawing/2014/main" id="{0A2805CB-FA5D-1BD1-8775-649AA4F02695}"/>
                </a:ext>
                <a:ext uri="{C183D7F6-B498-43B3-948B-1728B52AA6E4}">
                  <adec:decorative xmlns:adec="http://schemas.microsoft.com/office/drawing/2017/decorative" val="1"/>
                </a:ext>
              </a:extLst>
            </p:cNvPr>
            <p:cNvSpPr txBox="1"/>
            <p:nvPr/>
          </p:nvSpPr>
          <p:spPr>
            <a:xfrm>
              <a:off x="4043465" y="5428036"/>
              <a:ext cx="1741488" cy="276999"/>
            </a:xfrm>
            <a:prstGeom prst="rect">
              <a:avLst/>
            </a:prstGeom>
            <a:solidFill>
              <a:srgbClr val="8DC8E8"/>
            </a:solidFill>
            <a:ln>
              <a:noFill/>
            </a:ln>
          </p:spPr>
          <p:txBody>
            <a:bodyPr wrap="square" lIns="45720" tIns="45720" rIns="4572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Open Sans" panose="020B0606030504020204" pitchFamily="34" charset="0"/>
                  <a:cs typeface="Open Sans" panose="020B0606030504020204" pitchFamily="34" charset="0"/>
                </a:rPr>
                <a:t>Azure OpenAI</a:t>
              </a:r>
            </a:p>
          </p:txBody>
        </p:sp>
        <p:cxnSp>
          <p:nvCxnSpPr>
            <p:cNvPr id="68" name="Straight Arrow Connector 67">
              <a:extLst>
                <a:ext uri="{FF2B5EF4-FFF2-40B4-BE49-F238E27FC236}">
                  <a16:creationId xmlns:a16="http://schemas.microsoft.com/office/drawing/2014/main" id="{63AA637F-3497-1F4A-3E6F-D93A9AF5A5D5}"/>
                </a:ext>
              </a:extLst>
            </p:cNvPr>
            <p:cNvCxnSpPr>
              <a:cxnSpLocks/>
            </p:cNvCxnSpPr>
            <p:nvPr/>
          </p:nvCxnSpPr>
          <p:spPr>
            <a:xfrm>
              <a:off x="1319783" y="2226350"/>
              <a:ext cx="2640426" cy="0"/>
            </a:xfrm>
            <a:prstGeom prst="straightConnector1">
              <a:avLst/>
            </a:prstGeom>
            <a:ln w="12700">
              <a:solidFill>
                <a:srgbClr val="0078D3"/>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ED3E52C-F576-7740-A7A3-8F5DF55CA805}"/>
                </a:ext>
              </a:extLst>
            </p:cNvPr>
            <p:cNvCxnSpPr>
              <a:cxnSpLocks/>
            </p:cNvCxnSpPr>
            <p:nvPr/>
          </p:nvCxnSpPr>
          <p:spPr>
            <a:xfrm>
              <a:off x="1319783" y="3193269"/>
              <a:ext cx="813817" cy="0"/>
            </a:xfrm>
            <a:prstGeom prst="straightConnector1">
              <a:avLst/>
            </a:prstGeom>
            <a:ln w="127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B458D89B-95E2-A5C3-3BD7-583724AAE191}"/>
                </a:ext>
              </a:extLst>
            </p:cNvPr>
            <p:cNvCxnSpPr>
              <a:cxnSpLocks/>
            </p:cNvCxnSpPr>
            <p:nvPr/>
          </p:nvCxnSpPr>
          <p:spPr>
            <a:xfrm>
              <a:off x="2717800" y="3193269"/>
              <a:ext cx="1691416" cy="0"/>
            </a:xfrm>
            <a:prstGeom prst="straightConnector1">
              <a:avLst/>
            </a:prstGeom>
            <a:ln w="12700">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8E621686-A394-A69E-63F7-F1B37337B7EC}"/>
                </a:ext>
              </a:extLst>
            </p:cNvPr>
            <p:cNvCxnSpPr>
              <a:cxnSpLocks/>
              <a:stCxn id="51" idx="3"/>
              <a:endCxn id="44" idx="1"/>
            </p:cNvCxnSpPr>
            <p:nvPr/>
          </p:nvCxnSpPr>
          <p:spPr>
            <a:xfrm>
              <a:off x="8939213" y="2979722"/>
              <a:ext cx="524034" cy="214083"/>
            </a:xfrm>
            <a:prstGeom prst="bentConnector3">
              <a:avLst/>
            </a:prstGeom>
            <a:ln>
              <a:solidFill>
                <a:schemeClr val="tx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EC2611FA-1A9D-D92F-CBF7-1C91BD79E0DF}"/>
                </a:ext>
              </a:extLst>
            </p:cNvPr>
            <p:cNvCxnSpPr>
              <a:cxnSpLocks/>
              <a:stCxn id="10" idx="0"/>
              <a:endCxn id="44" idx="2"/>
            </p:cNvCxnSpPr>
            <p:nvPr/>
          </p:nvCxnSpPr>
          <p:spPr>
            <a:xfrm rot="16200000" flipV="1">
              <a:off x="9774650" y="3616154"/>
              <a:ext cx="1086202" cy="703167"/>
            </a:xfrm>
            <a:prstGeom prst="bentConnector3">
              <a:avLst>
                <a:gd name="adj1" fmla="val 82070"/>
              </a:avLst>
            </a:prstGeom>
            <a:ln>
              <a:solidFill>
                <a:schemeClr val="tx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F8E8A8AA-B14B-6BBA-1365-49B4DB746717}"/>
                </a:ext>
              </a:extLst>
            </p:cNvPr>
            <p:cNvCxnSpPr>
              <a:cxnSpLocks/>
              <a:stCxn id="65" idx="2"/>
              <a:endCxn id="66" idx="0"/>
            </p:cNvCxnSpPr>
            <p:nvPr/>
          </p:nvCxnSpPr>
          <p:spPr>
            <a:xfrm>
              <a:off x="4914209" y="4978457"/>
              <a:ext cx="0" cy="449579"/>
            </a:xfrm>
            <a:prstGeom prst="straightConnector1">
              <a:avLst/>
            </a:prstGeom>
            <a:ln w="12700">
              <a:solidFill>
                <a:schemeClr val="tx1"/>
              </a:solidFill>
              <a:prstDash val="dash"/>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9898C778-D7E7-52AD-72C9-052E76974B73}"/>
                </a:ext>
                <a:ext uri="{C183D7F6-B498-43B3-948B-1728B52AA6E4}">
                  <adec:decorative xmlns:adec="http://schemas.microsoft.com/office/drawing/2017/decorative" val="1"/>
                </a:ext>
              </a:extLst>
            </p:cNvPr>
            <p:cNvSpPr txBox="1"/>
            <p:nvPr/>
          </p:nvSpPr>
          <p:spPr>
            <a:xfrm>
              <a:off x="4043465" y="5110914"/>
              <a:ext cx="1741488" cy="184666"/>
            </a:xfrm>
            <a:prstGeom prst="rect">
              <a:avLst/>
            </a:prstGeom>
            <a:solidFill>
              <a:srgbClr val="454142"/>
            </a:solidFill>
            <a:ln>
              <a:noFill/>
            </a:ln>
          </p:spPr>
          <p:txBody>
            <a:bodyPr wrap="square" lIns="45720" tIns="0" rIns="4572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Open Sans" panose="020B0606030504020204" pitchFamily="34" charset="0"/>
                  <a:cs typeface="Open Sans" panose="020B0606030504020204" pitchFamily="34" charset="0"/>
                </a:rPr>
                <a:t>Private Endpoint</a:t>
              </a:r>
            </a:p>
          </p:txBody>
        </p:sp>
        <p:cxnSp>
          <p:nvCxnSpPr>
            <p:cNvPr id="111" name="Straight Connector 110">
              <a:extLst>
                <a:ext uri="{FF2B5EF4-FFF2-40B4-BE49-F238E27FC236}">
                  <a16:creationId xmlns:a16="http://schemas.microsoft.com/office/drawing/2014/main" id="{94D6CC44-A711-71BC-30C6-F9F3C856BD22}"/>
                </a:ext>
              </a:extLst>
            </p:cNvPr>
            <p:cNvCxnSpPr>
              <a:cxnSpLocks/>
            </p:cNvCxnSpPr>
            <p:nvPr/>
          </p:nvCxnSpPr>
          <p:spPr>
            <a:xfrm>
              <a:off x="6157913" y="3552079"/>
              <a:ext cx="0" cy="2014456"/>
            </a:xfrm>
            <a:prstGeom prst="line">
              <a:avLst/>
            </a:prstGeom>
            <a:ln w="12700">
              <a:solidFill>
                <a:srgbClr val="0078D3"/>
              </a:solidFill>
              <a:prstDash val="dash"/>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B4289A-77AE-46A2-8A7A-DD1CF93F7381}"/>
                </a:ext>
              </a:extLst>
            </p:cNvPr>
            <p:cNvCxnSpPr>
              <a:cxnSpLocks/>
            </p:cNvCxnSpPr>
            <p:nvPr/>
          </p:nvCxnSpPr>
          <p:spPr>
            <a:xfrm>
              <a:off x="5784953" y="5566536"/>
              <a:ext cx="362643" cy="0"/>
            </a:xfrm>
            <a:prstGeom prst="line">
              <a:avLst/>
            </a:prstGeom>
            <a:ln w="12700">
              <a:solidFill>
                <a:srgbClr val="0078D3"/>
              </a:solidFill>
              <a:prstDash val="dash"/>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24C22B00-8CD8-1B64-A281-9B6319E8B85E}"/>
                </a:ext>
                <a:ext uri="{C183D7F6-B498-43B3-948B-1728B52AA6E4}">
                  <adec:decorative xmlns:adec="http://schemas.microsoft.com/office/drawing/2017/decorative" val="1"/>
                </a:ext>
              </a:extLst>
            </p:cNvPr>
            <p:cNvSpPr txBox="1"/>
            <p:nvPr/>
          </p:nvSpPr>
          <p:spPr>
            <a:xfrm>
              <a:off x="2065209" y="2271982"/>
              <a:ext cx="654496" cy="184666"/>
            </a:xfrm>
            <a:prstGeom prst="rect">
              <a:avLst/>
            </a:prstGeom>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Open Sans" panose="020B0606030504020204" pitchFamily="34" charset="0"/>
                  <a:cs typeface="Open Sans" panose="020B0606030504020204" pitchFamily="34" charset="0"/>
                </a:rPr>
                <a:t>Blocked</a:t>
              </a:r>
            </a:p>
          </p:txBody>
        </p:sp>
        <p:sp>
          <p:nvSpPr>
            <p:cNvPr id="116" name="TextBox 115">
              <a:extLst>
                <a:ext uri="{FF2B5EF4-FFF2-40B4-BE49-F238E27FC236}">
                  <a16:creationId xmlns:a16="http://schemas.microsoft.com/office/drawing/2014/main" id="{A9E410A7-4C54-282C-35B3-91E8C334C029}"/>
                </a:ext>
                <a:ext uri="{C183D7F6-B498-43B3-948B-1728B52AA6E4}">
                  <adec:decorative xmlns:adec="http://schemas.microsoft.com/office/drawing/2017/decorative" val="1"/>
                </a:ext>
              </a:extLst>
            </p:cNvPr>
            <p:cNvSpPr txBox="1"/>
            <p:nvPr/>
          </p:nvSpPr>
          <p:spPr>
            <a:xfrm>
              <a:off x="5830665" y="3917733"/>
              <a:ext cx="654496" cy="184666"/>
            </a:xfrm>
            <a:prstGeom prst="rect">
              <a:avLst/>
            </a:prstGeom>
            <a:solidFill>
              <a:schemeClr val="bg1">
                <a:lumMod val="85000"/>
              </a:schemeClr>
            </a:solid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3"/>
                  </a:solidFill>
                  <a:effectLst/>
                  <a:uLnTx/>
                  <a:uFillTx/>
                  <a:latin typeface="Segoe UI"/>
                  <a:ea typeface="Open Sans" panose="020B0606030504020204" pitchFamily="34" charset="0"/>
                  <a:cs typeface="Open Sans" panose="020B0606030504020204" pitchFamily="34" charset="0"/>
                </a:rPr>
                <a:t>Blocked</a:t>
              </a:r>
            </a:p>
          </p:txBody>
        </p:sp>
        <p:grpSp>
          <p:nvGrpSpPr>
            <p:cNvPr id="123" name="Group 122">
              <a:extLst>
                <a:ext uri="{FF2B5EF4-FFF2-40B4-BE49-F238E27FC236}">
                  <a16:creationId xmlns:a16="http://schemas.microsoft.com/office/drawing/2014/main" id="{A31C0702-5913-8673-25A2-56AE37ABF408}"/>
                </a:ext>
              </a:extLst>
            </p:cNvPr>
            <p:cNvGrpSpPr/>
            <p:nvPr/>
          </p:nvGrpSpPr>
          <p:grpSpPr>
            <a:xfrm>
              <a:off x="7363619" y="3552079"/>
              <a:ext cx="295275" cy="587925"/>
              <a:chOff x="7374639" y="3552079"/>
              <a:chExt cx="295275" cy="587925"/>
            </a:xfrm>
          </p:grpSpPr>
          <p:cxnSp>
            <p:nvCxnSpPr>
              <p:cNvPr id="119" name="Straight Connector 118">
                <a:extLst>
                  <a:ext uri="{FF2B5EF4-FFF2-40B4-BE49-F238E27FC236}">
                    <a16:creationId xmlns:a16="http://schemas.microsoft.com/office/drawing/2014/main" id="{27AF8B1E-3C05-44CB-EC46-185927701CB3}"/>
                  </a:ext>
                </a:extLst>
              </p:cNvPr>
              <p:cNvCxnSpPr/>
              <p:nvPr/>
            </p:nvCxnSpPr>
            <p:spPr>
              <a:xfrm>
                <a:off x="7374639" y="3552079"/>
                <a:ext cx="0" cy="534146"/>
              </a:xfrm>
              <a:prstGeom prst="line">
                <a:avLst/>
              </a:prstGeom>
              <a:ln>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FB74FE0-B6F2-93D7-BCF2-FE8707CB4A19}"/>
                  </a:ext>
                </a:extLst>
              </p:cNvPr>
              <p:cNvCxnSpPr>
                <a:cxnSpLocks/>
              </p:cNvCxnSpPr>
              <p:nvPr/>
            </p:nvCxnSpPr>
            <p:spPr>
              <a:xfrm>
                <a:off x="7669914" y="3552079"/>
                <a:ext cx="0" cy="587925"/>
              </a:xfrm>
              <a:prstGeom prst="line">
                <a:avLst/>
              </a:prstGeom>
              <a:ln>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34F3CA7-2544-10C2-203A-6E9F89A5CAC8}"/>
                  </a:ext>
                </a:extLst>
              </p:cNvPr>
              <p:cNvCxnSpPr>
                <a:cxnSpLocks/>
              </p:cNvCxnSpPr>
              <p:nvPr/>
            </p:nvCxnSpPr>
            <p:spPr>
              <a:xfrm>
                <a:off x="7522277" y="3552079"/>
                <a:ext cx="0" cy="426196"/>
              </a:xfrm>
              <a:prstGeom prst="line">
                <a:avLst/>
              </a:prstGeom>
              <a:ln>
                <a:solidFill>
                  <a:schemeClr val="tx1"/>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grpSp>
        <p:pic>
          <p:nvPicPr>
            <p:cNvPr id="18" name="Graphic 17">
              <a:extLst>
                <a:ext uri="{FF2B5EF4-FFF2-40B4-BE49-F238E27FC236}">
                  <a16:creationId xmlns:a16="http://schemas.microsoft.com/office/drawing/2014/main" id="{62312D43-ECD7-88E6-8990-0CB695D6566A}"/>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7282656" y="3917872"/>
              <a:ext cx="457200" cy="457200"/>
            </a:xfrm>
            <a:prstGeom prst="rect">
              <a:avLst/>
            </a:prstGeom>
          </p:spPr>
        </p:pic>
        <p:cxnSp>
          <p:nvCxnSpPr>
            <p:cNvPr id="126" name="Connector: Elbow 125">
              <a:extLst>
                <a:ext uri="{FF2B5EF4-FFF2-40B4-BE49-F238E27FC236}">
                  <a16:creationId xmlns:a16="http://schemas.microsoft.com/office/drawing/2014/main" id="{B2223324-CB36-0CA1-2158-BD042DB401DE}"/>
                </a:ext>
              </a:extLst>
            </p:cNvPr>
            <p:cNvCxnSpPr>
              <a:cxnSpLocks/>
              <a:stCxn id="18" idx="3"/>
            </p:cNvCxnSpPr>
            <p:nvPr/>
          </p:nvCxnSpPr>
          <p:spPr>
            <a:xfrm>
              <a:off x="7739856" y="4146472"/>
              <a:ext cx="1047235" cy="203935"/>
            </a:xfrm>
            <a:prstGeom prst="bentConnector3">
              <a:avLst/>
            </a:prstGeom>
            <a:ln>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FEDF4B-3039-E657-124B-2FB70BA11668}"/>
                </a:ext>
              </a:extLst>
            </p:cNvPr>
            <p:cNvCxnSpPr>
              <a:cxnSpLocks/>
              <a:stCxn id="18" idx="1"/>
              <a:endCxn id="65" idx="3"/>
            </p:cNvCxnSpPr>
            <p:nvPr/>
          </p:nvCxnSpPr>
          <p:spPr>
            <a:xfrm rot="10800000" flipV="1">
              <a:off x="5784954" y="4146472"/>
              <a:ext cx="1497703" cy="693486"/>
            </a:xfrm>
            <a:prstGeom prst="bentConnector3">
              <a:avLst>
                <a:gd name="adj1" fmla="val 68655"/>
              </a:avLst>
            </a:prstGeom>
            <a:ln>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pic>
        <p:nvPicPr>
          <p:cNvPr id="5" name="Picture 4" descr="A black and white logo&#10;&#10;Description automatically generated">
            <a:extLst>
              <a:ext uri="{FF2B5EF4-FFF2-40B4-BE49-F238E27FC236}">
                <a16:creationId xmlns:a16="http://schemas.microsoft.com/office/drawing/2014/main" id="{32CBECAB-76C9-C0E2-01B8-8798591D4E22}"/>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9118303" y="4480703"/>
            <a:ext cx="1217750" cy="319480"/>
          </a:xfrm>
          <a:prstGeom prst="rect">
            <a:avLst/>
          </a:prstGeom>
        </p:spPr>
      </p:pic>
    </p:spTree>
    <p:extLst>
      <p:ext uri="{BB962C8B-B14F-4D97-AF65-F5344CB8AC3E}">
        <p14:creationId xmlns:p14="http://schemas.microsoft.com/office/powerpoint/2010/main" val="88458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4.375E-6 -4.07407E-6 L 4.375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36"/>
                                        </p:tgtEl>
                                        <p:attrNameLst>
                                          <p:attrName>style.visibility</p:attrName>
                                        </p:attrNameLst>
                                      </p:cBhvr>
                                      <p:to>
                                        <p:strVal val="visible"/>
                                      </p:to>
                                    </p:set>
                                    <p:animEffect transition="in" filter="fade">
                                      <p:cBhvr>
                                        <p:cTn id="12" dur="500"/>
                                        <p:tgtEl>
                                          <p:spTgt spid="136"/>
                                        </p:tgtEl>
                                      </p:cBhvr>
                                    </p:animEffect>
                                  </p:childTnLst>
                                </p:cTn>
                              </p:par>
                              <p:par>
                                <p:cTn id="13" presetID="42" presetClass="path" presetSubtype="0" decel="100000" fill="hold" nodeType="withEffect">
                                  <p:stCondLst>
                                    <p:cond delay="100"/>
                                  </p:stCondLst>
                                  <p:childTnLst>
                                    <p:animMotion origin="layout" path="M -1.04167E-6 2.59259E-6 L -1.04167E-6 0.03541 " pathEditMode="relative" rAng="0" ptsTypes="AA">
                                      <p:cBhvr>
                                        <p:cTn id="14" dur="700" spd="-100000" fill="hold"/>
                                        <p:tgtEl>
                                          <p:spTgt spid="13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
            <a:extLst>
              <a:ext uri="{FF2B5EF4-FFF2-40B4-BE49-F238E27FC236}">
                <a16:creationId xmlns:a16="http://schemas.microsoft.com/office/drawing/2014/main" id="{273B30B2-7724-FBF9-F9DB-32A8E3AAA54C}"/>
              </a:ext>
              <a:ext uri="{C183D7F6-B498-43B3-948B-1728B52AA6E4}">
                <adec:decorative xmlns:adec="http://schemas.microsoft.com/office/drawing/2017/decorative" val="1"/>
              </a:ext>
            </a:extLst>
          </p:cNvPr>
          <p:cNvSpPr>
            <a:spLocks/>
          </p:cNvSpPr>
          <p:nvPr/>
        </p:nvSpPr>
        <p:spPr bwMode="auto">
          <a:xfrm>
            <a:off x="584201" y="1229478"/>
            <a:ext cx="11023598" cy="5230325"/>
          </a:xfrm>
          <a:prstGeom prst="roundRect">
            <a:avLst>
              <a:gd name="adj" fmla="val 369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p:txBody>
          <a:bodyPr/>
          <a:lstStyle/>
          <a:p>
            <a:r>
              <a:rPr lang="en-US"/>
              <a:t>Contact Center Analytics</a:t>
            </a:r>
          </a:p>
        </p:txBody>
      </p:sp>
      <p:grpSp>
        <p:nvGrpSpPr>
          <p:cNvPr id="4" name="Group 3" descr="A demo starting from caller going towards Call Center Agent via an arrow titled Person-to-Person Conversation. Both Caller and Call Center Agent goes towards Telephony Server then towards Azure Storage via an arrow labeled Audio files to a Block titled Intelligent Transcription with Speech-to-Text&#10;towards Azure OpenAI Service. Intelligent Transcription then goes to three blocks namely:&#10;&#10;1 Exploration with having Web App via arrow pointing right towards Cognitive Search both summarised as Interactive Search&#10;&#10;2 PowerBI Insights (near real-time) having Conversation Trends &amp; Insights&#10;&#10;3 CRM having Detailed call history with summary, call reason, etc.">
            <a:extLst>
              <a:ext uri="{FF2B5EF4-FFF2-40B4-BE49-F238E27FC236}">
                <a16:creationId xmlns:a16="http://schemas.microsoft.com/office/drawing/2014/main" id="{0B4B5101-0685-DA38-6858-189FC676B517}"/>
              </a:ext>
            </a:extLst>
          </p:cNvPr>
          <p:cNvGrpSpPr/>
          <p:nvPr/>
        </p:nvGrpSpPr>
        <p:grpSpPr>
          <a:xfrm>
            <a:off x="857250" y="1501661"/>
            <a:ext cx="10459187" cy="4724333"/>
            <a:chOff x="857250" y="1501661"/>
            <a:chExt cx="10459187" cy="4724333"/>
          </a:xfrm>
        </p:grpSpPr>
        <p:sp>
          <p:nvSpPr>
            <p:cNvPr id="37" name="TextBox 36">
              <a:extLst>
                <a:ext uri="{FF2B5EF4-FFF2-40B4-BE49-F238E27FC236}">
                  <a16:creationId xmlns:a16="http://schemas.microsoft.com/office/drawing/2014/main" id="{27C8CE4F-684B-8F9F-4AFB-89D14B65666E}"/>
                </a:ext>
                <a:ext uri="{C183D7F6-B498-43B3-948B-1728B52AA6E4}">
                  <adec:decorative xmlns:adec="http://schemas.microsoft.com/office/drawing/2017/decorative" val="1"/>
                </a:ext>
              </a:extLst>
            </p:cNvPr>
            <p:cNvSpPr txBox="1"/>
            <p:nvPr/>
          </p:nvSpPr>
          <p:spPr>
            <a:xfrm>
              <a:off x="1443085" y="4610794"/>
              <a:ext cx="1429880" cy="204158"/>
            </a:xfrm>
            <a:prstGeom prst="rect">
              <a:avLst/>
            </a:prstGeom>
            <a:noFill/>
          </p:spPr>
          <p:txBody>
            <a:bodyPr wrap="none" lIns="0" tIns="0" rIns="0" bIns="0" rtlCol="0">
              <a:sp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Call-Center Agent</a:t>
              </a:r>
              <a:endParaRPr kumimoji="0" lang="en-CA"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grpSp>
          <p:nvGrpSpPr>
            <p:cNvPr id="38" name="assistance" descr="assistance, person">
              <a:extLst>
                <a:ext uri="{FF2B5EF4-FFF2-40B4-BE49-F238E27FC236}">
                  <a16:creationId xmlns:a16="http://schemas.microsoft.com/office/drawing/2014/main" id="{11904479-7666-8B06-9B6A-EFF8B6990560}"/>
                </a:ext>
              </a:extLst>
            </p:cNvPr>
            <p:cNvGrpSpPr/>
            <p:nvPr/>
          </p:nvGrpSpPr>
          <p:grpSpPr>
            <a:xfrm>
              <a:off x="1965720" y="4149070"/>
              <a:ext cx="374340" cy="439281"/>
              <a:chOff x="1696290" y="3086100"/>
              <a:chExt cx="302990" cy="340344"/>
            </a:xfrm>
          </p:grpSpPr>
          <p:grpSp>
            <p:nvGrpSpPr>
              <p:cNvPr id="40" name="Group 39">
                <a:extLst>
                  <a:ext uri="{FF2B5EF4-FFF2-40B4-BE49-F238E27FC236}">
                    <a16:creationId xmlns:a16="http://schemas.microsoft.com/office/drawing/2014/main" id="{2142752B-16A1-504E-5E5B-813D2906D95E}"/>
                  </a:ext>
                </a:extLst>
              </p:cNvPr>
              <p:cNvGrpSpPr/>
              <p:nvPr/>
            </p:nvGrpSpPr>
            <p:grpSpPr>
              <a:xfrm>
                <a:off x="1696290" y="3086100"/>
                <a:ext cx="302990" cy="340344"/>
                <a:chOff x="4680042" y="3313048"/>
                <a:chExt cx="193675" cy="217553"/>
              </a:xfrm>
            </p:grpSpPr>
            <p:sp>
              <p:nvSpPr>
                <p:cNvPr id="42" name="Freeform 41">
                  <a:extLst>
                    <a:ext uri="{FF2B5EF4-FFF2-40B4-BE49-F238E27FC236}">
                      <a16:creationId xmlns:a16="http://schemas.microsoft.com/office/drawing/2014/main" id="{B8F2CE0F-5F38-AA76-3191-A582AA8C4865}"/>
                    </a:ext>
                    <a:ext uri="{C183D7F6-B498-43B3-948B-1728B52AA6E4}">
                      <adec:decorative xmlns:adec="http://schemas.microsoft.com/office/drawing/2017/decorative" val="1"/>
                    </a:ext>
                  </a:extLst>
                </p:cNvPr>
                <p:cNvSpPr>
                  <a:spLocks/>
                </p:cNvSpPr>
                <p:nvPr/>
              </p:nvSpPr>
              <p:spPr bwMode="auto">
                <a:xfrm>
                  <a:off x="4680042"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43" name="Oval 42">
                  <a:extLst>
                    <a:ext uri="{FF2B5EF4-FFF2-40B4-BE49-F238E27FC236}">
                      <a16:creationId xmlns:a16="http://schemas.microsoft.com/office/drawing/2014/main" id="{40E5035D-A937-F265-E267-4BF166AC5D41}"/>
                    </a:ext>
                    <a:ext uri="{C183D7F6-B498-43B3-948B-1728B52AA6E4}">
                      <adec:decorative xmlns:adec="http://schemas.microsoft.com/office/drawing/2017/decorative" val="1"/>
                    </a:ext>
                  </a:extLst>
                </p:cNvPr>
                <p:cNvSpPr>
                  <a:spLocks noChangeArrowheads="1"/>
                </p:cNvSpPr>
                <p:nvPr/>
              </p:nvSpPr>
              <p:spPr bwMode="auto">
                <a:xfrm>
                  <a:off x="4720680" y="3313048"/>
                  <a:ext cx="110813" cy="10879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41" name="Freeform 71">
                <a:extLst>
                  <a:ext uri="{FF2B5EF4-FFF2-40B4-BE49-F238E27FC236}">
                    <a16:creationId xmlns:a16="http://schemas.microsoft.com/office/drawing/2014/main" id="{D1FD1F32-D5F7-A5E4-B1BD-9AF9467D1AD1}"/>
                  </a:ext>
                  <a:ext uri="{C183D7F6-B498-43B3-948B-1728B52AA6E4}">
                    <adec:decorative xmlns:adec="http://schemas.microsoft.com/office/drawing/2017/decorative" val="1"/>
                  </a:ext>
                </a:extLst>
              </p:cNvPr>
              <p:cNvSpPr>
                <a:spLocks/>
              </p:cNvSpPr>
              <p:nvPr/>
            </p:nvSpPr>
            <p:spPr bwMode="auto">
              <a:xfrm>
                <a:off x="1821303"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chemeClr val="bg1"/>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51" name="TextBox 50">
              <a:extLst>
                <a:ext uri="{FF2B5EF4-FFF2-40B4-BE49-F238E27FC236}">
                  <a16:creationId xmlns:a16="http://schemas.microsoft.com/office/drawing/2014/main" id="{EC71A51D-EC4D-219A-8FC8-E4C342A8D170}"/>
                </a:ext>
                <a:ext uri="{C183D7F6-B498-43B3-948B-1728B52AA6E4}">
                  <adec:decorative xmlns:adec="http://schemas.microsoft.com/office/drawing/2017/decorative" val="1"/>
                </a:ext>
              </a:extLst>
            </p:cNvPr>
            <p:cNvSpPr txBox="1"/>
            <p:nvPr/>
          </p:nvSpPr>
          <p:spPr>
            <a:xfrm>
              <a:off x="857250" y="3364893"/>
              <a:ext cx="1077627" cy="6463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Person-to-Person</a:t>
              </a:r>
              <a:b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Conversation</a:t>
              </a:r>
              <a:endParaRPr kumimoji="0" lang="en-CA"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52" name="Straight Arrow Connector 51">
              <a:extLst>
                <a:ext uri="{FF2B5EF4-FFF2-40B4-BE49-F238E27FC236}">
                  <a16:creationId xmlns:a16="http://schemas.microsoft.com/office/drawing/2014/main" id="{FE6ED50F-503B-BF60-58FA-48717F729D64}"/>
                </a:ext>
                <a:ext uri="{C183D7F6-B498-43B3-948B-1728B52AA6E4}">
                  <adec:decorative xmlns:adec="http://schemas.microsoft.com/office/drawing/2017/decorative" val="1"/>
                </a:ext>
              </a:extLst>
            </p:cNvPr>
            <p:cNvCxnSpPr>
              <a:cxnSpLocks/>
            </p:cNvCxnSpPr>
            <p:nvPr/>
          </p:nvCxnSpPr>
          <p:spPr>
            <a:xfrm>
              <a:off x="2158024" y="3013863"/>
              <a:ext cx="0" cy="1053589"/>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5A3A384-783C-AFEE-892D-D5DA841270EC}"/>
                </a:ext>
                <a:ext uri="{C183D7F6-B498-43B3-948B-1728B52AA6E4}">
                  <adec:decorative xmlns:adec="http://schemas.microsoft.com/office/drawing/2017/decorative" val="1"/>
                </a:ext>
              </a:extLst>
            </p:cNvPr>
            <p:cNvCxnSpPr>
              <a:cxnSpLocks/>
            </p:cNvCxnSpPr>
            <p:nvPr/>
          </p:nvCxnSpPr>
          <p:spPr>
            <a:xfrm rot="10800000" flipH="1">
              <a:off x="5029783" y="3699473"/>
              <a:ext cx="38343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C3CDA370-E464-9885-3D1A-4BB987596B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860538" y="2164073"/>
              <a:ext cx="594972" cy="594972"/>
            </a:xfrm>
            <a:prstGeom prst="rect">
              <a:avLst/>
            </a:prstGeom>
          </p:spPr>
        </p:pic>
        <p:sp>
          <p:nvSpPr>
            <p:cNvPr id="62" name="AutoShape 11">
              <a:extLst>
                <a:ext uri="{FF2B5EF4-FFF2-40B4-BE49-F238E27FC236}">
                  <a16:creationId xmlns:a16="http://schemas.microsoft.com/office/drawing/2014/main" id="{DD6DC2E5-2B02-01A2-36B3-81CC43B17BC5}"/>
                </a:ext>
                <a:ext uri="{C183D7F6-B498-43B3-948B-1728B52AA6E4}">
                  <adec:decorative xmlns:adec="http://schemas.microsoft.com/office/drawing/2017/decorative" val="1"/>
                </a:ext>
              </a:extLst>
            </p:cNvPr>
            <p:cNvSpPr>
              <a:spLocks noChangeAspect="1" noChangeArrowheads="1" noTextEdit="1"/>
            </p:cNvSpPr>
            <p:nvPr/>
          </p:nvSpPr>
          <p:spPr bwMode="auto">
            <a:xfrm>
              <a:off x="3426031" y="3490362"/>
              <a:ext cx="384697" cy="34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Variable Display"/>
                <a:ea typeface="+mn-ea"/>
                <a:cs typeface="+mn-cs"/>
              </a:endParaRPr>
            </a:p>
          </p:txBody>
        </p:sp>
        <p:grpSp>
          <p:nvGrpSpPr>
            <p:cNvPr id="3" name="Group 2">
              <a:extLst>
                <a:ext uri="{FF2B5EF4-FFF2-40B4-BE49-F238E27FC236}">
                  <a16:creationId xmlns:a16="http://schemas.microsoft.com/office/drawing/2014/main" id="{31210BF2-1E90-02A8-7481-CC08E3F80BFF}"/>
                </a:ext>
              </a:extLst>
            </p:cNvPr>
            <p:cNvGrpSpPr/>
            <p:nvPr/>
          </p:nvGrpSpPr>
          <p:grpSpPr>
            <a:xfrm>
              <a:off x="3426031" y="3490362"/>
              <a:ext cx="383379" cy="341221"/>
              <a:chOff x="3426031" y="3490362"/>
              <a:chExt cx="383379" cy="341221"/>
            </a:xfrm>
          </p:grpSpPr>
          <p:sp>
            <p:nvSpPr>
              <p:cNvPr id="63" name="Rectangle 13">
                <a:extLst>
                  <a:ext uri="{FF2B5EF4-FFF2-40B4-BE49-F238E27FC236}">
                    <a16:creationId xmlns:a16="http://schemas.microsoft.com/office/drawing/2014/main" id="{8902F49C-304D-624B-B833-3E5FD11CC685}"/>
                  </a:ext>
                  <a:ext uri="{C183D7F6-B498-43B3-948B-1728B52AA6E4}">
                    <adec:decorative xmlns:adec="http://schemas.microsoft.com/office/drawing/2017/decorative" val="1"/>
                  </a:ext>
                </a:extLst>
              </p:cNvPr>
              <p:cNvSpPr>
                <a:spLocks noChangeArrowheads="1"/>
              </p:cNvSpPr>
              <p:nvPr/>
            </p:nvSpPr>
            <p:spPr bwMode="auto">
              <a:xfrm>
                <a:off x="3426031" y="3490362"/>
                <a:ext cx="84317" cy="3412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64" name="Rectangle 14">
                <a:extLst>
                  <a:ext uri="{FF2B5EF4-FFF2-40B4-BE49-F238E27FC236}">
                    <a16:creationId xmlns:a16="http://schemas.microsoft.com/office/drawing/2014/main" id="{A5229707-93AA-54D4-6356-6FF187BE203C}"/>
                  </a:ext>
                  <a:ext uri="{C183D7F6-B498-43B3-948B-1728B52AA6E4}">
                    <adec:decorative xmlns:adec="http://schemas.microsoft.com/office/drawing/2017/decorative" val="1"/>
                  </a:ext>
                </a:extLst>
              </p:cNvPr>
              <p:cNvSpPr>
                <a:spLocks noChangeArrowheads="1"/>
              </p:cNvSpPr>
              <p:nvPr/>
            </p:nvSpPr>
            <p:spPr bwMode="auto">
              <a:xfrm>
                <a:off x="3458967" y="3789424"/>
                <a:ext cx="19762" cy="1712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65" name="Rectangle 15">
                <a:extLst>
                  <a:ext uri="{FF2B5EF4-FFF2-40B4-BE49-F238E27FC236}">
                    <a16:creationId xmlns:a16="http://schemas.microsoft.com/office/drawing/2014/main" id="{FB1FA97F-043F-B387-C014-E01DA2A51EB3}"/>
                  </a:ext>
                  <a:ext uri="{C183D7F6-B498-43B3-948B-1728B52AA6E4}">
                    <adec:decorative xmlns:adec="http://schemas.microsoft.com/office/drawing/2017/decorative" val="1"/>
                  </a:ext>
                </a:extLst>
              </p:cNvPr>
              <p:cNvSpPr>
                <a:spLocks noChangeArrowheads="1"/>
              </p:cNvSpPr>
              <p:nvPr/>
            </p:nvSpPr>
            <p:spPr bwMode="auto">
              <a:xfrm>
                <a:off x="3524840" y="3490362"/>
                <a:ext cx="85635" cy="3412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66" name="Rectangle 16">
                <a:extLst>
                  <a:ext uri="{FF2B5EF4-FFF2-40B4-BE49-F238E27FC236}">
                    <a16:creationId xmlns:a16="http://schemas.microsoft.com/office/drawing/2014/main" id="{1C3965AB-A62A-993F-5791-2775487E7336}"/>
                  </a:ext>
                  <a:ext uri="{C183D7F6-B498-43B3-948B-1728B52AA6E4}">
                    <adec:decorative xmlns:adec="http://schemas.microsoft.com/office/drawing/2017/decorative" val="1"/>
                  </a:ext>
                </a:extLst>
              </p:cNvPr>
              <p:cNvSpPr>
                <a:spLocks noChangeArrowheads="1"/>
              </p:cNvSpPr>
              <p:nvPr/>
            </p:nvSpPr>
            <p:spPr bwMode="auto">
              <a:xfrm>
                <a:off x="3559094" y="3789424"/>
                <a:ext cx="18444" cy="1712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67" name="Rectangle 17">
                <a:extLst>
                  <a:ext uri="{FF2B5EF4-FFF2-40B4-BE49-F238E27FC236}">
                    <a16:creationId xmlns:a16="http://schemas.microsoft.com/office/drawing/2014/main" id="{F9D8E361-50DD-8DB0-EB93-00A4750D8F0E}"/>
                  </a:ext>
                  <a:ext uri="{C183D7F6-B498-43B3-948B-1728B52AA6E4}">
                    <adec:decorative xmlns:adec="http://schemas.microsoft.com/office/drawing/2017/decorative" val="1"/>
                  </a:ext>
                </a:extLst>
              </p:cNvPr>
              <p:cNvSpPr>
                <a:spLocks noChangeArrowheads="1"/>
              </p:cNvSpPr>
              <p:nvPr/>
            </p:nvSpPr>
            <p:spPr bwMode="auto">
              <a:xfrm>
                <a:off x="3626284" y="3490362"/>
                <a:ext cx="84317" cy="3412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69" name="Rectangle 18">
                <a:extLst>
                  <a:ext uri="{FF2B5EF4-FFF2-40B4-BE49-F238E27FC236}">
                    <a16:creationId xmlns:a16="http://schemas.microsoft.com/office/drawing/2014/main" id="{22FCDFF2-96FF-DC3C-B07D-6DABF4EA6D3B}"/>
                  </a:ext>
                  <a:ext uri="{C183D7F6-B498-43B3-948B-1728B52AA6E4}">
                    <adec:decorative xmlns:adec="http://schemas.microsoft.com/office/drawing/2017/decorative" val="1"/>
                  </a:ext>
                </a:extLst>
              </p:cNvPr>
              <p:cNvSpPr>
                <a:spLocks noChangeArrowheads="1"/>
              </p:cNvSpPr>
              <p:nvPr/>
            </p:nvSpPr>
            <p:spPr bwMode="auto">
              <a:xfrm>
                <a:off x="3657903" y="3789424"/>
                <a:ext cx="18444" cy="1712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71" name="Rectangle 19">
                <a:extLst>
                  <a:ext uri="{FF2B5EF4-FFF2-40B4-BE49-F238E27FC236}">
                    <a16:creationId xmlns:a16="http://schemas.microsoft.com/office/drawing/2014/main" id="{B8C6F5F9-E4BB-EBC5-CE36-836B79B9CCC8}"/>
                  </a:ext>
                  <a:ext uri="{C183D7F6-B498-43B3-948B-1728B52AA6E4}">
                    <adec:decorative xmlns:adec="http://schemas.microsoft.com/office/drawing/2017/decorative" val="1"/>
                  </a:ext>
                </a:extLst>
              </p:cNvPr>
              <p:cNvSpPr>
                <a:spLocks noChangeArrowheads="1"/>
              </p:cNvSpPr>
              <p:nvPr/>
            </p:nvSpPr>
            <p:spPr bwMode="auto">
              <a:xfrm>
                <a:off x="3725093" y="3490362"/>
                <a:ext cx="84317" cy="34122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73" name="Rectangle 20">
                <a:extLst>
                  <a:ext uri="{FF2B5EF4-FFF2-40B4-BE49-F238E27FC236}">
                    <a16:creationId xmlns:a16="http://schemas.microsoft.com/office/drawing/2014/main" id="{8B327EAB-EE3D-E704-0FF6-7EF3C6F067AA}"/>
                  </a:ext>
                  <a:ext uri="{C183D7F6-B498-43B3-948B-1728B52AA6E4}">
                    <adec:decorative xmlns:adec="http://schemas.microsoft.com/office/drawing/2017/decorative" val="1"/>
                  </a:ext>
                </a:extLst>
              </p:cNvPr>
              <p:cNvSpPr>
                <a:spLocks noChangeArrowheads="1"/>
              </p:cNvSpPr>
              <p:nvPr/>
            </p:nvSpPr>
            <p:spPr bwMode="auto">
              <a:xfrm>
                <a:off x="3758030" y="3789424"/>
                <a:ext cx="18444" cy="1712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76" name="Rectangle 21">
                <a:extLst>
                  <a:ext uri="{FF2B5EF4-FFF2-40B4-BE49-F238E27FC236}">
                    <a16:creationId xmlns:a16="http://schemas.microsoft.com/office/drawing/2014/main" id="{A17F9ED9-BD7A-BF11-B5E4-F09D98F1E1DA}"/>
                  </a:ext>
                  <a:ext uri="{C183D7F6-B498-43B3-948B-1728B52AA6E4}">
                    <adec:decorative xmlns:adec="http://schemas.microsoft.com/office/drawing/2017/decorative" val="1"/>
                  </a:ext>
                </a:extLst>
              </p:cNvPr>
              <p:cNvSpPr>
                <a:spLocks noChangeArrowheads="1"/>
              </p:cNvSpPr>
              <p:nvPr/>
            </p:nvSpPr>
            <p:spPr bwMode="auto">
              <a:xfrm>
                <a:off x="3458967" y="3747265"/>
                <a:ext cx="19762" cy="1844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77" name="Rectangle 22">
                <a:extLst>
                  <a:ext uri="{FF2B5EF4-FFF2-40B4-BE49-F238E27FC236}">
                    <a16:creationId xmlns:a16="http://schemas.microsoft.com/office/drawing/2014/main" id="{F9062DAD-DB96-6200-89F1-DF870DA94B1C}"/>
                  </a:ext>
                  <a:ext uri="{C183D7F6-B498-43B3-948B-1728B52AA6E4}">
                    <adec:decorative xmlns:adec="http://schemas.microsoft.com/office/drawing/2017/decorative" val="1"/>
                  </a:ext>
                </a:extLst>
              </p:cNvPr>
              <p:cNvSpPr>
                <a:spLocks noChangeArrowheads="1"/>
              </p:cNvSpPr>
              <p:nvPr/>
            </p:nvSpPr>
            <p:spPr bwMode="auto">
              <a:xfrm>
                <a:off x="3559094" y="3747265"/>
                <a:ext cx="18444" cy="1844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1" name="Rectangle 23">
                <a:extLst>
                  <a:ext uri="{FF2B5EF4-FFF2-40B4-BE49-F238E27FC236}">
                    <a16:creationId xmlns:a16="http://schemas.microsoft.com/office/drawing/2014/main" id="{839306C5-044F-EB44-8724-72DB69449FC8}"/>
                  </a:ext>
                  <a:ext uri="{C183D7F6-B498-43B3-948B-1728B52AA6E4}">
                    <adec:decorative xmlns:adec="http://schemas.microsoft.com/office/drawing/2017/decorative" val="1"/>
                  </a:ext>
                </a:extLst>
              </p:cNvPr>
              <p:cNvSpPr>
                <a:spLocks noChangeArrowheads="1"/>
              </p:cNvSpPr>
              <p:nvPr/>
            </p:nvSpPr>
            <p:spPr bwMode="auto">
              <a:xfrm>
                <a:off x="3657903" y="3747265"/>
                <a:ext cx="18444" cy="1844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82" name="Rectangle 24">
                <a:extLst>
                  <a:ext uri="{FF2B5EF4-FFF2-40B4-BE49-F238E27FC236}">
                    <a16:creationId xmlns:a16="http://schemas.microsoft.com/office/drawing/2014/main" id="{D22F664B-F586-ADF2-736E-113A6B72436D}"/>
                  </a:ext>
                  <a:ext uri="{C183D7F6-B498-43B3-948B-1728B52AA6E4}">
                    <adec:decorative xmlns:adec="http://schemas.microsoft.com/office/drawing/2017/decorative" val="1"/>
                  </a:ext>
                </a:extLst>
              </p:cNvPr>
              <p:cNvSpPr>
                <a:spLocks noChangeArrowheads="1"/>
              </p:cNvSpPr>
              <p:nvPr/>
            </p:nvSpPr>
            <p:spPr bwMode="auto">
              <a:xfrm>
                <a:off x="3758030" y="3747265"/>
                <a:ext cx="18444" cy="18444"/>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61" name="TextBox 60">
              <a:extLst>
                <a:ext uri="{FF2B5EF4-FFF2-40B4-BE49-F238E27FC236}">
                  <a16:creationId xmlns:a16="http://schemas.microsoft.com/office/drawing/2014/main" id="{69AC5F6F-076A-CB2A-A364-34518B619ADC}"/>
                </a:ext>
                <a:ext uri="{C183D7F6-B498-43B3-948B-1728B52AA6E4}">
                  <adec:decorative xmlns:adec="http://schemas.microsoft.com/office/drawing/2017/decorative" val="1"/>
                </a:ext>
              </a:extLst>
            </p:cNvPr>
            <p:cNvSpPr txBox="1"/>
            <p:nvPr/>
          </p:nvSpPr>
          <p:spPr>
            <a:xfrm>
              <a:off x="3208814" y="3870892"/>
              <a:ext cx="81913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Telephony</a:t>
              </a:r>
              <a:br>
                <a:rPr kumimoji="0" lang="en-CA"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CA"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Server</a:t>
              </a:r>
              <a:endPar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83" name="TextBox 82">
              <a:extLst>
                <a:ext uri="{FF2B5EF4-FFF2-40B4-BE49-F238E27FC236}">
                  <a16:creationId xmlns:a16="http://schemas.microsoft.com/office/drawing/2014/main" id="{741E3D58-8ED2-F926-3B23-7F3CF1BF0CC8}"/>
                </a:ext>
                <a:ext uri="{C183D7F6-B498-43B3-948B-1728B52AA6E4}">
                  <adec:decorative xmlns:adec="http://schemas.microsoft.com/office/drawing/2017/decorative" val="1"/>
                </a:ext>
              </a:extLst>
            </p:cNvPr>
            <p:cNvSpPr txBox="1"/>
            <p:nvPr/>
          </p:nvSpPr>
          <p:spPr>
            <a:xfrm>
              <a:off x="4375949" y="3865403"/>
              <a:ext cx="621965"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Azure</a:t>
              </a:r>
              <a:b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Storage</a:t>
              </a:r>
            </a:p>
          </p:txBody>
        </p:sp>
        <p:cxnSp>
          <p:nvCxnSpPr>
            <p:cNvPr id="84" name="Connector: Elbow 83">
              <a:extLst>
                <a:ext uri="{FF2B5EF4-FFF2-40B4-BE49-F238E27FC236}">
                  <a16:creationId xmlns:a16="http://schemas.microsoft.com/office/drawing/2014/main" id="{FEEA890E-54D8-20B6-0055-16EC534704E4}"/>
                </a:ext>
                <a:ext uri="{C183D7F6-B498-43B3-948B-1728B52AA6E4}">
                  <adec:decorative xmlns:adec="http://schemas.microsoft.com/office/drawing/2017/decorative" val="1"/>
                </a:ext>
              </a:extLst>
            </p:cNvPr>
            <p:cNvCxnSpPr>
              <a:cxnSpLocks/>
              <a:stCxn id="58" idx="3"/>
            </p:cNvCxnSpPr>
            <p:nvPr/>
          </p:nvCxnSpPr>
          <p:spPr>
            <a:xfrm>
              <a:off x="2455510" y="2461559"/>
              <a:ext cx="1162870" cy="944122"/>
            </a:xfrm>
            <a:prstGeom prst="bentConnector2">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85" name="Rectangle: Rounded Corners 84">
              <a:extLst>
                <a:ext uri="{FF2B5EF4-FFF2-40B4-BE49-F238E27FC236}">
                  <a16:creationId xmlns:a16="http://schemas.microsoft.com/office/drawing/2014/main" id="{7E98B9AA-7020-060C-C2D1-368D9A6CF5F1}"/>
                </a:ext>
                <a:ext uri="{C183D7F6-B498-43B3-948B-1728B52AA6E4}">
                  <adec:decorative xmlns:adec="http://schemas.microsoft.com/office/drawing/2017/decorative" val="1"/>
                </a:ext>
              </a:extLst>
            </p:cNvPr>
            <p:cNvSpPr/>
            <p:nvPr/>
          </p:nvSpPr>
          <p:spPr bwMode="auto">
            <a:xfrm>
              <a:off x="5525878" y="2505076"/>
              <a:ext cx="2538622" cy="2388794"/>
            </a:xfrm>
            <a:prstGeom prst="roundRect">
              <a:avLst>
                <a:gd name="adj" fmla="val 6002"/>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rPr>
                <a:t> </a:t>
              </a:r>
            </a:p>
          </p:txBody>
        </p:sp>
        <p:sp>
          <p:nvSpPr>
            <p:cNvPr id="89" name="TextBox 88">
              <a:extLst>
                <a:ext uri="{FF2B5EF4-FFF2-40B4-BE49-F238E27FC236}">
                  <a16:creationId xmlns:a16="http://schemas.microsoft.com/office/drawing/2014/main" id="{1A4BC70B-C088-6632-7587-6E1980C40105}"/>
                </a:ext>
                <a:ext uri="{C183D7F6-B498-43B3-948B-1728B52AA6E4}">
                  <adec:decorative xmlns:adec="http://schemas.microsoft.com/office/drawing/2017/decorative" val="1"/>
                </a:ext>
              </a:extLst>
            </p:cNvPr>
            <p:cNvSpPr txBox="1"/>
            <p:nvPr/>
          </p:nvSpPr>
          <p:spPr>
            <a:xfrm>
              <a:off x="6065021" y="2623255"/>
              <a:ext cx="1460336" cy="5539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Intelligent</a:t>
              </a:r>
              <a:br>
                <a:rPr kumimoji="0" lang="en-US" sz="18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8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Transcription</a:t>
              </a:r>
              <a:endParaRPr kumimoji="0" lang="en-CA" sz="18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90" name="Graphic 89">
              <a:extLst>
                <a:ext uri="{FF2B5EF4-FFF2-40B4-BE49-F238E27FC236}">
                  <a16:creationId xmlns:a16="http://schemas.microsoft.com/office/drawing/2014/main" id="{E57BC322-EC75-F8EF-7FA6-90DF36F45C4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28299" y="3339278"/>
              <a:ext cx="475032" cy="475030"/>
            </a:xfrm>
            <a:prstGeom prst="rect">
              <a:avLst/>
            </a:prstGeom>
          </p:spPr>
        </p:pic>
        <p:sp>
          <p:nvSpPr>
            <p:cNvPr id="109" name="TextBox 108">
              <a:extLst>
                <a:ext uri="{FF2B5EF4-FFF2-40B4-BE49-F238E27FC236}">
                  <a16:creationId xmlns:a16="http://schemas.microsoft.com/office/drawing/2014/main" id="{84264130-1852-7B2E-E9EB-122B665F6531}"/>
                </a:ext>
                <a:ext uri="{C183D7F6-B498-43B3-948B-1728B52AA6E4}">
                  <adec:decorative xmlns:adec="http://schemas.microsoft.com/office/drawing/2017/decorative" val="1"/>
                </a:ext>
              </a:extLst>
            </p:cNvPr>
            <p:cNvSpPr txBox="1"/>
            <p:nvPr/>
          </p:nvSpPr>
          <p:spPr>
            <a:xfrm>
              <a:off x="5638000" y="3884580"/>
              <a:ext cx="655628"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Speech-</a:t>
              </a:r>
              <a:b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to-Text</a:t>
              </a:r>
              <a:endPar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112" name="TextBox 111">
              <a:extLst>
                <a:ext uri="{FF2B5EF4-FFF2-40B4-BE49-F238E27FC236}">
                  <a16:creationId xmlns:a16="http://schemas.microsoft.com/office/drawing/2014/main" id="{928F3D51-3A79-76A3-BF05-BB6CE671D8EA}"/>
                </a:ext>
                <a:ext uri="{C183D7F6-B498-43B3-948B-1728B52AA6E4}">
                  <adec:decorative xmlns:adec="http://schemas.microsoft.com/office/drawing/2017/decorative" val="1"/>
                </a:ext>
              </a:extLst>
            </p:cNvPr>
            <p:cNvSpPr txBox="1"/>
            <p:nvPr/>
          </p:nvSpPr>
          <p:spPr>
            <a:xfrm>
              <a:off x="6901790" y="3497453"/>
              <a:ext cx="1085233"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Azure OpenAI</a:t>
              </a:r>
              <a:b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Service</a:t>
              </a:r>
              <a:endPar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6DFBD526-68D9-735B-2C95-159B0151F6CE}"/>
                </a:ext>
                <a:ext uri="{C183D7F6-B498-43B3-948B-1728B52AA6E4}">
                  <adec:decorative xmlns:adec="http://schemas.microsoft.com/office/drawing/2017/decorative" val="1"/>
                </a:ext>
              </a:extLst>
            </p:cNvPr>
            <p:cNvSpPr/>
            <p:nvPr/>
          </p:nvSpPr>
          <p:spPr bwMode="auto">
            <a:xfrm>
              <a:off x="9115426" y="3126451"/>
              <a:ext cx="2200068" cy="1447992"/>
            </a:xfrm>
            <a:prstGeom prst="roundRect">
              <a:avLst>
                <a:gd name="adj" fmla="val 8696"/>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16" name="Rectangle 115">
              <a:extLst>
                <a:ext uri="{FF2B5EF4-FFF2-40B4-BE49-F238E27FC236}">
                  <a16:creationId xmlns:a16="http://schemas.microsoft.com/office/drawing/2014/main" id="{9756B3E7-46F4-C3A0-A710-0FC6101DF786}"/>
                </a:ext>
                <a:ext uri="{C183D7F6-B498-43B3-948B-1728B52AA6E4}">
                  <adec:decorative xmlns:adec="http://schemas.microsoft.com/office/drawing/2017/decorative" val="1"/>
                </a:ext>
              </a:extLst>
            </p:cNvPr>
            <p:cNvSpPr/>
            <p:nvPr/>
          </p:nvSpPr>
          <p:spPr bwMode="auto">
            <a:xfrm>
              <a:off x="9399531" y="4107071"/>
              <a:ext cx="163185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Conversation Trends</a:t>
              </a:r>
              <a:b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&amp; Insights</a:t>
              </a:r>
            </a:p>
          </p:txBody>
        </p:sp>
        <p:sp>
          <p:nvSpPr>
            <p:cNvPr id="117" name="TextBox 116">
              <a:extLst>
                <a:ext uri="{FF2B5EF4-FFF2-40B4-BE49-F238E27FC236}">
                  <a16:creationId xmlns:a16="http://schemas.microsoft.com/office/drawing/2014/main" id="{399E22BF-257E-B995-6978-5AF9C7FBB601}"/>
                </a:ext>
                <a:ext uri="{C183D7F6-B498-43B3-948B-1728B52AA6E4}">
                  <adec:decorative xmlns:adec="http://schemas.microsoft.com/office/drawing/2017/decorative" val="1"/>
                </a:ext>
              </a:extLst>
            </p:cNvPr>
            <p:cNvSpPr txBox="1"/>
            <p:nvPr/>
          </p:nvSpPr>
          <p:spPr>
            <a:xfrm>
              <a:off x="9381097" y="3184794"/>
              <a:ext cx="1668726" cy="46166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srgbClr val="000000"/>
                  </a:solidFill>
                  <a:effectLst/>
                  <a:uLnTx/>
                  <a:uFillTx/>
                  <a:latin typeface="Segoe UI Variable Display"/>
                  <a:ea typeface="+mn-ea"/>
                  <a:cs typeface="Segoe UI Semibold" panose="020B0702040204020203" pitchFamily="34" charset="0"/>
                </a:rPr>
                <a:t>PowerBI</a:t>
              </a:r>
              <a:r>
                <a:rPr kumimoji="0" lang="en-US" sz="18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 Insights</a:t>
              </a:r>
              <a:br>
                <a:rPr kumimoji="0" lang="en-US" sz="18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2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(near real-time)</a:t>
              </a:r>
              <a:endParaRPr kumimoji="0" lang="en-CA" sz="18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124" name="Connector: Elbow 123">
              <a:extLst>
                <a:ext uri="{FF2B5EF4-FFF2-40B4-BE49-F238E27FC236}">
                  <a16:creationId xmlns:a16="http://schemas.microsoft.com/office/drawing/2014/main" id="{2942BF69-9BE0-FDD2-43EB-45F51F3BB69B}"/>
                </a:ext>
                <a:ext uri="{C183D7F6-B498-43B3-948B-1728B52AA6E4}">
                  <adec:decorative xmlns:adec="http://schemas.microsoft.com/office/drawing/2017/decorative" val="1"/>
                </a:ext>
              </a:extLst>
            </p:cNvPr>
            <p:cNvCxnSpPr>
              <a:cxnSpLocks/>
            </p:cNvCxnSpPr>
            <p:nvPr/>
          </p:nvCxnSpPr>
          <p:spPr>
            <a:xfrm rot="5400000" flipH="1" flipV="1">
              <a:off x="2631616" y="3828187"/>
              <a:ext cx="513173" cy="1460357"/>
            </a:xfrm>
            <a:prstGeom prst="bentConnector3">
              <a:avLst>
                <a:gd name="adj1" fmla="val -44546"/>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82467112-4FE9-72A0-5715-2AF4906B3C4E}"/>
                </a:ext>
                <a:ext uri="{C183D7F6-B498-43B3-948B-1728B52AA6E4}">
                  <adec:decorative xmlns:adec="http://schemas.microsoft.com/office/drawing/2017/decorative" val="1"/>
                </a:ext>
              </a:extLst>
            </p:cNvPr>
            <p:cNvCxnSpPr>
              <a:cxnSpLocks/>
            </p:cNvCxnSpPr>
            <p:nvPr/>
          </p:nvCxnSpPr>
          <p:spPr>
            <a:xfrm rot="10800000" flipH="1">
              <a:off x="3978810" y="3699473"/>
              <a:ext cx="38343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0" name="Graphic 129">
              <a:extLst>
                <a:ext uri="{FF2B5EF4-FFF2-40B4-BE49-F238E27FC236}">
                  <a16:creationId xmlns:a16="http://schemas.microsoft.com/office/drawing/2014/main" id="{A909561D-0847-D6D2-4E6A-6EB92C650E9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65240" y="3454885"/>
              <a:ext cx="443386" cy="443386"/>
            </a:xfrm>
            <a:prstGeom prst="rect">
              <a:avLst/>
            </a:prstGeom>
          </p:spPr>
        </p:pic>
        <p:sp>
          <p:nvSpPr>
            <p:cNvPr id="131" name="TextBox 130">
              <a:extLst>
                <a:ext uri="{FF2B5EF4-FFF2-40B4-BE49-F238E27FC236}">
                  <a16:creationId xmlns:a16="http://schemas.microsoft.com/office/drawing/2014/main" id="{E59DF9A2-908A-F50E-37FC-A77C60DE1575}"/>
                </a:ext>
                <a:ext uri="{C183D7F6-B498-43B3-948B-1728B52AA6E4}">
                  <adec:decorative xmlns:adec="http://schemas.microsoft.com/office/drawing/2017/decorative" val="1"/>
                </a:ext>
              </a:extLst>
            </p:cNvPr>
            <p:cNvSpPr txBox="1"/>
            <p:nvPr/>
          </p:nvSpPr>
          <p:spPr>
            <a:xfrm>
              <a:off x="4984015" y="3190237"/>
              <a:ext cx="466474"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Audio</a:t>
              </a:r>
              <a:b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Files</a:t>
              </a:r>
            </a:p>
          </p:txBody>
        </p:sp>
        <p:pic>
          <p:nvPicPr>
            <p:cNvPr id="132" name="Picture 2" descr="Microsoft Power BI Logo et symbole, sens, histoire, PNG, marque">
              <a:extLst>
                <a:ext uri="{FF2B5EF4-FFF2-40B4-BE49-F238E27FC236}">
                  <a16:creationId xmlns:a16="http://schemas.microsoft.com/office/drawing/2014/main" id="{F012F49E-6077-D9A7-EF15-E6D960EC62E3}"/>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9824351" y="3676854"/>
              <a:ext cx="782219" cy="439999"/>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Rounded Corners 134">
              <a:extLst>
                <a:ext uri="{FF2B5EF4-FFF2-40B4-BE49-F238E27FC236}">
                  <a16:creationId xmlns:a16="http://schemas.microsoft.com/office/drawing/2014/main" id="{F7640CA1-F0C2-1DE0-0553-8CFD098B22EC}"/>
                </a:ext>
                <a:ext uri="{C183D7F6-B498-43B3-948B-1728B52AA6E4}">
                  <adec:decorative xmlns:adec="http://schemas.microsoft.com/office/drawing/2017/decorative" val="1"/>
                </a:ext>
              </a:extLst>
            </p:cNvPr>
            <p:cNvSpPr/>
            <p:nvPr/>
          </p:nvSpPr>
          <p:spPr bwMode="auto">
            <a:xfrm>
              <a:off x="9116369" y="4733771"/>
              <a:ext cx="2200068" cy="1492223"/>
            </a:xfrm>
            <a:prstGeom prst="roundRect">
              <a:avLst>
                <a:gd name="adj" fmla="val 8696"/>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38" name="Rectangle 137">
              <a:extLst>
                <a:ext uri="{FF2B5EF4-FFF2-40B4-BE49-F238E27FC236}">
                  <a16:creationId xmlns:a16="http://schemas.microsoft.com/office/drawing/2014/main" id="{175219DE-1E20-C059-FF75-62DAAAF73C7D}"/>
                </a:ext>
                <a:ext uri="{C183D7F6-B498-43B3-948B-1728B52AA6E4}">
                  <adec:decorative xmlns:adec="http://schemas.microsoft.com/office/drawing/2017/decorative" val="1"/>
                </a:ext>
              </a:extLst>
            </p:cNvPr>
            <p:cNvSpPr/>
            <p:nvPr/>
          </p:nvSpPr>
          <p:spPr bwMode="auto">
            <a:xfrm>
              <a:off x="9211320" y="5730591"/>
              <a:ext cx="201016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Detailed call history with</a:t>
              </a:r>
              <a:b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summary, call reason, etc.</a:t>
              </a:r>
            </a:p>
          </p:txBody>
        </p:sp>
        <p:sp>
          <p:nvSpPr>
            <p:cNvPr id="139" name="TextBox 138">
              <a:extLst>
                <a:ext uri="{FF2B5EF4-FFF2-40B4-BE49-F238E27FC236}">
                  <a16:creationId xmlns:a16="http://schemas.microsoft.com/office/drawing/2014/main" id="{DD1C631D-000D-4E47-CB8A-1B93B424AC0E}"/>
                </a:ext>
                <a:ext uri="{C183D7F6-B498-43B3-948B-1728B52AA6E4}">
                  <adec:decorative xmlns:adec="http://schemas.microsoft.com/office/drawing/2017/decorative" val="1"/>
                </a:ext>
              </a:extLst>
            </p:cNvPr>
            <p:cNvSpPr txBox="1"/>
            <p:nvPr/>
          </p:nvSpPr>
          <p:spPr>
            <a:xfrm>
              <a:off x="9964732" y="4797439"/>
              <a:ext cx="503343"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CRM</a:t>
              </a:r>
            </a:p>
          </p:txBody>
        </p:sp>
        <p:grpSp>
          <p:nvGrpSpPr>
            <p:cNvPr id="142" name="Group 141">
              <a:extLst>
                <a:ext uri="{FF2B5EF4-FFF2-40B4-BE49-F238E27FC236}">
                  <a16:creationId xmlns:a16="http://schemas.microsoft.com/office/drawing/2014/main" id="{BBA83245-EFA0-D6E9-F4AE-9C4986F05D87}"/>
                </a:ext>
              </a:extLst>
            </p:cNvPr>
            <p:cNvGrpSpPr/>
            <p:nvPr/>
          </p:nvGrpSpPr>
          <p:grpSpPr>
            <a:xfrm>
              <a:off x="10070247" y="5117688"/>
              <a:ext cx="484099" cy="534355"/>
              <a:chOff x="4791177" y="2685525"/>
              <a:chExt cx="583305" cy="643851"/>
            </a:xfrm>
          </p:grpSpPr>
          <p:grpSp>
            <p:nvGrpSpPr>
              <p:cNvPr id="144" name="Group 143">
                <a:extLst>
                  <a:ext uri="{FF2B5EF4-FFF2-40B4-BE49-F238E27FC236}">
                    <a16:creationId xmlns:a16="http://schemas.microsoft.com/office/drawing/2014/main" id="{2F8C42FF-28A9-72BC-680B-7A66041C5961}"/>
                  </a:ext>
                </a:extLst>
              </p:cNvPr>
              <p:cNvGrpSpPr/>
              <p:nvPr/>
            </p:nvGrpSpPr>
            <p:grpSpPr>
              <a:xfrm>
                <a:off x="4869000" y="2941841"/>
                <a:ext cx="505482" cy="387535"/>
                <a:chOff x="4764224" y="2857058"/>
                <a:chExt cx="614227" cy="470906"/>
              </a:xfrm>
            </p:grpSpPr>
            <p:grpSp>
              <p:nvGrpSpPr>
                <p:cNvPr id="149" name="Group 148">
                  <a:extLst>
                    <a:ext uri="{FF2B5EF4-FFF2-40B4-BE49-F238E27FC236}">
                      <a16:creationId xmlns:a16="http://schemas.microsoft.com/office/drawing/2014/main" id="{E9B37517-0C1A-FB55-94C7-C936C8774C1D}"/>
                    </a:ext>
                  </a:extLst>
                </p:cNvPr>
                <p:cNvGrpSpPr/>
                <p:nvPr/>
              </p:nvGrpSpPr>
              <p:grpSpPr>
                <a:xfrm>
                  <a:off x="4764224" y="2939828"/>
                  <a:ext cx="347088" cy="388136"/>
                  <a:chOff x="1175042" y="1951846"/>
                  <a:chExt cx="147106" cy="164503"/>
                </a:xfrm>
                <a:solidFill>
                  <a:srgbClr val="409AE1"/>
                </a:solidFill>
              </p:grpSpPr>
              <p:sp>
                <p:nvSpPr>
                  <p:cNvPr id="155" name="Freeform 5">
                    <a:extLst>
                      <a:ext uri="{FF2B5EF4-FFF2-40B4-BE49-F238E27FC236}">
                        <a16:creationId xmlns:a16="http://schemas.microsoft.com/office/drawing/2014/main" id="{2C37FE5F-182C-0757-B794-72D3207F6B12}"/>
                      </a:ext>
                      <a:ext uri="{C183D7F6-B498-43B3-948B-1728B52AA6E4}">
                        <adec:decorative xmlns:adec="http://schemas.microsoft.com/office/drawing/2017/decorative" val="1"/>
                      </a:ext>
                    </a:extLst>
                  </p:cNvPr>
                  <p:cNvSpPr>
                    <a:spLocks/>
                  </p:cNvSpPr>
                  <p:nvPr/>
                </p:nvSpPr>
                <p:spPr bwMode="auto">
                  <a:xfrm>
                    <a:off x="1175042" y="2041214"/>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156" name="Oval 155">
                    <a:extLst>
                      <a:ext uri="{FF2B5EF4-FFF2-40B4-BE49-F238E27FC236}">
                        <a16:creationId xmlns:a16="http://schemas.microsoft.com/office/drawing/2014/main" id="{DA6028AB-86DA-CAE3-723A-9E4659DFCBA9}"/>
                      </a:ext>
                      <a:ext uri="{C183D7F6-B498-43B3-948B-1728B52AA6E4}">
                        <adec:decorative xmlns:adec="http://schemas.microsoft.com/office/drawing/2017/decorative" val="1"/>
                      </a:ext>
                    </a:extLst>
                  </p:cNvPr>
                  <p:cNvSpPr>
                    <a:spLocks noChangeArrowheads="1"/>
                  </p:cNvSpPr>
                  <p:nvPr/>
                </p:nvSpPr>
                <p:spPr bwMode="auto">
                  <a:xfrm>
                    <a:off x="1212214" y="195184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51" name="Group 150">
                  <a:extLst>
                    <a:ext uri="{FF2B5EF4-FFF2-40B4-BE49-F238E27FC236}">
                      <a16:creationId xmlns:a16="http://schemas.microsoft.com/office/drawing/2014/main" id="{D1664B12-D933-FFD0-581F-1921D3D74FBA}"/>
                    </a:ext>
                  </a:extLst>
                </p:cNvPr>
                <p:cNvGrpSpPr/>
                <p:nvPr/>
              </p:nvGrpSpPr>
              <p:grpSpPr>
                <a:xfrm>
                  <a:off x="5031363" y="2857058"/>
                  <a:ext cx="347088" cy="388143"/>
                  <a:chOff x="1175042" y="1951839"/>
                  <a:chExt cx="147106" cy="164506"/>
                </a:xfrm>
              </p:grpSpPr>
              <p:sp>
                <p:nvSpPr>
                  <p:cNvPr id="153" name="Freeform 5">
                    <a:extLst>
                      <a:ext uri="{FF2B5EF4-FFF2-40B4-BE49-F238E27FC236}">
                        <a16:creationId xmlns:a16="http://schemas.microsoft.com/office/drawing/2014/main" id="{349598D2-3CDA-8DE8-E97E-980F4F7D75B0}"/>
                      </a:ext>
                      <a:ext uri="{C183D7F6-B498-43B3-948B-1728B52AA6E4}">
                        <adec:decorative xmlns:adec="http://schemas.microsoft.com/office/drawing/2017/decorative" val="1"/>
                      </a:ext>
                    </a:extLst>
                  </p:cNvPr>
                  <p:cNvSpPr>
                    <a:spLocks/>
                  </p:cNvSpPr>
                  <p:nvPr/>
                </p:nvSpPr>
                <p:spPr bwMode="auto">
                  <a:xfrm>
                    <a:off x="1175042" y="2041210"/>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154" name="Oval 153">
                    <a:extLst>
                      <a:ext uri="{FF2B5EF4-FFF2-40B4-BE49-F238E27FC236}">
                        <a16:creationId xmlns:a16="http://schemas.microsoft.com/office/drawing/2014/main" id="{09275396-C841-4F53-F785-4D499445099F}"/>
                      </a:ext>
                      <a:ext uri="{C183D7F6-B498-43B3-948B-1728B52AA6E4}">
                        <adec:decorative xmlns:adec="http://schemas.microsoft.com/office/drawing/2017/decorative" val="1"/>
                      </a:ext>
                    </a:extLst>
                  </p:cNvPr>
                  <p:cNvSpPr>
                    <a:spLocks noChangeArrowheads="1"/>
                  </p:cNvSpPr>
                  <p:nvPr/>
                </p:nvSpPr>
                <p:spPr bwMode="auto">
                  <a:xfrm>
                    <a:off x="1212214" y="1951839"/>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152" name="Freeform 28">
                  <a:extLst>
                    <a:ext uri="{FF2B5EF4-FFF2-40B4-BE49-F238E27FC236}">
                      <a16:creationId xmlns:a16="http://schemas.microsoft.com/office/drawing/2014/main" id="{E4CEF0E5-E160-AFB8-9FEE-C3A3C2EE4D32}"/>
                    </a:ext>
                    <a:ext uri="{C183D7F6-B498-43B3-948B-1728B52AA6E4}">
                      <adec:decorative xmlns:adec="http://schemas.microsoft.com/office/drawing/2017/decorative" val="1"/>
                    </a:ext>
                  </a:extLst>
                </p:cNvPr>
                <p:cNvSpPr>
                  <a:spLocks/>
                </p:cNvSpPr>
                <p:nvPr/>
              </p:nvSpPr>
              <p:spPr bwMode="auto">
                <a:xfrm>
                  <a:off x="5031302" y="3150545"/>
                  <a:ext cx="82024"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145" name="Group 144">
                <a:extLst>
                  <a:ext uri="{FF2B5EF4-FFF2-40B4-BE49-F238E27FC236}">
                    <a16:creationId xmlns:a16="http://schemas.microsoft.com/office/drawing/2014/main" id="{A3872320-BA32-DEEF-ABCC-A1E06AC8176C}"/>
                  </a:ext>
                </a:extLst>
              </p:cNvPr>
              <p:cNvGrpSpPr/>
              <p:nvPr/>
            </p:nvGrpSpPr>
            <p:grpSpPr>
              <a:xfrm>
                <a:off x="4791177" y="2685525"/>
                <a:ext cx="324620" cy="292848"/>
                <a:chOff x="4764983" y="2680763"/>
                <a:chExt cx="324620" cy="292848"/>
              </a:xfrm>
            </p:grpSpPr>
            <p:sp>
              <p:nvSpPr>
                <p:cNvPr id="147" name="Rectangle: Rounded Corners 146">
                  <a:extLst>
                    <a:ext uri="{FF2B5EF4-FFF2-40B4-BE49-F238E27FC236}">
                      <a16:creationId xmlns:a16="http://schemas.microsoft.com/office/drawing/2014/main" id="{AE07DBD3-7941-1D76-2A08-CE2CF0301488}"/>
                    </a:ext>
                    <a:ext uri="{C183D7F6-B498-43B3-948B-1728B52AA6E4}">
                      <adec:decorative xmlns:adec="http://schemas.microsoft.com/office/drawing/2017/decorative" val="1"/>
                    </a:ext>
                  </a:extLst>
                </p:cNvPr>
                <p:cNvSpPr/>
                <p:nvPr/>
              </p:nvSpPr>
              <p:spPr bwMode="auto">
                <a:xfrm>
                  <a:off x="4764983" y="2680763"/>
                  <a:ext cx="324620" cy="238438"/>
                </a:xfrm>
                <a:prstGeom prst="roundRect">
                  <a:avLst>
                    <a:gd name="adj" fmla="val 23959"/>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Variable Display"/>
                    <a:ea typeface="Segoe UI" pitchFamily="34" charset="0"/>
                    <a:cs typeface="Segoe UI" pitchFamily="34" charset="0"/>
                  </a:endParaRPr>
                </a:p>
              </p:txBody>
            </p:sp>
            <p:sp>
              <p:nvSpPr>
                <p:cNvPr id="148" name="Rectangle 128">
                  <a:extLst>
                    <a:ext uri="{FF2B5EF4-FFF2-40B4-BE49-F238E27FC236}">
                      <a16:creationId xmlns:a16="http://schemas.microsoft.com/office/drawing/2014/main" id="{A36D84AA-39A9-CFD3-D6A3-20E58F5CF394}"/>
                    </a:ext>
                    <a:ext uri="{C183D7F6-B498-43B3-948B-1728B52AA6E4}">
                      <adec:decorative xmlns:adec="http://schemas.microsoft.com/office/drawing/2017/decorative" val="1"/>
                    </a:ext>
                  </a:extLst>
                </p:cNvPr>
                <p:cNvSpPr/>
                <p:nvPr/>
              </p:nvSpPr>
              <p:spPr bwMode="auto">
                <a:xfrm>
                  <a:off x="4978227" y="2862234"/>
                  <a:ext cx="111376"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Variable Display"/>
                    <a:ea typeface="Segoe UI" pitchFamily="34" charset="0"/>
                    <a:cs typeface="Segoe UI" pitchFamily="34" charset="0"/>
                  </a:endParaRPr>
                </a:p>
              </p:txBody>
            </p:sp>
          </p:grpSp>
          <p:sp>
            <p:nvSpPr>
              <p:cNvPr id="146" name="Freeform 33">
                <a:extLst>
                  <a:ext uri="{FF2B5EF4-FFF2-40B4-BE49-F238E27FC236}">
                    <a16:creationId xmlns:a16="http://schemas.microsoft.com/office/drawing/2014/main" id="{D45B5400-92C2-3D8B-CFE9-E9214D2F7CA8}"/>
                  </a:ext>
                  <a:ext uri="{C183D7F6-B498-43B3-948B-1728B52AA6E4}">
                    <adec:decorative xmlns:adec="http://schemas.microsoft.com/office/drawing/2017/decorative" val="1"/>
                  </a:ext>
                </a:extLst>
              </p:cNvPr>
              <p:cNvSpPr>
                <a:spLocks noEditPoints="1"/>
              </p:cNvSpPr>
              <p:nvPr/>
            </p:nvSpPr>
            <p:spPr bwMode="auto">
              <a:xfrm flipH="1">
                <a:off x="4926774" y="2806849"/>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143" name="Freeform 57">
              <a:extLst>
                <a:ext uri="{FF2B5EF4-FFF2-40B4-BE49-F238E27FC236}">
                  <a16:creationId xmlns:a16="http://schemas.microsoft.com/office/drawing/2014/main" id="{FDF628E3-AE8C-A1CE-3BF4-B9F6C55A913F}"/>
                </a:ext>
                <a:ext uri="{C183D7F6-B498-43B3-948B-1728B52AA6E4}">
                  <adec:decorative xmlns:adec="http://schemas.microsoft.com/office/drawing/2017/decorative" val="1"/>
                </a:ext>
              </a:extLst>
            </p:cNvPr>
            <p:cNvSpPr>
              <a:spLocks noEditPoints="1"/>
            </p:cNvSpPr>
            <p:nvPr/>
          </p:nvSpPr>
          <p:spPr bwMode="auto">
            <a:xfrm>
              <a:off x="10248283" y="5151191"/>
              <a:ext cx="103739" cy="103739"/>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Variable Display"/>
                <a:ea typeface="+mn-ea"/>
                <a:cs typeface="+mn-cs"/>
              </a:endParaRPr>
            </a:p>
          </p:txBody>
        </p:sp>
        <p:cxnSp>
          <p:nvCxnSpPr>
            <p:cNvPr id="158" name="Straight Arrow Connector 157">
              <a:extLst>
                <a:ext uri="{FF2B5EF4-FFF2-40B4-BE49-F238E27FC236}">
                  <a16:creationId xmlns:a16="http://schemas.microsoft.com/office/drawing/2014/main" id="{0C21B845-55E6-00F3-169D-AF0182630EB5}"/>
                </a:ext>
                <a:ext uri="{C183D7F6-B498-43B3-948B-1728B52AA6E4}">
                  <adec:decorative xmlns:adec="http://schemas.microsoft.com/office/drawing/2017/decorative" val="1"/>
                </a:ext>
              </a:extLst>
            </p:cNvPr>
            <p:cNvCxnSpPr>
              <a:cxnSpLocks/>
            </p:cNvCxnSpPr>
            <p:nvPr/>
          </p:nvCxnSpPr>
          <p:spPr>
            <a:xfrm rot="10800000" flipH="1">
              <a:off x="6346925" y="3699474"/>
              <a:ext cx="38343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63" name="Rectangle: Rounded Corners 162">
              <a:extLst>
                <a:ext uri="{FF2B5EF4-FFF2-40B4-BE49-F238E27FC236}">
                  <a16:creationId xmlns:a16="http://schemas.microsoft.com/office/drawing/2014/main" id="{C4F51B71-490B-2393-DE17-D004EB7F60CF}"/>
                </a:ext>
                <a:ext uri="{C183D7F6-B498-43B3-948B-1728B52AA6E4}">
                  <adec:decorative xmlns:adec="http://schemas.microsoft.com/office/drawing/2017/decorative" val="1"/>
                </a:ext>
              </a:extLst>
            </p:cNvPr>
            <p:cNvSpPr/>
            <p:nvPr/>
          </p:nvSpPr>
          <p:spPr bwMode="auto">
            <a:xfrm>
              <a:off x="9115426" y="1501661"/>
              <a:ext cx="2200068" cy="1492223"/>
            </a:xfrm>
            <a:prstGeom prst="roundRect">
              <a:avLst>
                <a:gd name="adj" fmla="val 8696"/>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64" name="Rectangle 163">
              <a:extLst>
                <a:ext uri="{FF2B5EF4-FFF2-40B4-BE49-F238E27FC236}">
                  <a16:creationId xmlns:a16="http://schemas.microsoft.com/office/drawing/2014/main" id="{FDEC0F85-A282-67CC-BF5A-44B5913F2546}"/>
                </a:ext>
                <a:ext uri="{C183D7F6-B498-43B3-948B-1728B52AA6E4}">
                  <adec:decorative xmlns:adec="http://schemas.microsoft.com/office/drawing/2017/decorative" val="1"/>
                </a:ext>
              </a:extLst>
            </p:cNvPr>
            <p:cNvSpPr/>
            <p:nvPr/>
          </p:nvSpPr>
          <p:spPr bwMode="auto">
            <a:xfrm>
              <a:off x="9680654" y="2783663"/>
              <a:ext cx="1114088" cy="16927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Interactive Search</a:t>
              </a:r>
            </a:p>
          </p:txBody>
        </p:sp>
        <p:sp>
          <p:nvSpPr>
            <p:cNvPr id="165" name="TextBox 164">
              <a:extLst>
                <a:ext uri="{FF2B5EF4-FFF2-40B4-BE49-F238E27FC236}">
                  <a16:creationId xmlns:a16="http://schemas.microsoft.com/office/drawing/2014/main" id="{A403D560-DCD8-D9AD-7872-5AA863B19524}"/>
                </a:ext>
                <a:ext uri="{C183D7F6-B498-43B3-948B-1728B52AA6E4}">
                  <adec:decorative xmlns:adec="http://schemas.microsoft.com/office/drawing/2017/decorative" val="1"/>
                </a:ext>
              </a:extLst>
            </p:cNvPr>
            <p:cNvSpPr txBox="1"/>
            <p:nvPr/>
          </p:nvSpPr>
          <p:spPr>
            <a:xfrm>
              <a:off x="9670236" y="1565329"/>
              <a:ext cx="1134926"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Exploration</a:t>
              </a:r>
            </a:p>
          </p:txBody>
        </p:sp>
        <p:cxnSp>
          <p:nvCxnSpPr>
            <p:cNvPr id="166" name="Straight Arrow Connector 165">
              <a:extLst>
                <a:ext uri="{FF2B5EF4-FFF2-40B4-BE49-F238E27FC236}">
                  <a16:creationId xmlns:a16="http://schemas.microsoft.com/office/drawing/2014/main" id="{E2CEA0F3-BA1E-AC5E-40B2-0F6D1EAFD3EF}"/>
                </a:ext>
                <a:ext uri="{C183D7F6-B498-43B3-948B-1728B52AA6E4}">
                  <adec:decorative xmlns:adec="http://schemas.microsoft.com/office/drawing/2017/decorative" val="1"/>
                </a:ext>
              </a:extLst>
            </p:cNvPr>
            <p:cNvCxnSpPr>
              <a:cxnSpLocks/>
            </p:cNvCxnSpPr>
            <p:nvPr/>
          </p:nvCxnSpPr>
          <p:spPr>
            <a:xfrm flipH="1">
              <a:off x="10122348" y="2083533"/>
              <a:ext cx="408421" cy="0"/>
            </a:xfrm>
            <a:prstGeom prst="straightConnector1">
              <a:avLst/>
            </a:prstGeom>
            <a:ln w="63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530E3CF-9855-2C15-EEDF-6E13ED006358}"/>
                </a:ext>
                <a:ext uri="{C183D7F6-B498-43B3-948B-1728B52AA6E4}">
                  <adec:decorative xmlns:adec="http://schemas.microsoft.com/office/drawing/2017/decorative" val="1"/>
                </a:ext>
              </a:extLst>
            </p:cNvPr>
            <p:cNvSpPr txBox="1"/>
            <p:nvPr/>
          </p:nvSpPr>
          <p:spPr>
            <a:xfrm>
              <a:off x="9468909" y="2294288"/>
              <a:ext cx="76303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Cognitive</a:t>
              </a:r>
              <a:b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Search</a:t>
              </a:r>
              <a:endPar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7" name="Picture 2" descr="Maschinelles Sehen | Microsoft Azure">
              <a:extLst>
                <a:ext uri="{FF2B5EF4-FFF2-40B4-BE49-F238E27FC236}">
                  <a16:creationId xmlns:a16="http://schemas.microsoft.com/office/drawing/2014/main" id="{6A79D8A1-7909-45C6-BD9F-0C3D728660F9}"/>
                </a:ext>
              </a:extLst>
            </p:cNvPr>
            <p:cNvPicPr>
              <a:picLocks noChangeAspect="1" noChangeArrowheads="1"/>
            </p:cNvPicPr>
            <p:nvPr/>
          </p:nvPicPr>
          <p:blipFill>
            <a:blip r:embed="rId10" cstate="screen">
              <a:extLst>
                <a:ext uri="{BEBA8EAE-BF5A-486C-A8C5-ECC9F3942E4B}">
                  <a14:imgProps xmlns:a14="http://schemas.microsoft.com/office/drawing/2010/main">
                    <a14:imgLayer r:embed="rId11">
                      <a14:imgEffect>
                        <a14:backgroundRemoval t="9778" b="89778" l="4000" r="98667">
                          <a14:foregroundMark x1="8889" y1="56444" x2="4444" y2="56444"/>
                          <a14:foregroundMark x1="92000" y1="62222" x2="90222" y2="66667"/>
                          <a14:foregroundMark x1="49778" y1="56444" x2="33778" y2="69778"/>
                          <a14:foregroundMark x1="33778" y1="60444" x2="72000" y2="66667"/>
                          <a14:foregroundMark x1="70667" y1="62222" x2="87556" y2="62222"/>
                          <a14:foregroundMark x1="91111" y1="66667" x2="95111" y2="64889"/>
                          <a14:foregroundMark x1="98222" y1="69778" x2="98667" y2="60889"/>
                        </a14:backgroundRemoval>
                      </a14:imgEffect>
                    </a14:imgLayer>
                  </a14:imgProps>
                </a:ext>
                <a:ext uri="{28A0092B-C50C-407E-A947-70E740481C1C}">
                  <a14:useLocalDpi xmlns:a14="http://schemas.microsoft.com/office/drawing/2010/main"/>
                </a:ext>
              </a:extLst>
            </a:blip>
            <a:srcRect/>
            <a:stretch>
              <a:fillRect/>
            </a:stretch>
          </p:blipFill>
          <p:spPr bwMode="auto">
            <a:xfrm>
              <a:off x="9667037" y="1900149"/>
              <a:ext cx="366769" cy="3667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zure App Service - Visual Studio Marketplace">
              <a:extLst>
                <a:ext uri="{FF2B5EF4-FFF2-40B4-BE49-F238E27FC236}">
                  <a16:creationId xmlns:a16="http://schemas.microsoft.com/office/drawing/2014/main" id="{B88FD22B-F170-6C6C-6367-CC7CCB62B514}"/>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10606579" y="1899169"/>
              <a:ext cx="366769" cy="36676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7A34B28-7009-FE48-0A02-347F7DC507C2}"/>
                </a:ext>
                <a:ext uri="{C183D7F6-B498-43B3-948B-1728B52AA6E4}">
                  <adec:decorative xmlns:adec="http://schemas.microsoft.com/office/drawing/2017/decorative" val="1"/>
                </a:ext>
              </a:extLst>
            </p:cNvPr>
            <p:cNvSpPr txBox="1"/>
            <p:nvPr/>
          </p:nvSpPr>
          <p:spPr>
            <a:xfrm>
              <a:off x="10614551" y="2294288"/>
              <a:ext cx="362279"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Web</a:t>
              </a:r>
              <a:b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CA" sz="1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App</a:t>
              </a:r>
            </a:p>
          </p:txBody>
        </p:sp>
        <p:sp>
          <p:nvSpPr>
            <p:cNvPr id="56" name="Rectangle 55">
              <a:extLst>
                <a:ext uri="{FF2B5EF4-FFF2-40B4-BE49-F238E27FC236}">
                  <a16:creationId xmlns:a16="http://schemas.microsoft.com/office/drawing/2014/main" id="{DF107186-04DC-98F9-7EC6-DAE3278EF396}"/>
                </a:ext>
                <a:ext uri="{C183D7F6-B498-43B3-948B-1728B52AA6E4}">
                  <adec:decorative xmlns:adec="http://schemas.microsoft.com/office/drawing/2017/decorative" val="1"/>
                </a:ext>
              </a:extLst>
            </p:cNvPr>
            <p:cNvSpPr/>
            <p:nvPr/>
          </p:nvSpPr>
          <p:spPr bwMode="auto">
            <a:xfrm>
              <a:off x="1929596" y="2755931"/>
              <a:ext cx="456856"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Caller</a:t>
              </a:r>
              <a:endParaRPr kumimoji="0" lang="en-CA" sz="1400" b="0"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13" name="Connector: Elbow 12">
              <a:extLst>
                <a:ext uri="{FF2B5EF4-FFF2-40B4-BE49-F238E27FC236}">
                  <a16:creationId xmlns:a16="http://schemas.microsoft.com/office/drawing/2014/main" id="{093A97D0-0CCD-F9B2-21C8-C518BAD27833}"/>
                </a:ext>
              </a:extLst>
            </p:cNvPr>
            <p:cNvCxnSpPr>
              <a:cxnSpLocks/>
              <a:stCxn id="85" idx="3"/>
              <a:endCxn id="163" idx="1"/>
            </p:cNvCxnSpPr>
            <p:nvPr/>
          </p:nvCxnSpPr>
          <p:spPr>
            <a:xfrm flipV="1">
              <a:off x="8064500" y="2247773"/>
              <a:ext cx="1050926" cy="1451700"/>
            </a:xfrm>
            <a:prstGeom prst="bentConnector3">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98FD95DE-FAAA-CF1C-F20B-56CA48F15BF8}"/>
                </a:ext>
              </a:extLst>
            </p:cNvPr>
            <p:cNvCxnSpPr>
              <a:cxnSpLocks/>
              <a:stCxn id="85" idx="3"/>
              <a:endCxn id="135" idx="1"/>
            </p:cNvCxnSpPr>
            <p:nvPr/>
          </p:nvCxnSpPr>
          <p:spPr>
            <a:xfrm>
              <a:off x="8064500" y="3699473"/>
              <a:ext cx="1051869" cy="1780410"/>
            </a:xfrm>
            <a:prstGeom prst="bentConnector3">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2DCE7A5-5228-0B99-6229-88CE5DBAE99E}"/>
                </a:ext>
              </a:extLst>
            </p:cNvPr>
            <p:cNvCxnSpPr>
              <a:cxnSpLocks/>
            </p:cNvCxnSpPr>
            <p:nvPr/>
          </p:nvCxnSpPr>
          <p:spPr>
            <a:xfrm>
              <a:off x="8589963" y="3699473"/>
              <a:ext cx="52546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8618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6">
            <a:extLst>
              <a:ext uri="{FF2B5EF4-FFF2-40B4-BE49-F238E27FC236}">
                <a16:creationId xmlns:a16="http://schemas.microsoft.com/office/drawing/2014/main" id="{DBEFAA12-F46D-431F-75BD-9B6622894F7D}"/>
              </a:ext>
              <a:ext uri="{C183D7F6-B498-43B3-948B-1728B52AA6E4}">
                <adec:decorative xmlns:adec="http://schemas.microsoft.com/office/drawing/2017/decorative" val="1"/>
              </a:ext>
            </a:extLst>
          </p:cNvPr>
          <p:cNvSpPr>
            <a:spLocks/>
          </p:cNvSpPr>
          <p:nvPr/>
        </p:nvSpPr>
        <p:spPr bwMode="auto">
          <a:xfrm>
            <a:off x="584201" y="1787646"/>
            <a:ext cx="11023598" cy="4694803"/>
          </a:xfrm>
          <a:prstGeom prst="roundRect">
            <a:avLst>
              <a:gd name="adj" fmla="val 369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1" name="Title 60">
            <a:extLst>
              <a:ext uri="{FF2B5EF4-FFF2-40B4-BE49-F238E27FC236}">
                <a16:creationId xmlns:a16="http://schemas.microsoft.com/office/drawing/2014/main" id="{A1A5EC31-93BD-1078-C663-D2AB29A15B53}"/>
              </a:ext>
            </a:extLst>
          </p:cNvPr>
          <p:cNvSpPr>
            <a:spLocks noGrp="1"/>
          </p:cNvSpPr>
          <p:nvPr>
            <p:ph type="title"/>
          </p:nvPr>
        </p:nvSpPr>
        <p:spPr/>
        <p:txBody>
          <a:bodyPr/>
          <a:lstStyle/>
          <a:p>
            <a:r>
              <a:rPr lang="en-US"/>
              <a:t>Document processing and summarization</a:t>
            </a:r>
          </a:p>
        </p:txBody>
      </p:sp>
      <p:grpSp>
        <p:nvGrpSpPr>
          <p:cNvPr id="53" name="Group 52" descr="A demo starting with a block titled PDF OCR pipeline having Documents&#10; going towards Azure AI Document Intelligence. The whole block then goes towards Azure Cognitive Search then a thunderbolt icon going three ways via arrows:&#10;1 Cosmos DB&#10;2 Azure OpenAI Service  Summarization&#10;4 Web Application and Power BI&#10;">
            <a:extLst>
              <a:ext uri="{FF2B5EF4-FFF2-40B4-BE49-F238E27FC236}">
                <a16:creationId xmlns:a16="http://schemas.microsoft.com/office/drawing/2014/main" id="{FD245F83-2C45-BAC8-6F3F-DF290D883614}"/>
              </a:ext>
            </a:extLst>
          </p:cNvPr>
          <p:cNvGrpSpPr/>
          <p:nvPr/>
        </p:nvGrpSpPr>
        <p:grpSpPr>
          <a:xfrm>
            <a:off x="788960" y="1908781"/>
            <a:ext cx="10590240" cy="4350105"/>
            <a:chOff x="788960" y="1908781"/>
            <a:chExt cx="10590240" cy="4350105"/>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074771" y="4228212"/>
              <a:ext cx="868590"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788960" y="3036107"/>
              <a:ext cx="3449161" cy="2412856"/>
            </a:xfrm>
            <a:prstGeom prst="roundRect">
              <a:avLst>
                <a:gd name="adj" fmla="val 473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Variable Display"/>
                <a:ea typeface="+mn-ea"/>
                <a:cs typeface="+mn-cs"/>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p:cNvCxnSpPr>
            <p:nvPr/>
          </p:nvCxnSpPr>
          <p:spPr>
            <a:xfrm>
              <a:off x="4238121" y="4228212"/>
              <a:ext cx="874998"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BC24FAA-9D10-F5E6-DFE1-4F46C1037B1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70350" y="3724175"/>
              <a:ext cx="864636" cy="864636"/>
            </a:xfrm>
            <a:prstGeom prst="rect">
              <a:avLst/>
            </a:prstGeom>
          </p:spPr>
        </p:pic>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74519" y="3768375"/>
              <a:ext cx="864636" cy="864636"/>
            </a:xfrm>
            <a:prstGeom prst="rect">
              <a:avLst/>
            </a:prstGeom>
          </p:spPr>
        </p:pic>
        <p:sp>
          <p:nvSpPr>
            <p:cNvPr id="22" name="TextBox 21">
              <a:extLst>
                <a:ext uri="{FF2B5EF4-FFF2-40B4-BE49-F238E27FC236}">
                  <a16:creationId xmlns:a16="http://schemas.microsoft.com/office/drawing/2014/main" id="{2D05D846-FD95-DF8B-F378-C7BB00F8F070}"/>
                </a:ext>
              </a:extLst>
            </p:cNvPr>
            <p:cNvSpPr txBox="1"/>
            <p:nvPr/>
          </p:nvSpPr>
          <p:spPr>
            <a:xfrm>
              <a:off x="1121697" y="2695442"/>
              <a:ext cx="2783687"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mn-cs"/>
                </a:rPr>
                <a:t>PDF OCR pipeline</a:t>
              </a:r>
              <a:endParaRPr kumimoji="0" lang="en-US" sz="2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7" name="TextBox 36">
              <a:extLst>
                <a:ext uri="{FF2B5EF4-FFF2-40B4-BE49-F238E27FC236}">
                  <a16:creationId xmlns:a16="http://schemas.microsoft.com/office/drawing/2014/main" id="{473BBCFD-5499-3DAA-C14F-10AF690B6718}"/>
                </a:ext>
              </a:extLst>
            </p:cNvPr>
            <p:cNvSpPr txBox="1"/>
            <p:nvPr/>
          </p:nvSpPr>
          <p:spPr>
            <a:xfrm>
              <a:off x="958385" y="4704115"/>
              <a:ext cx="1096904"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00000"/>
                  </a:solidFill>
                  <a:effectLst/>
                  <a:uLnTx/>
                  <a:uFillTx/>
                  <a:latin typeface="Segoe UI Variable Display"/>
                  <a:ea typeface="+mn-ea"/>
                  <a:cs typeface="+mn-cs"/>
                </a:rPr>
                <a:t>Documents</a:t>
              </a:r>
              <a:endParaRPr kumimoji="0" lang="en-US" sz="2400" b="0" i="1"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0" name="TextBox 29">
              <a:extLst>
                <a:ext uri="{FF2B5EF4-FFF2-40B4-BE49-F238E27FC236}">
                  <a16:creationId xmlns:a16="http://schemas.microsoft.com/office/drawing/2014/main" id="{7A739698-AD89-5C08-3FC6-E11636B04465}"/>
                </a:ext>
              </a:extLst>
            </p:cNvPr>
            <p:cNvSpPr txBox="1"/>
            <p:nvPr/>
          </p:nvSpPr>
          <p:spPr>
            <a:xfrm>
              <a:off x="2707393" y="4655288"/>
              <a:ext cx="1590550" cy="73866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Azure AI Document Intelligence</a:t>
              </a:r>
              <a:endParaRPr kumimoji="0" lang="en-US" sz="2400" b="0"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17" name="Picture 16">
              <a:extLst>
                <a:ext uri="{FF2B5EF4-FFF2-40B4-BE49-F238E27FC236}">
                  <a16:creationId xmlns:a16="http://schemas.microsoft.com/office/drawing/2014/main" id="{F857440D-08F0-EABC-C8DD-20960AA2E80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173936" y="3659271"/>
              <a:ext cx="1166530" cy="1166530"/>
            </a:xfrm>
            <a:prstGeom prst="rect">
              <a:avLst/>
            </a:prstGeom>
          </p:spPr>
        </p:pic>
        <p:sp>
          <p:nvSpPr>
            <p:cNvPr id="23" name="TextBox 22">
              <a:extLst>
                <a:ext uri="{FF2B5EF4-FFF2-40B4-BE49-F238E27FC236}">
                  <a16:creationId xmlns:a16="http://schemas.microsoft.com/office/drawing/2014/main" id="{6CE94E24-8D9D-7D1D-F2AE-0B137B9EEA9B}"/>
                </a:ext>
              </a:extLst>
            </p:cNvPr>
            <p:cNvSpPr txBox="1"/>
            <p:nvPr/>
          </p:nvSpPr>
          <p:spPr>
            <a:xfrm>
              <a:off x="5044020" y="4886617"/>
              <a:ext cx="1426361" cy="49244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Azure Cognitive Search</a:t>
              </a:r>
              <a:endParaRPr kumimoji="0" lang="en-US" sz="2400" b="0"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7" name="Picture 6">
              <a:extLst>
                <a:ext uri="{FF2B5EF4-FFF2-40B4-BE49-F238E27FC236}">
                  <a16:creationId xmlns:a16="http://schemas.microsoft.com/office/drawing/2014/main" id="{AF71E28A-44C9-0BBD-627C-CDAAAEDC13E7}"/>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727261" y="2117120"/>
              <a:ext cx="760358" cy="760358"/>
            </a:xfrm>
            <a:prstGeom prst="rect">
              <a:avLst/>
            </a:prstGeom>
          </p:spPr>
        </p:pic>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p:cNvCxnSpPr>
            <p:nvPr/>
          </p:nvCxnSpPr>
          <p:spPr>
            <a:xfrm>
              <a:off x="6401284" y="4221613"/>
              <a:ext cx="1075241"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p:cNvCxnSpPr>
            <p:nvPr/>
          </p:nvCxnSpPr>
          <p:spPr>
            <a:xfrm>
              <a:off x="8738358" y="4228212"/>
              <a:ext cx="896935"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a:stCxn id="19" idx="0"/>
            </p:cNvCxnSpPr>
            <p:nvPr/>
          </p:nvCxnSpPr>
          <p:spPr>
            <a:xfrm flipV="1">
              <a:off x="8107440" y="3030280"/>
              <a:ext cx="0" cy="654108"/>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4C1055CA-291F-34B7-8054-595272D69CED}"/>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536097" y="3684388"/>
              <a:ext cx="1142687" cy="1142687"/>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8107440" y="4850372"/>
              <a:ext cx="0" cy="722154"/>
            </a:xfrm>
            <a:prstGeom prst="straightConnector1">
              <a:avLst/>
            </a:prstGeom>
            <a:ln w="6350">
              <a:solidFill>
                <a:schemeClr val="bg1">
                  <a:lumMod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D2E1C4A-D9A0-6A0C-8FB3-40480BFF752F}"/>
                </a:ext>
              </a:extLst>
            </p:cNvPr>
            <p:cNvSpPr txBox="1"/>
            <p:nvPr/>
          </p:nvSpPr>
          <p:spPr>
            <a:xfrm>
              <a:off x="7120812" y="1908781"/>
              <a:ext cx="1973256"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Cosmos DB</a:t>
              </a:r>
              <a:endParaRPr kumimoji="0" lang="en-US" sz="24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27" name="TextBox 26">
              <a:extLst>
                <a:ext uri="{FF2B5EF4-FFF2-40B4-BE49-F238E27FC236}">
                  <a16:creationId xmlns:a16="http://schemas.microsoft.com/office/drawing/2014/main" id="{679F5008-DB10-F3C3-9E67-70B8D66D9563}"/>
                </a:ext>
              </a:extLst>
            </p:cNvPr>
            <p:cNvSpPr txBox="1"/>
            <p:nvPr/>
          </p:nvSpPr>
          <p:spPr>
            <a:xfrm>
              <a:off x="6579588" y="5766443"/>
              <a:ext cx="3055705" cy="492443"/>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mn-cs"/>
                </a:rPr>
                <a:t>Azure OpenAI 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mn-cs"/>
                </a:rPr>
                <a:t>Summarization</a:t>
              </a:r>
              <a:endParaRPr kumimoji="0" lang="en-US" sz="2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2" name="Rectangle: Rounded Corners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635293" y="2628618"/>
              <a:ext cx="1743907" cy="3254226"/>
            </a:xfrm>
            <a:prstGeom prst="roundRect">
              <a:avLst>
                <a:gd name="adj" fmla="val 4890"/>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44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endParaRPr>
            </a:p>
          </p:txBody>
        </p:sp>
        <p:pic>
          <p:nvPicPr>
            <p:cNvPr id="10" name="Picture 9">
              <a:extLst>
                <a:ext uri="{FF2B5EF4-FFF2-40B4-BE49-F238E27FC236}">
                  <a16:creationId xmlns:a16="http://schemas.microsoft.com/office/drawing/2014/main" id="{45A4D34A-1DD8-667A-528F-C7A583605D4C}"/>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164844" y="2941663"/>
              <a:ext cx="684804" cy="68480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704555" y="3645154"/>
              <a:ext cx="1605382"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Web Application</a:t>
              </a:r>
            </a:p>
          </p:txBody>
        </p:sp>
        <p:sp>
          <p:nvSpPr>
            <p:cNvPr id="9" name="TextBox 8">
              <a:extLst>
                <a:ext uri="{FF2B5EF4-FFF2-40B4-BE49-F238E27FC236}">
                  <a16:creationId xmlns:a16="http://schemas.microsoft.com/office/drawing/2014/main" id="{32B169D2-5CF8-CDCA-CB59-81C6A4E569DC}"/>
                </a:ext>
              </a:extLst>
            </p:cNvPr>
            <p:cNvSpPr txBox="1"/>
            <p:nvPr/>
          </p:nvSpPr>
          <p:spPr>
            <a:xfrm>
              <a:off x="10034838" y="5259662"/>
              <a:ext cx="94481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Power BI</a:t>
              </a:r>
            </a:p>
          </p:txBody>
        </p:sp>
        <p:pic>
          <p:nvPicPr>
            <p:cNvPr id="51" name="Picture 2" descr="Microsoft Power BI Logo et symbole, sens, histoire, PNG, marque">
              <a:extLst>
                <a:ext uri="{FF2B5EF4-FFF2-40B4-BE49-F238E27FC236}">
                  <a16:creationId xmlns:a16="http://schemas.microsoft.com/office/drawing/2014/main" id="{B8B72D95-082B-2C4F-C2DD-01771428D67F}"/>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927392" y="4480960"/>
              <a:ext cx="1159708" cy="6523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7121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6">
            <a:extLst>
              <a:ext uri="{FF2B5EF4-FFF2-40B4-BE49-F238E27FC236}">
                <a16:creationId xmlns:a16="http://schemas.microsoft.com/office/drawing/2014/main" id="{9AFE106F-9922-B908-29E8-5320D7479335}"/>
              </a:ext>
              <a:ext uri="{C183D7F6-B498-43B3-948B-1728B52AA6E4}">
                <adec:decorative xmlns:adec="http://schemas.microsoft.com/office/drawing/2017/decorative" val="1"/>
              </a:ext>
            </a:extLst>
          </p:cNvPr>
          <p:cNvSpPr>
            <a:spLocks/>
          </p:cNvSpPr>
          <p:nvPr/>
        </p:nvSpPr>
        <p:spPr bwMode="auto">
          <a:xfrm>
            <a:off x="568780" y="1258378"/>
            <a:ext cx="11040608" cy="5226561"/>
          </a:xfrm>
          <a:prstGeom prst="roundRect">
            <a:avLst>
              <a:gd name="adj" fmla="val 369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 name="Titel 1">
            <a:extLst>
              <a:ext uri="{FF2B5EF4-FFF2-40B4-BE49-F238E27FC236}">
                <a16:creationId xmlns:a16="http://schemas.microsoft.com/office/drawing/2014/main" id="{C0DDEDC5-61C9-45B5-BEFC-A0691A1D24AC}"/>
              </a:ext>
            </a:extLst>
          </p:cNvPr>
          <p:cNvSpPr>
            <a:spLocks noGrp="1"/>
          </p:cNvSpPr>
          <p:nvPr>
            <p:ph type="title"/>
          </p:nvPr>
        </p:nvSpPr>
        <p:spPr/>
        <p:txBody>
          <a:bodyPr/>
          <a:lstStyle/>
          <a:p>
            <a:r>
              <a:rPr lang="en-US"/>
              <a:t>Virtual Assistant</a:t>
            </a:r>
            <a:endParaRPr lang="de-DE"/>
          </a:p>
        </p:txBody>
      </p:sp>
      <p:grpSp>
        <p:nvGrpSpPr>
          <p:cNvPr id="93" name="Group 92" descr="A demo showing Manuals (XML) and Azure Data Factory both going towards Azure Blob Storage. Technical Data (VMDS) and Azure Data Factory goes towards Azure Machine Learning which then pushes  left to Azure Custom Question Answering (Textual Data) and Azure SQL Database (Technical Data). On the top of the diagram there are Qualitative Testing App and Virtual assistant going left towards Azure Translator (Non English Questions). &#10;&#10;Qualitative Testing App and Virtual &#10;Assistant via a bi directional arrow connected to GPT API (Web App). At the bottom of the demo there are Azure Custom Text Classification, Azure Custom Named Entity Recognition and Azure Translator &#10;(Non English Questions) connected to GPT API  (Web App) via bi directional arrows. &#10;&#10;Lastly GPT API (Web App) goes to Azure OpenAI Service which is the last phase of the demo.">
            <a:extLst>
              <a:ext uri="{FF2B5EF4-FFF2-40B4-BE49-F238E27FC236}">
                <a16:creationId xmlns:a16="http://schemas.microsoft.com/office/drawing/2014/main" id="{7000FD29-3747-62CD-C7E0-6CEC515AF1AA}"/>
              </a:ext>
            </a:extLst>
          </p:cNvPr>
          <p:cNvGrpSpPr/>
          <p:nvPr/>
        </p:nvGrpSpPr>
        <p:grpSpPr>
          <a:xfrm>
            <a:off x="736618" y="1445910"/>
            <a:ext cx="10643070" cy="4711341"/>
            <a:chOff x="736618" y="1445910"/>
            <a:chExt cx="10643070" cy="4711341"/>
          </a:xfrm>
        </p:grpSpPr>
        <p:sp>
          <p:nvSpPr>
            <p:cNvPr id="71" name="Rechteck 70">
              <a:extLst>
                <a:ext uri="{FF2B5EF4-FFF2-40B4-BE49-F238E27FC236}">
                  <a16:creationId xmlns:a16="http://schemas.microsoft.com/office/drawing/2014/main" id="{2A827467-07E1-2408-75A0-DB977918F7DD}"/>
                </a:ext>
              </a:extLst>
            </p:cNvPr>
            <p:cNvSpPr/>
            <p:nvPr/>
          </p:nvSpPr>
          <p:spPr bwMode="auto">
            <a:xfrm>
              <a:off x="1893054" y="2532672"/>
              <a:ext cx="9486634" cy="3624579"/>
            </a:xfrm>
            <a:prstGeom prst="roundRect">
              <a:avLst>
                <a:gd name="adj" fmla="val 2787"/>
              </a:avLst>
            </a:prstGeom>
            <a:ln w="6350">
              <a:solidFill>
                <a:schemeClr val="accent1"/>
              </a:solidFill>
              <a:prstDash val="dash"/>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de-DE" sz="28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endParaRPr>
            </a:p>
          </p:txBody>
        </p:sp>
        <p:cxnSp>
          <p:nvCxnSpPr>
            <p:cNvPr id="5" name="Straight Arrow Connector 84">
              <a:extLst>
                <a:ext uri="{FF2B5EF4-FFF2-40B4-BE49-F238E27FC236}">
                  <a16:creationId xmlns:a16="http://schemas.microsoft.com/office/drawing/2014/main" id="{4254F2D4-9425-C575-FD6E-15C2DB47D760}"/>
                </a:ext>
              </a:extLst>
            </p:cNvPr>
            <p:cNvCxnSpPr>
              <a:cxnSpLocks/>
            </p:cNvCxnSpPr>
            <p:nvPr/>
          </p:nvCxnSpPr>
          <p:spPr>
            <a:xfrm>
              <a:off x="1552210" y="3646303"/>
              <a:ext cx="2481628"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6" name="Straight Arrow Connector 86">
              <a:extLst>
                <a:ext uri="{FF2B5EF4-FFF2-40B4-BE49-F238E27FC236}">
                  <a16:creationId xmlns:a16="http://schemas.microsoft.com/office/drawing/2014/main" id="{12D855A9-DF9A-929C-E0B5-245636004464}"/>
                </a:ext>
              </a:extLst>
            </p:cNvPr>
            <p:cNvCxnSpPr>
              <a:cxnSpLocks/>
            </p:cNvCxnSpPr>
            <p:nvPr/>
          </p:nvCxnSpPr>
          <p:spPr>
            <a:xfrm>
              <a:off x="1510264" y="5049344"/>
              <a:ext cx="104535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 name="Straight Arrow Connector 88">
              <a:extLst>
                <a:ext uri="{FF2B5EF4-FFF2-40B4-BE49-F238E27FC236}">
                  <a16:creationId xmlns:a16="http://schemas.microsoft.com/office/drawing/2014/main" id="{CA7A42C2-F9AF-25DE-0240-A78B151DC192}"/>
                </a:ext>
              </a:extLst>
            </p:cNvPr>
            <p:cNvCxnSpPr>
              <a:cxnSpLocks/>
              <a:stCxn id="24" idx="1"/>
            </p:cNvCxnSpPr>
            <p:nvPr/>
          </p:nvCxnSpPr>
          <p:spPr>
            <a:xfrm flipH="1" flipV="1">
              <a:off x="3002330" y="5053584"/>
              <a:ext cx="1138521"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22" name="Textfeld 21">
              <a:extLst>
                <a:ext uri="{FF2B5EF4-FFF2-40B4-BE49-F238E27FC236}">
                  <a16:creationId xmlns:a16="http://schemas.microsoft.com/office/drawing/2014/main" id="{27AB97D2-786D-20AA-1238-24A4332DCDC9}"/>
                </a:ext>
              </a:extLst>
            </p:cNvPr>
            <p:cNvSpPr txBox="1"/>
            <p:nvPr/>
          </p:nvSpPr>
          <p:spPr>
            <a:xfrm>
              <a:off x="3521301" y="3861518"/>
              <a:ext cx="1590179" cy="169277"/>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Machine Learning</a:t>
              </a:r>
              <a:endParaRPr kumimoji="0" lang="en-US" sz="3200" b="1"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24" name="Graphic 68">
              <a:extLst>
                <a:ext uri="{FF2B5EF4-FFF2-40B4-BE49-F238E27FC236}">
                  <a16:creationId xmlns:a16="http://schemas.microsoft.com/office/drawing/2014/main" id="{A2C200B6-5E21-3CED-2B11-B225273CA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40853" y="4830359"/>
              <a:ext cx="455117" cy="455117"/>
            </a:xfrm>
            <a:prstGeom prst="rect">
              <a:avLst/>
            </a:prstGeom>
          </p:spPr>
        </p:pic>
        <p:sp>
          <p:nvSpPr>
            <p:cNvPr id="25" name="Textfeld 24">
              <a:extLst>
                <a:ext uri="{FF2B5EF4-FFF2-40B4-BE49-F238E27FC236}">
                  <a16:creationId xmlns:a16="http://schemas.microsoft.com/office/drawing/2014/main" id="{A15725ED-115D-D651-C54E-374203195E99}"/>
                </a:ext>
              </a:extLst>
            </p:cNvPr>
            <p:cNvSpPr txBox="1"/>
            <p:nvPr/>
          </p:nvSpPr>
          <p:spPr>
            <a:xfrm>
              <a:off x="3684809" y="5295202"/>
              <a:ext cx="1263166" cy="169277"/>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Data Factory</a:t>
              </a:r>
            </a:p>
          </p:txBody>
        </p:sp>
        <p:pic>
          <p:nvPicPr>
            <p:cNvPr id="30" name="Graphic 104">
              <a:extLst>
                <a:ext uri="{FF2B5EF4-FFF2-40B4-BE49-F238E27FC236}">
                  <a16:creationId xmlns:a16="http://schemas.microsoft.com/office/drawing/2014/main" id="{E8CEDAC0-1E3D-2B53-95EE-28AD45B71F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78472" y="4267687"/>
              <a:ext cx="421508" cy="421510"/>
            </a:xfrm>
            <a:prstGeom prst="rect">
              <a:avLst/>
            </a:prstGeom>
          </p:spPr>
        </p:pic>
        <p:sp>
          <p:nvSpPr>
            <p:cNvPr id="31" name="Textfeld 30">
              <a:extLst>
                <a:ext uri="{FF2B5EF4-FFF2-40B4-BE49-F238E27FC236}">
                  <a16:creationId xmlns:a16="http://schemas.microsoft.com/office/drawing/2014/main" id="{683F9A64-4B5E-0622-4211-ED6AB90CF866}"/>
                </a:ext>
              </a:extLst>
            </p:cNvPr>
            <p:cNvSpPr txBox="1"/>
            <p:nvPr/>
          </p:nvSpPr>
          <p:spPr>
            <a:xfrm>
              <a:off x="5927988" y="4702365"/>
              <a:ext cx="1322478" cy="507831"/>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SQL Database</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(Technical Data)</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endParaRPr kumimoji="0" lang="de-DE" sz="11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4" name="TextBox 16">
              <a:extLst>
                <a:ext uri="{FF2B5EF4-FFF2-40B4-BE49-F238E27FC236}">
                  <a16:creationId xmlns:a16="http://schemas.microsoft.com/office/drawing/2014/main" id="{A3909289-0DD5-6712-FC49-664EE95DB075}"/>
                </a:ext>
              </a:extLst>
            </p:cNvPr>
            <p:cNvSpPr txBox="1"/>
            <p:nvPr/>
          </p:nvSpPr>
          <p:spPr>
            <a:xfrm>
              <a:off x="8715763" y="1912928"/>
              <a:ext cx="605935" cy="338554"/>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Virtual </a:t>
              </a:r>
              <a:br>
                <a:rPr kumimoji="0" lang="en-US" sz="1100" b="1" i="0" u="none" strike="noStrike" kern="1200" cap="none" spc="0" normalizeH="0" baseline="0" noProof="0">
                  <a:ln>
                    <a:noFill/>
                  </a:ln>
                  <a:solidFill>
                    <a:srgbClr val="000000"/>
                  </a:solidFill>
                  <a:effectLst/>
                  <a:uLnTx/>
                  <a:uFillTx/>
                  <a:latin typeface="Segoe UI Variable Display"/>
                  <a:ea typeface="+mn-ea"/>
                  <a:cs typeface="+mn-cs"/>
                </a:rPr>
              </a:b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Assistant</a:t>
              </a:r>
            </a:p>
          </p:txBody>
        </p:sp>
        <p:pic>
          <p:nvPicPr>
            <p:cNvPr id="40" name="Grafik 39">
              <a:extLst>
                <a:ext uri="{FF2B5EF4-FFF2-40B4-BE49-F238E27FC236}">
                  <a16:creationId xmlns:a16="http://schemas.microsoft.com/office/drawing/2014/main" id="{DD46BE6C-A3E5-281C-317A-A59986765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05004" y="1445910"/>
              <a:ext cx="415791" cy="415792"/>
            </a:xfrm>
            <a:prstGeom prst="rect">
              <a:avLst/>
            </a:prstGeom>
          </p:spPr>
        </p:pic>
        <p:sp>
          <p:nvSpPr>
            <p:cNvPr id="41" name="Textfeld 40">
              <a:extLst>
                <a:ext uri="{FF2B5EF4-FFF2-40B4-BE49-F238E27FC236}">
                  <a16:creationId xmlns:a16="http://schemas.microsoft.com/office/drawing/2014/main" id="{257BA296-2FDF-1760-1999-510EF701F92C}"/>
                </a:ext>
              </a:extLst>
            </p:cNvPr>
            <p:cNvSpPr txBox="1"/>
            <p:nvPr/>
          </p:nvSpPr>
          <p:spPr>
            <a:xfrm>
              <a:off x="7314449" y="1912928"/>
              <a:ext cx="1004214" cy="338554"/>
            </a:xfrm>
            <a:prstGeom prst="rect">
              <a:avLst/>
            </a:prstGeom>
            <a:noFill/>
          </p:spPr>
          <p:txBody>
            <a:bodyPr wrap="squar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Qualitative </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Testing App</a:t>
              </a:r>
              <a:endParaRPr kumimoji="0" lang="de-DE" sz="1100" b="1" i="0" u="none" strike="noStrike" kern="1200" cap="none" spc="0" normalizeH="0" baseline="0" noProof="0">
                <a:ln>
                  <a:noFill/>
                </a:ln>
                <a:solidFill>
                  <a:srgbClr val="000000"/>
                </a:solidFill>
                <a:effectLst/>
                <a:uLnTx/>
                <a:uFillTx/>
                <a:latin typeface="Segoe UI Variable Display"/>
                <a:ea typeface="+mn-ea"/>
                <a:cs typeface="Segoe UI"/>
              </a:endParaRPr>
            </a:p>
          </p:txBody>
        </p:sp>
        <p:pic>
          <p:nvPicPr>
            <p:cNvPr id="44" name="Grafik 43">
              <a:extLst>
                <a:ext uri="{FF2B5EF4-FFF2-40B4-BE49-F238E27FC236}">
                  <a16:creationId xmlns:a16="http://schemas.microsoft.com/office/drawing/2014/main" id="{CFED4316-F9C2-A77C-A13C-733B6EBB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27282" y="3434936"/>
              <a:ext cx="415792" cy="415793"/>
            </a:xfrm>
            <a:prstGeom prst="rect">
              <a:avLst/>
            </a:prstGeom>
          </p:spPr>
        </p:pic>
        <p:sp>
          <p:nvSpPr>
            <p:cNvPr id="45" name="Textfeld 44">
              <a:extLst>
                <a:ext uri="{FF2B5EF4-FFF2-40B4-BE49-F238E27FC236}">
                  <a16:creationId xmlns:a16="http://schemas.microsoft.com/office/drawing/2014/main" id="{2569787A-13EC-C8B0-A4BC-929A7211CEB9}"/>
                </a:ext>
              </a:extLst>
            </p:cNvPr>
            <p:cNvSpPr txBox="1"/>
            <p:nvPr/>
          </p:nvSpPr>
          <p:spPr>
            <a:xfrm>
              <a:off x="8866135" y="3869971"/>
              <a:ext cx="745396" cy="338554"/>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GPT API</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 (Web App)</a:t>
              </a:r>
            </a:p>
          </p:txBody>
        </p:sp>
        <p:pic>
          <p:nvPicPr>
            <p:cNvPr id="47" name="Grafik 46">
              <a:extLst>
                <a:ext uri="{FF2B5EF4-FFF2-40B4-BE49-F238E27FC236}">
                  <a16:creationId xmlns:a16="http://schemas.microsoft.com/office/drawing/2014/main" id="{955D6A24-9D69-3942-BF8F-FA8FA00785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65524" y="2811912"/>
              <a:ext cx="421508" cy="421509"/>
            </a:xfrm>
            <a:prstGeom prst="rect">
              <a:avLst/>
            </a:prstGeom>
          </p:spPr>
        </p:pic>
        <p:sp>
          <p:nvSpPr>
            <p:cNvPr id="48" name="Textfeld 47">
              <a:extLst>
                <a:ext uri="{FF2B5EF4-FFF2-40B4-BE49-F238E27FC236}">
                  <a16:creationId xmlns:a16="http://schemas.microsoft.com/office/drawing/2014/main" id="{3A0EB681-67B1-5FBC-F701-30A0DDCB6223}"/>
                </a:ext>
              </a:extLst>
            </p:cNvPr>
            <p:cNvSpPr txBox="1"/>
            <p:nvPr/>
          </p:nvSpPr>
          <p:spPr>
            <a:xfrm>
              <a:off x="5754869" y="3271973"/>
              <a:ext cx="1668726" cy="338554"/>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Custom Question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Answering (Textual Data)</a:t>
              </a:r>
            </a:p>
          </p:txBody>
        </p:sp>
        <p:pic>
          <p:nvPicPr>
            <p:cNvPr id="52" name="Grafik 51">
              <a:extLst>
                <a:ext uri="{FF2B5EF4-FFF2-40B4-BE49-F238E27FC236}">
                  <a16:creationId xmlns:a16="http://schemas.microsoft.com/office/drawing/2014/main" id="{C8FE010E-51EC-2224-206F-95268D9A30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90581" y="4701675"/>
              <a:ext cx="421508" cy="421509"/>
            </a:xfrm>
            <a:prstGeom prst="rect">
              <a:avLst/>
            </a:prstGeom>
          </p:spPr>
        </p:pic>
        <p:sp>
          <p:nvSpPr>
            <p:cNvPr id="53" name="Textfeld 52">
              <a:extLst>
                <a:ext uri="{FF2B5EF4-FFF2-40B4-BE49-F238E27FC236}">
                  <a16:creationId xmlns:a16="http://schemas.microsoft.com/office/drawing/2014/main" id="{15CF94B0-3AE3-2E01-B781-04C16BBA1E93}"/>
                </a:ext>
              </a:extLst>
            </p:cNvPr>
            <p:cNvSpPr txBox="1"/>
            <p:nvPr/>
          </p:nvSpPr>
          <p:spPr>
            <a:xfrm>
              <a:off x="8808938" y="5156791"/>
              <a:ext cx="1227900" cy="507831"/>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Custom</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Named </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Entity Recognition</a:t>
              </a:r>
            </a:p>
          </p:txBody>
        </p:sp>
        <p:pic>
          <p:nvPicPr>
            <p:cNvPr id="56" name="Grafik 55">
              <a:extLst>
                <a:ext uri="{FF2B5EF4-FFF2-40B4-BE49-F238E27FC236}">
                  <a16:creationId xmlns:a16="http://schemas.microsoft.com/office/drawing/2014/main" id="{5AC1E76A-DC9C-E6AA-D77C-CD781D47C8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96761" y="4701675"/>
              <a:ext cx="421509" cy="421509"/>
            </a:xfrm>
            <a:prstGeom prst="rect">
              <a:avLst/>
            </a:prstGeom>
          </p:spPr>
        </p:pic>
        <p:sp>
          <p:nvSpPr>
            <p:cNvPr id="57" name="Textfeld 56">
              <a:extLst>
                <a:ext uri="{FF2B5EF4-FFF2-40B4-BE49-F238E27FC236}">
                  <a16:creationId xmlns:a16="http://schemas.microsoft.com/office/drawing/2014/main" id="{EB9DC7BB-BC78-FE40-B48A-A80B0D11F65B}"/>
                </a:ext>
              </a:extLst>
            </p:cNvPr>
            <p:cNvSpPr txBox="1"/>
            <p:nvPr/>
          </p:nvSpPr>
          <p:spPr>
            <a:xfrm>
              <a:off x="7660193" y="5156791"/>
              <a:ext cx="937756" cy="507831"/>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Custom</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Text</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Classification</a:t>
              </a:r>
            </a:p>
          </p:txBody>
        </p:sp>
        <p:cxnSp>
          <p:nvCxnSpPr>
            <p:cNvPr id="88" name="Straight Arrow Connector 90">
              <a:extLst>
                <a:ext uri="{FF2B5EF4-FFF2-40B4-BE49-F238E27FC236}">
                  <a16:creationId xmlns:a16="http://schemas.microsoft.com/office/drawing/2014/main" id="{255EFB97-2281-0A99-6B72-0C83BB053776}"/>
                </a:ext>
              </a:extLst>
            </p:cNvPr>
            <p:cNvCxnSpPr>
              <a:cxnSpLocks/>
              <a:stCxn id="44" idx="3"/>
            </p:cNvCxnSpPr>
            <p:nvPr/>
          </p:nvCxnSpPr>
          <p:spPr>
            <a:xfrm>
              <a:off x="9443085" y="3642835"/>
              <a:ext cx="1032285"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6" name="TextBox 80">
              <a:extLst>
                <a:ext uri="{FF2B5EF4-FFF2-40B4-BE49-F238E27FC236}">
                  <a16:creationId xmlns:a16="http://schemas.microsoft.com/office/drawing/2014/main" id="{51731C73-4EA8-14FE-0B0E-AF060CAFD86E}"/>
                </a:ext>
              </a:extLst>
            </p:cNvPr>
            <p:cNvSpPr txBox="1"/>
            <p:nvPr/>
          </p:nvSpPr>
          <p:spPr>
            <a:xfrm>
              <a:off x="736618" y="3918079"/>
              <a:ext cx="1005083" cy="338554"/>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0000"/>
                  </a:solidFill>
                  <a:effectLst/>
                  <a:uLnTx/>
                  <a:uFillTx/>
                  <a:latin typeface="Segoe UI Variable Display"/>
                  <a:ea typeface="+mn-ea"/>
                  <a:cs typeface="+mn-cs"/>
                </a:rPr>
                <a:t>Technical Data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0000"/>
                  </a:solidFill>
                  <a:effectLst/>
                  <a:uLnTx/>
                  <a:uFillTx/>
                  <a:latin typeface="Segoe UI Variable Display"/>
                  <a:ea typeface="+mn-ea"/>
                  <a:cs typeface="+mn-cs"/>
                </a:rPr>
                <a:t>(VMDS)</a:t>
              </a:r>
            </a:p>
          </p:txBody>
        </p:sp>
        <p:pic>
          <p:nvPicPr>
            <p:cNvPr id="54" name="Graphic 35">
              <a:extLst>
                <a:ext uri="{FF2B5EF4-FFF2-40B4-BE49-F238E27FC236}">
                  <a16:creationId xmlns:a16="http://schemas.microsoft.com/office/drawing/2014/main" id="{8F862703-A1D3-26C5-C5C1-320460E095C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87460" y="3437523"/>
              <a:ext cx="443076" cy="443076"/>
            </a:xfrm>
            <a:prstGeom prst="rect">
              <a:avLst/>
            </a:prstGeom>
          </p:spPr>
        </p:pic>
        <p:sp>
          <p:nvSpPr>
            <p:cNvPr id="38" name="Rectangle 2">
              <a:extLst>
                <a:ext uri="{FF2B5EF4-FFF2-40B4-BE49-F238E27FC236}">
                  <a16:creationId xmlns:a16="http://schemas.microsoft.com/office/drawing/2014/main" id="{CA15E168-81A2-04FF-8443-2AE34F66FB8C}"/>
                </a:ext>
              </a:extLst>
            </p:cNvPr>
            <p:cNvSpPr/>
            <p:nvPr/>
          </p:nvSpPr>
          <p:spPr bwMode="auto">
            <a:xfrm>
              <a:off x="10509967" y="3418934"/>
              <a:ext cx="821888" cy="553998"/>
            </a:xfrm>
            <a:prstGeom prst="rect">
              <a:avLst/>
            </a:prstGeom>
            <a:noFill/>
          </p:spPr>
          <p:txBody>
            <a:bodyPr wrap="squar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mn-cs"/>
                </a:rPr>
                <a:t>Azure OpenAI Service </a:t>
              </a:r>
            </a:p>
          </p:txBody>
        </p:sp>
        <p:sp>
          <p:nvSpPr>
            <p:cNvPr id="28" name="Textfeld 27">
              <a:extLst>
                <a:ext uri="{FF2B5EF4-FFF2-40B4-BE49-F238E27FC236}">
                  <a16:creationId xmlns:a16="http://schemas.microsoft.com/office/drawing/2014/main" id="{7CE2C797-44F4-D8B2-5D4D-FFBA0DBD9162}"/>
                </a:ext>
              </a:extLst>
            </p:cNvPr>
            <p:cNvSpPr txBox="1"/>
            <p:nvPr/>
          </p:nvSpPr>
          <p:spPr>
            <a:xfrm>
              <a:off x="2424905" y="5281142"/>
              <a:ext cx="716543" cy="338554"/>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Azure Blob</a:t>
              </a:r>
              <a:br>
                <a:rPr kumimoji="0" lang="de-DE" sz="1100" b="1" i="0" u="none" strike="noStrike" kern="1200" cap="none" spc="0" normalizeH="0" baseline="0" noProof="0">
                  <a:ln>
                    <a:noFill/>
                  </a:ln>
                  <a:solidFill>
                    <a:srgbClr val="000000"/>
                  </a:solidFill>
                  <a:effectLst/>
                  <a:uLnTx/>
                  <a:uFillTx/>
                  <a:latin typeface="Segoe UI Variable Display"/>
                  <a:ea typeface="+mn-ea"/>
                  <a:cs typeface="+mn-cs"/>
                </a:rPr>
              </a:br>
              <a:r>
                <a:rPr kumimoji="0" lang="de-DE" sz="1100" b="1" i="0" u="none" strike="noStrike" kern="1200" cap="none" spc="0" normalizeH="0" baseline="0" noProof="0">
                  <a:ln>
                    <a:noFill/>
                  </a:ln>
                  <a:solidFill>
                    <a:srgbClr val="000000"/>
                  </a:solidFill>
                  <a:effectLst/>
                  <a:uLnTx/>
                  <a:uFillTx/>
                  <a:latin typeface="Segoe UI Variable Display"/>
                  <a:ea typeface="+mn-ea"/>
                  <a:cs typeface="+mn-cs"/>
                </a:rPr>
                <a:t>Storage</a:t>
              </a:r>
            </a:p>
          </p:txBody>
        </p:sp>
        <p:pic>
          <p:nvPicPr>
            <p:cNvPr id="74" name="Grafik 73">
              <a:extLst>
                <a:ext uri="{FF2B5EF4-FFF2-40B4-BE49-F238E27FC236}">
                  <a16:creationId xmlns:a16="http://schemas.microsoft.com/office/drawing/2014/main" id="{B0962A9D-D778-70B1-C230-1A3205C646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60161" y="4830464"/>
              <a:ext cx="450571" cy="450571"/>
            </a:xfrm>
            <a:prstGeom prst="rect">
              <a:avLst/>
            </a:prstGeom>
          </p:spPr>
        </p:pic>
        <p:cxnSp>
          <p:nvCxnSpPr>
            <p:cNvPr id="76" name="Straight Arrow Connector 88">
              <a:extLst>
                <a:ext uri="{FF2B5EF4-FFF2-40B4-BE49-F238E27FC236}">
                  <a16:creationId xmlns:a16="http://schemas.microsoft.com/office/drawing/2014/main" id="{5747AFFC-2810-89CB-92A6-451F8200AAB1}"/>
                </a:ext>
              </a:extLst>
            </p:cNvPr>
            <p:cNvCxnSpPr>
              <a:cxnSpLocks/>
            </p:cNvCxnSpPr>
            <p:nvPr/>
          </p:nvCxnSpPr>
          <p:spPr>
            <a:xfrm flipV="1">
              <a:off x="4316389" y="4081333"/>
              <a:ext cx="0" cy="634071"/>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9" name="TextBox 82">
              <a:extLst>
                <a:ext uri="{FF2B5EF4-FFF2-40B4-BE49-F238E27FC236}">
                  <a16:creationId xmlns:a16="http://schemas.microsoft.com/office/drawing/2014/main" id="{4EC9CEE2-576E-F5AC-4B56-B8D950C85C65}"/>
                </a:ext>
              </a:extLst>
            </p:cNvPr>
            <p:cNvSpPr txBox="1"/>
            <p:nvPr/>
          </p:nvSpPr>
          <p:spPr>
            <a:xfrm>
              <a:off x="945807" y="5303870"/>
              <a:ext cx="586699" cy="338554"/>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0000"/>
                  </a:solidFill>
                  <a:effectLst/>
                  <a:uLnTx/>
                  <a:uFillTx/>
                  <a:latin typeface="Segoe UI Variable Display"/>
                  <a:ea typeface="+mn-ea"/>
                  <a:cs typeface="+mn-cs"/>
                </a:rPr>
                <a:t>Manuals </a:t>
              </a:r>
              <a:br>
                <a:rPr kumimoji="0" lang="en-GB" sz="1100" b="1" i="0" u="none" strike="noStrike" kern="1200" cap="none" spc="0" normalizeH="0" baseline="0" noProof="0">
                  <a:ln>
                    <a:noFill/>
                  </a:ln>
                  <a:solidFill>
                    <a:srgbClr val="000000"/>
                  </a:solidFill>
                  <a:effectLst/>
                  <a:uLnTx/>
                  <a:uFillTx/>
                  <a:latin typeface="Segoe UI Variable Display"/>
                  <a:ea typeface="+mn-ea"/>
                  <a:cs typeface="+mn-cs"/>
                </a:rPr>
              </a:br>
              <a:r>
                <a:rPr kumimoji="0" lang="en-GB" sz="1100" b="1" i="0" u="none" strike="noStrike" kern="1200" cap="none" spc="0" normalizeH="0" baseline="0" noProof="0">
                  <a:ln>
                    <a:noFill/>
                  </a:ln>
                  <a:solidFill>
                    <a:srgbClr val="000000"/>
                  </a:solidFill>
                  <a:effectLst/>
                  <a:uLnTx/>
                  <a:uFillTx/>
                  <a:latin typeface="Segoe UI Variable Display"/>
                  <a:ea typeface="+mn-ea"/>
                  <a:cs typeface="+mn-cs"/>
                </a:rPr>
                <a:t>(XML)</a:t>
              </a:r>
            </a:p>
          </p:txBody>
        </p:sp>
        <p:pic>
          <p:nvPicPr>
            <p:cNvPr id="87" name="Graphic 35">
              <a:extLst>
                <a:ext uri="{FF2B5EF4-FFF2-40B4-BE49-F238E27FC236}">
                  <a16:creationId xmlns:a16="http://schemas.microsoft.com/office/drawing/2014/main" id="{E8C002DB-7CB0-4A79-1536-DB53B9355BD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4435" y="4827808"/>
              <a:ext cx="443076" cy="443076"/>
            </a:xfrm>
            <a:prstGeom prst="rect">
              <a:avLst/>
            </a:prstGeom>
          </p:spPr>
        </p:pic>
        <p:pic>
          <p:nvPicPr>
            <p:cNvPr id="17" name="Grafik 16">
              <a:extLst>
                <a:ext uri="{FF2B5EF4-FFF2-40B4-BE49-F238E27FC236}">
                  <a16:creationId xmlns:a16="http://schemas.microsoft.com/office/drawing/2014/main" id="{F40B63EA-0DB5-8BDE-A317-F47B197E78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38436" y="1446034"/>
              <a:ext cx="390590" cy="390590"/>
            </a:xfrm>
            <a:prstGeom prst="rect">
              <a:avLst/>
            </a:prstGeom>
          </p:spPr>
        </p:pic>
        <p:sp>
          <p:nvSpPr>
            <p:cNvPr id="18" name="Rectangle 2">
              <a:extLst>
                <a:ext uri="{FF2B5EF4-FFF2-40B4-BE49-F238E27FC236}">
                  <a16:creationId xmlns:a16="http://schemas.microsoft.com/office/drawing/2014/main" id="{376D9467-A5D7-677B-B0E7-2456BEC34244}"/>
                </a:ext>
              </a:extLst>
            </p:cNvPr>
            <p:cNvSpPr/>
            <p:nvPr/>
          </p:nvSpPr>
          <p:spPr bwMode="auto">
            <a:xfrm>
              <a:off x="9718798" y="1912926"/>
              <a:ext cx="162986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(Non English Questions)</a:t>
              </a:r>
            </a:p>
          </p:txBody>
        </p:sp>
        <p:cxnSp>
          <p:nvCxnSpPr>
            <p:cNvPr id="26" name="Straight Arrow Connector 90">
              <a:extLst>
                <a:ext uri="{FF2B5EF4-FFF2-40B4-BE49-F238E27FC236}">
                  <a16:creationId xmlns:a16="http://schemas.microsoft.com/office/drawing/2014/main" id="{B58C00A9-5193-D6BD-29EC-3A95636B2657}"/>
                </a:ext>
              </a:extLst>
            </p:cNvPr>
            <p:cNvCxnSpPr>
              <a:cxnSpLocks/>
            </p:cNvCxnSpPr>
            <p:nvPr/>
          </p:nvCxnSpPr>
          <p:spPr>
            <a:xfrm>
              <a:off x="9321698" y="1631733"/>
              <a:ext cx="894454" cy="0"/>
            </a:xfrm>
            <a:prstGeom prst="straightConnector1">
              <a:avLst/>
            </a:prstGeom>
            <a:ln w="63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61" name="Grafik 60">
              <a:extLst>
                <a:ext uri="{FF2B5EF4-FFF2-40B4-BE49-F238E27FC236}">
                  <a16:creationId xmlns:a16="http://schemas.microsoft.com/office/drawing/2014/main" id="{390BA8F2-9D36-0E1B-2089-EC29004E02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33731" y="4237398"/>
              <a:ext cx="390590" cy="390590"/>
            </a:xfrm>
            <a:prstGeom prst="rect">
              <a:avLst/>
            </a:prstGeom>
          </p:spPr>
        </p:pic>
        <p:sp>
          <p:nvSpPr>
            <p:cNvPr id="62" name="Rectangle 2">
              <a:extLst>
                <a:ext uri="{FF2B5EF4-FFF2-40B4-BE49-F238E27FC236}">
                  <a16:creationId xmlns:a16="http://schemas.microsoft.com/office/drawing/2014/main" id="{7FC430EB-ECE1-64BB-BFD3-44DDD8CEE19C}"/>
                </a:ext>
              </a:extLst>
            </p:cNvPr>
            <p:cNvSpPr/>
            <p:nvPr/>
          </p:nvSpPr>
          <p:spPr bwMode="auto">
            <a:xfrm>
              <a:off x="10247827" y="4664489"/>
              <a:ext cx="1010712"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a:ea typeface="+mn-ea"/>
                  <a:cs typeface="+mn-cs"/>
                </a:rPr>
                <a:t>(Non English Questions)</a:t>
              </a:r>
            </a:p>
          </p:txBody>
        </p:sp>
        <p:pic>
          <p:nvPicPr>
            <p:cNvPr id="1026" name="Picture 2" descr="Azure Machine Learning - Remote - Visual Studio Marketplace">
              <a:extLst>
                <a:ext uri="{FF2B5EF4-FFF2-40B4-BE49-F238E27FC236}">
                  <a16:creationId xmlns:a16="http://schemas.microsoft.com/office/drawing/2014/main" id="{EFA59878-0269-6A2C-B17C-A5B0F19FBCF4}"/>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092485" y="3332748"/>
              <a:ext cx="447810" cy="481844"/>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Shape 26">
              <a:extLst>
                <a:ext uri="{FF2B5EF4-FFF2-40B4-BE49-F238E27FC236}">
                  <a16:creationId xmlns:a16="http://schemas.microsoft.com/office/drawing/2014/main" id="{AF120E43-AE74-27E3-DC94-A8727394B0BE}"/>
                </a:ext>
              </a:extLst>
            </p:cNvPr>
            <p:cNvSpPr/>
            <p:nvPr/>
          </p:nvSpPr>
          <p:spPr bwMode="auto">
            <a:xfrm>
              <a:off x="4602480" y="3059779"/>
              <a:ext cx="1691640" cy="586524"/>
            </a:xfrm>
            <a:custGeom>
              <a:avLst/>
              <a:gdLst>
                <a:gd name="connsiteX0" fmla="*/ 0 w 1691640"/>
                <a:gd name="connsiteY0" fmla="*/ 632460 h 632460"/>
                <a:gd name="connsiteX1" fmla="*/ 838200 w 1691640"/>
                <a:gd name="connsiteY1" fmla="*/ 632460 h 632460"/>
                <a:gd name="connsiteX2" fmla="*/ 838200 w 1691640"/>
                <a:gd name="connsiteY2" fmla="*/ 0 h 632460"/>
                <a:gd name="connsiteX3" fmla="*/ 1691640 w 1691640"/>
                <a:gd name="connsiteY3" fmla="*/ 0 h 632460"/>
              </a:gdLst>
              <a:ahLst/>
              <a:cxnLst>
                <a:cxn ang="0">
                  <a:pos x="connsiteX0" y="connsiteY0"/>
                </a:cxn>
                <a:cxn ang="0">
                  <a:pos x="connsiteX1" y="connsiteY1"/>
                </a:cxn>
                <a:cxn ang="0">
                  <a:pos x="connsiteX2" y="connsiteY2"/>
                </a:cxn>
                <a:cxn ang="0">
                  <a:pos x="connsiteX3" y="connsiteY3"/>
                </a:cxn>
              </a:cxnLst>
              <a:rect l="l" t="t" r="r" b="b"/>
              <a:pathLst>
                <a:path w="1691640" h="632460">
                  <a:moveTo>
                    <a:pt x="0" y="632460"/>
                  </a:moveTo>
                  <a:lnTo>
                    <a:pt x="838200" y="632460"/>
                  </a:lnTo>
                  <a:lnTo>
                    <a:pt x="838200" y="0"/>
                  </a:lnTo>
                  <a:lnTo>
                    <a:pt x="1691640" y="0"/>
                  </a:lnTo>
                </a:path>
              </a:pathLst>
            </a:cu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2" name="Freeform: Shape 31">
              <a:extLst>
                <a:ext uri="{FF2B5EF4-FFF2-40B4-BE49-F238E27FC236}">
                  <a16:creationId xmlns:a16="http://schemas.microsoft.com/office/drawing/2014/main" id="{A5AEBF20-4F3E-13C3-ACAE-9C35DF8F949A}"/>
                </a:ext>
              </a:extLst>
            </p:cNvPr>
            <p:cNvSpPr/>
            <p:nvPr/>
          </p:nvSpPr>
          <p:spPr bwMode="auto">
            <a:xfrm flipV="1">
              <a:off x="4602480" y="3642835"/>
              <a:ext cx="1691640" cy="805338"/>
            </a:xfrm>
            <a:custGeom>
              <a:avLst/>
              <a:gdLst>
                <a:gd name="connsiteX0" fmla="*/ 0 w 1691640"/>
                <a:gd name="connsiteY0" fmla="*/ 632460 h 632460"/>
                <a:gd name="connsiteX1" fmla="*/ 838200 w 1691640"/>
                <a:gd name="connsiteY1" fmla="*/ 632460 h 632460"/>
                <a:gd name="connsiteX2" fmla="*/ 838200 w 1691640"/>
                <a:gd name="connsiteY2" fmla="*/ 0 h 632460"/>
                <a:gd name="connsiteX3" fmla="*/ 1691640 w 1691640"/>
                <a:gd name="connsiteY3" fmla="*/ 0 h 632460"/>
              </a:gdLst>
              <a:ahLst/>
              <a:cxnLst>
                <a:cxn ang="0">
                  <a:pos x="connsiteX0" y="connsiteY0"/>
                </a:cxn>
                <a:cxn ang="0">
                  <a:pos x="connsiteX1" y="connsiteY1"/>
                </a:cxn>
                <a:cxn ang="0">
                  <a:pos x="connsiteX2" y="connsiteY2"/>
                </a:cxn>
                <a:cxn ang="0">
                  <a:pos x="connsiteX3" y="connsiteY3"/>
                </a:cxn>
              </a:cxnLst>
              <a:rect l="l" t="t" r="r" b="b"/>
              <a:pathLst>
                <a:path w="1691640" h="632460">
                  <a:moveTo>
                    <a:pt x="0" y="632460"/>
                  </a:moveTo>
                  <a:lnTo>
                    <a:pt x="838200" y="632460"/>
                  </a:lnTo>
                  <a:lnTo>
                    <a:pt x="838200" y="0"/>
                  </a:lnTo>
                  <a:lnTo>
                    <a:pt x="1691640" y="0"/>
                  </a:lnTo>
                </a:path>
              </a:pathLst>
            </a:cu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3" name="Freeform: Shape 32">
              <a:extLst>
                <a:ext uri="{FF2B5EF4-FFF2-40B4-BE49-F238E27FC236}">
                  <a16:creationId xmlns:a16="http://schemas.microsoft.com/office/drawing/2014/main" id="{709EC09D-6D42-923A-16E4-F2C39AD8F28E}"/>
                </a:ext>
              </a:extLst>
            </p:cNvPr>
            <p:cNvSpPr/>
            <p:nvPr/>
          </p:nvSpPr>
          <p:spPr bwMode="auto">
            <a:xfrm>
              <a:off x="6867525" y="3048870"/>
              <a:ext cx="2124075" cy="580155"/>
            </a:xfrm>
            <a:custGeom>
              <a:avLst/>
              <a:gdLst>
                <a:gd name="connsiteX0" fmla="*/ 2124075 w 2124075"/>
                <a:gd name="connsiteY0" fmla="*/ 657225 h 657225"/>
                <a:gd name="connsiteX1" fmla="*/ 923925 w 2124075"/>
                <a:gd name="connsiteY1" fmla="*/ 657225 h 657225"/>
                <a:gd name="connsiteX2" fmla="*/ 923925 w 2124075"/>
                <a:gd name="connsiteY2" fmla="*/ 0 h 657225"/>
                <a:gd name="connsiteX3" fmla="*/ 0 w 2124075"/>
                <a:gd name="connsiteY3" fmla="*/ 0 h 657225"/>
              </a:gdLst>
              <a:ahLst/>
              <a:cxnLst>
                <a:cxn ang="0">
                  <a:pos x="connsiteX0" y="connsiteY0"/>
                </a:cxn>
                <a:cxn ang="0">
                  <a:pos x="connsiteX1" y="connsiteY1"/>
                </a:cxn>
                <a:cxn ang="0">
                  <a:pos x="connsiteX2" y="connsiteY2"/>
                </a:cxn>
                <a:cxn ang="0">
                  <a:pos x="connsiteX3" y="connsiteY3"/>
                </a:cxn>
              </a:cxnLst>
              <a:rect l="l" t="t" r="r" b="b"/>
              <a:pathLst>
                <a:path w="2124075" h="657225">
                  <a:moveTo>
                    <a:pt x="2124075" y="657225"/>
                  </a:moveTo>
                  <a:lnTo>
                    <a:pt x="923925" y="657225"/>
                  </a:lnTo>
                  <a:lnTo>
                    <a:pt x="923925" y="0"/>
                  </a:lnTo>
                  <a:lnTo>
                    <a:pt x="0" y="0"/>
                  </a:lnTo>
                </a:path>
              </a:pathLst>
            </a:cu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37" name="Freeform: Shape 36">
              <a:extLst>
                <a:ext uri="{FF2B5EF4-FFF2-40B4-BE49-F238E27FC236}">
                  <a16:creationId xmlns:a16="http://schemas.microsoft.com/office/drawing/2014/main" id="{6BE128B3-B3BD-042B-1EE7-1B00DFD5ABCA}"/>
                </a:ext>
              </a:extLst>
            </p:cNvPr>
            <p:cNvSpPr/>
            <p:nvPr/>
          </p:nvSpPr>
          <p:spPr bwMode="auto">
            <a:xfrm>
              <a:off x="9258300" y="4203700"/>
              <a:ext cx="1206500" cy="203200"/>
            </a:xfrm>
            <a:custGeom>
              <a:avLst/>
              <a:gdLst>
                <a:gd name="connsiteX0" fmla="*/ 0 w 1206500"/>
                <a:gd name="connsiteY0" fmla="*/ 0 h 203200"/>
                <a:gd name="connsiteX1" fmla="*/ 0 w 1206500"/>
                <a:gd name="connsiteY1" fmla="*/ 203200 h 203200"/>
                <a:gd name="connsiteX2" fmla="*/ 1206500 w 1206500"/>
                <a:gd name="connsiteY2" fmla="*/ 203200 h 203200"/>
              </a:gdLst>
              <a:ahLst/>
              <a:cxnLst>
                <a:cxn ang="0">
                  <a:pos x="connsiteX0" y="connsiteY0"/>
                </a:cxn>
                <a:cxn ang="0">
                  <a:pos x="connsiteX1" y="connsiteY1"/>
                </a:cxn>
                <a:cxn ang="0">
                  <a:pos x="connsiteX2" y="connsiteY2"/>
                </a:cxn>
              </a:cxnLst>
              <a:rect l="l" t="t" r="r" b="b"/>
              <a:pathLst>
                <a:path w="1206500" h="203200">
                  <a:moveTo>
                    <a:pt x="0" y="0"/>
                  </a:moveTo>
                  <a:lnTo>
                    <a:pt x="0" y="203200"/>
                  </a:lnTo>
                  <a:lnTo>
                    <a:pt x="1206500" y="203200"/>
                  </a:lnTo>
                </a:path>
              </a:pathLst>
            </a:custGeom>
            <a:ln w="6350">
              <a:solidFill>
                <a:schemeClr val="bg1">
                  <a:lumMod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9" name="Freeform: Shape 58">
              <a:extLst>
                <a:ext uri="{FF2B5EF4-FFF2-40B4-BE49-F238E27FC236}">
                  <a16:creationId xmlns:a16="http://schemas.microsoft.com/office/drawing/2014/main" id="{36AB708F-9D5E-FB26-B8FB-C0B8B8DAB4C4}"/>
                </a:ext>
              </a:extLst>
            </p:cNvPr>
            <p:cNvSpPr/>
            <p:nvPr/>
          </p:nvSpPr>
          <p:spPr bwMode="auto">
            <a:xfrm>
              <a:off x="7820695" y="2349500"/>
              <a:ext cx="1399505" cy="1028700"/>
            </a:xfrm>
            <a:custGeom>
              <a:avLst/>
              <a:gdLst>
                <a:gd name="connsiteX0" fmla="*/ 889000 w 889000"/>
                <a:gd name="connsiteY0" fmla="*/ 1028700 h 1028700"/>
                <a:gd name="connsiteX1" fmla="*/ 889000 w 889000"/>
                <a:gd name="connsiteY1" fmla="*/ 419100 h 1028700"/>
                <a:gd name="connsiteX2" fmla="*/ 0 w 889000"/>
                <a:gd name="connsiteY2" fmla="*/ 419100 h 1028700"/>
                <a:gd name="connsiteX3" fmla="*/ 0 w 889000"/>
                <a:gd name="connsiteY3" fmla="*/ 0 h 1028700"/>
              </a:gdLst>
              <a:ahLst/>
              <a:cxnLst>
                <a:cxn ang="0">
                  <a:pos x="connsiteX0" y="connsiteY0"/>
                </a:cxn>
                <a:cxn ang="0">
                  <a:pos x="connsiteX1" y="connsiteY1"/>
                </a:cxn>
                <a:cxn ang="0">
                  <a:pos x="connsiteX2" y="connsiteY2"/>
                </a:cxn>
                <a:cxn ang="0">
                  <a:pos x="connsiteX3" y="connsiteY3"/>
                </a:cxn>
              </a:cxnLst>
              <a:rect l="l" t="t" r="r" b="b"/>
              <a:pathLst>
                <a:path w="889000" h="1028700">
                  <a:moveTo>
                    <a:pt x="889000" y="1028700"/>
                  </a:moveTo>
                  <a:lnTo>
                    <a:pt x="889000" y="419100"/>
                  </a:lnTo>
                  <a:lnTo>
                    <a:pt x="0" y="419100"/>
                  </a:lnTo>
                  <a:lnTo>
                    <a:pt x="0" y="0"/>
                  </a:lnTo>
                </a:path>
              </a:pathLst>
            </a:cu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65" name="Freeform: Shape 64">
              <a:extLst>
                <a:ext uri="{FF2B5EF4-FFF2-40B4-BE49-F238E27FC236}">
                  <a16:creationId xmlns:a16="http://schemas.microsoft.com/office/drawing/2014/main" id="{D3F3F8A4-63BC-0ECE-9AE4-3D06D202047A}"/>
                </a:ext>
              </a:extLst>
            </p:cNvPr>
            <p:cNvSpPr/>
            <p:nvPr/>
          </p:nvSpPr>
          <p:spPr bwMode="auto">
            <a:xfrm>
              <a:off x="9012765" y="2349500"/>
              <a:ext cx="207435" cy="1028700"/>
            </a:xfrm>
            <a:custGeom>
              <a:avLst/>
              <a:gdLst>
                <a:gd name="connsiteX0" fmla="*/ 889000 w 889000"/>
                <a:gd name="connsiteY0" fmla="*/ 1028700 h 1028700"/>
                <a:gd name="connsiteX1" fmla="*/ 889000 w 889000"/>
                <a:gd name="connsiteY1" fmla="*/ 419100 h 1028700"/>
                <a:gd name="connsiteX2" fmla="*/ 0 w 889000"/>
                <a:gd name="connsiteY2" fmla="*/ 419100 h 1028700"/>
                <a:gd name="connsiteX3" fmla="*/ 0 w 889000"/>
                <a:gd name="connsiteY3" fmla="*/ 0 h 1028700"/>
              </a:gdLst>
              <a:ahLst/>
              <a:cxnLst>
                <a:cxn ang="0">
                  <a:pos x="connsiteX0" y="connsiteY0"/>
                </a:cxn>
                <a:cxn ang="0">
                  <a:pos x="connsiteX1" y="connsiteY1"/>
                </a:cxn>
                <a:cxn ang="0">
                  <a:pos x="connsiteX2" y="connsiteY2"/>
                </a:cxn>
                <a:cxn ang="0">
                  <a:pos x="connsiteX3" y="connsiteY3"/>
                </a:cxn>
              </a:cxnLst>
              <a:rect l="l" t="t" r="r" b="b"/>
              <a:pathLst>
                <a:path w="889000" h="1028700">
                  <a:moveTo>
                    <a:pt x="889000" y="1028700"/>
                  </a:moveTo>
                  <a:lnTo>
                    <a:pt x="889000" y="419100"/>
                  </a:lnTo>
                  <a:lnTo>
                    <a:pt x="0" y="419100"/>
                  </a:lnTo>
                  <a:lnTo>
                    <a:pt x="0" y="0"/>
                  </a:lnTo>
                </a:path>
              </a:pathLst>
            </a:custGeom>
            <a:ln w="6350">
              <a:solidFill>
                <a:schemeClr val="bg1">
                  <a:lumMod val="75000"/>
                </a:schemeClr>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78" name="Freeform: Shape 77">
              <a:extLst>
                <a:ext uri="{FF2B5EF4-FFF2-40B4-BE49-F238E27FC236}">
                  <a16:creationId xmlns:a16="http://schemas.microsoft.com/office/drawing/2014/main" id="{B64E1BFA-EE93-055D-7B86-B9BB077FD5B0}"/>
                </a:ext>
              </a:extLst>
            </p:cNvPr>
            <p:cNvSpPr/>
            <p:nvPr/>
          </p:nvSpPr>
          <p:spPr bwMode="auto">
            <a:xfrm>
              <a:off x="8143875" y="4403725"/>
              <a:ext cx="1114425" cy="238125"/>
            </a:xfrm>
            <a:custGeom>
              <a:avLst/>
              <a:gdLst>
                <a:gd name="connsiteX0" fmla="*/ 1114425 w 1114425"/>
                <a:gd name="connsiteY0" fmla="*/ 0 h 238125"/>
                <a:gd name="connsiteX1" fmla="*/ 0 w 1114425"/>
                <a:gd name="connsiteY1" fmla="*/ 0 h 238125"/>
                <a:gd name="connsiteX2" fmla="*/ 0 w 1114425"/>
                <a:gd name="connsiteY2" fmla="*/ 238125 h 238125"/>
              </a:gdLst>
              <a:ahLst/>
              <a:cxnLst>
                <a:cxn ang="0">
                  <a:pos x="connsiteX0" y="connsiteY0"/>
                </a:cxn>
                <a:cxn ang="0">
                  <a:pos x="connsiteX1" y="connsiteY1"/>
                </a:cxn>
                <a:cxn ang="0">
                  <a:pos x="connsiteX2" y="connsiteY2"/>
                </a:cxn>
              </a:cxnLst>
              <a:rect l="l" t="t" r="r" b="b"/>
              <a:pathLst>
                <a:path w="1114425" h="238125">
                  <a:moveTo>
                    <a:pt x="1114425" y="0"/>
                  </a:moveTo>
                  <a:lnTo>
                    <a:pt x="0" y="0"/>
                  </a:lnTo>
                  <a:lnTo>
                    <a:pt x="0" y="238125"/>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Variable Display"/>
                <a:ea typeface="+mn-ea"/>
                <a:cs typeface="+mn-cs"/>
              </a:endParaRPr>
            </a:p>
          </p:txBody>
        </p:sp>
        <p:sp>
          <p:nvSpPr>
            <p:cNvPr id="81" name="Freeform: Shape 80">
              <a:extLst>
                <a:ext uri="{FF2B5EF4-FFF2-40B4-BE49-F238E27FC236}">
                  <a16:creationId xmlns:a16="http://schemas.microsoft.com/office/drawing/2014/main" id="{DE083C85-C9E3-85F7-1802-D46B9C91D2F1}"/>
                </a:ext>
              </a:extLst>
            </p:cNvPr>
            <p:cNvSpPr/>
            <p:nvPr/>
          </p:nvSpPr>
          <p:spPr bwMode="auto">
            <a:xfrm>
              <a:off x="8175625" y="4407694"/>
              <a:ext cx="1082675" cy="208756"/>
            </a:xfrm>
            <a:custGeom>
              <a:avLst/>
              <a:gdLst>
                <a:gd name="connsiteX0" fmla="*/ 1082675 w 1082675"/>
                <a:gd name="connsiteY0" fmla="*/ 0 h 212725"/>
                <a:gd name="connsiteX1" fmla="*/ 0 w 1082675"/>
                <a:gd name="connsiteY1" fmla="*/ 0 h 212725"/>
                <a:gd name="connsiteX2" fmla="*/ 0 w 1082675"/>
                <a:gd name="connsiteY2" fmla="*/ 212725 h 212725"/>
              </a:gdLst>
              <a:ahLst/>
              <a:cxnLst>
                <a:cxn ang="0">
                  <a:pos x="connsiteX0" y="connsiteY0"/>
                </a:cxn>
                <a:cxn ang="0">
                  <a:pos x="connsiteX1" y="connsiteY1"/>
                </a:cxn>
                <a:cxn ang="0">
                  <a:pos x="connsiteX2" y="connsiteY2"/>
                </a:cxn>
              </a:cxnLst>
              <a:rect l="l" t="t" r="r" b="b"/>
              <a:pathLst>
                <a:path w="1082675" h="212725">
                  <a:moveTo>
                    <a:pt x="1082675" y="0"/>
                  </a:moveTo>
                  <a:lnTo>
                    <a:pt x="0" y="0"/>
                  </a:lnTo>
                  <a:lnTo>
                    <a:pt x="0" y="212725"/>
                  </a:lnTo>
                </a:path>
              </a:pathLst>
            </a:custGeom>
            <a:ln w="6350">
              <a:solidFill>
                <a:schemeClr val="bg1">
                  <a:lumMod val="75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cxnSp>
          <p:nvCxnSpPr>
            <p:cNvPr id="84" name="Straight Arrow Connector 83">
              <a:extLst>
                <a:ext uri="{FF2B5EF4-FFF2-40B4-BE49-F238E27FC236}">
                  <a16:creationId xmlns:a16="http://schemas.microsoft.com/office/drawing/2014/main" id="{D855B0EB-F472-F3D6-A662-14A22A4CDC55}"/>
                </a:ext>
              </a:extLst>
            </p:cNvPr>
            <p:cNvCxnSpPr>
              <a:cxnSpLocks/>
            </p:cNvCxnSpPr>
            <p:nvPr/>
          </p:nvCxnSpPr>
          <p:spPr>
            <a:xfrm>
              <a:off x="9385300" y="4403725"/>
              <a:ext cx="0" cy="212725"/>
            </a:xfrm>
            <a:prstGeom prst="straightConnector1">
              <a:avLst/>
            </a:prstGeom>
            <a:ln w="6350">
              <a:solidFill>
                <a:schemeClr val="bg1">
                  <a:lumMod val="75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85" name="Freeform: Shape 84">
              <a:extLst>
                <a:ext uri="{FF2B5EF4-FFF2-40B4-BE49-F238E27FC236}">
                  <a16:creationId xmlns:a16="http://schemas.microsoft.com/office/drawing/2014/main" id="{415084E4-0F9D-B529-13D4-1490E2605E50}"/>
                </a:ext>
              </a:extLst>
            </p:cNvPr>
            <p:cNvSpPr/>
            <p:nvPr/>
          </p:nvSpPr>
          <p:spPr bwMode="auto">
            <a:xfrm rot="5400000" flipH="1">
              <a:off x="6824300" y="3480746"/>
              <a:ext cx="1010652" cy="924203"/>
            </a:xfrm>
            <a:custGeom>
              <a:avLst/>
              <a:gdLst>
                <a:gd name="connsiteX0" fmla="*/ 1082675 w 1082675"/>
                <a:gd name="connsiteY0" fmla="*/ 0 h 212725"/>
                <a:gd name="connsiteX1" fmla="*/ 0 w 1082675"/>
                <a:gd name="connsiteY1" fmla="*/ 0 h 212725"/>
                <a:gd name="connsiteX2" fmla="*/ 0 w 1082675"/>
                <a:gd name="connsiteY2" fmla="*/ 212725 h 212725"/>
              </a:gdLst>
              <a:ahLst/>
              <a:cxnLst>
                <a:cxn ang="0">
                  <a:pos x="connsiteX0" y="connsiteY0"/>
                </a:cxn>
                <a:cxn ang="0">
                  <a:pos x="connsiteX1" y="connsiteY1"/>
                </a:cxn>
                <a:cxn ang="0">
                  <a:pos x="connsiteX2" y="connsiteY2"/>
                </a:cxn>
              </a:cxnLst>
              <a:rect l="l" t="t" r="r" b="b"/>
              <a:pathLst>
                <a:path w="1082675" h="212725">
                  <a:moveTo>
                    <a:pt x="1082675" y="0"/>
                  </a:moveTo>
                  <a:lnTo>
                    <a:pt x="0" y="0"/>
                  </a:lnTo>
                  <a:lnTo>
                    <a:pt x="0" y="212725"/>
                  </a:lnTo>
                </a:path>
              </a:pathLst>
            </a:custGeom>
            <a:ln w="6350">
              <a:solidFill>
                <a:schemeClr val="bg1">
                  <a:lumMod val="75000"/>
                </a:schemeClr>
              </a:solidFill>
              <a:headEnd type="none" w="med" len="sm"/>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92" name="Graphic 91">
              <a:extLst>
                <a:ext uri="{FF2B5EF4-FFF2-40B4-BE49-F238E27FC236}">
                  <a16:creationId xmlns:a16="http://schemas.microsoft.com/office/drawing/2014/main" id="{5BCD3B6D-BDEA-EDF1-2710-FCBB6C18DCA4}"/>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820435" y="1468748"/>
              <a:ext cx="396590" cy="396590"/>
            </a:xfrm>
            <a:prstGeom prst="rect">
              <a:avLst/>
            </a:prstGeom>
          </p:spPr>
        </p:pic>
      </p:grpSp>
    </p:spTree>
    <p:extLst>
      <p:ext uri="{BB962C8B-B14F-4D97-AF65-F5344CB8AC3E}">
        <p14:creationId xmlns:p14="http://schemas.microsoft.com/office/powerpoint/2010/main" val="20786247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4B4E3-A80C-42E3-7FB6-71AE8AB5D726}"/>
              </a:ext>
            </a:extLst>
          </p:cNvPr>
          <p:cNvSpPr>
            <a:spLocks noGrp="1"/>
          </p:cNvSpPr>
          <p:nvPr>
            <p:ph type="title"/>
          </p:nvPr>
        </p:nvSpPr>
        <p:spPr/>
        <p:txBody>
          <a:bodyPr/>
          <a:lstStyle/>
          <a:p>
            <a:r>
              <a:rPr lang="en-US"/>
              <a:t>Document Embedding with Translation</a:t>
            </a:r>
          </a:p>
        </p:txBody>
      </p:sp>
      <p:sp>
        <p:nvSpPr>
          <p:cNvPr id="45" name="Rectangle: Rounded Corners 44">
            <a:extLst>
              <a:ext uri="{FF2B5EF4-FFF2-40B4-BE49-F238E27FC236}">
                <a16:creationId xmlns:a16="http://schemas.microsoft.com/office/drawing/2014/main" id="{7A07A05B-389A-44A8-9FD7-A77FF4E673BA}"/>
              </a:ext>
              <a:ext uri="{C183D7F6-B498-43B3-948B-1728B52AA6E4}">
                <adec:decorative xmlns:adec="http://schemas.microsoft.com/office/drawing/2017/decorative" val="1"/>
              </a:ext>
            </a:extLst>
          </p:cNvPr>
          <p:cNvSpPr>
            <a:spLocks/>
          </p:cNvSpPr>
          <p:nvPr/>
        </p:nvSpPr>
        <p:spPr bwMode="auto">
          <a:xfrm>
            <a:off x="588963" y="1436689"/>
            <a:ext cx="11017250" cy="4832350"/>
          </a:xfrm>
          <a:prstGeom prst="roundRect">
            <a:avLst>
              <a:gd name="adj" fmla="val 4007"/>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16" name="Group 115" descr="A demo starting from Document Library going upwards towards AI Document Intelligence General Document Model then to 5 sections. These 5 sections via individual arrows goes right towards a block titled Azure AI Services having Translator going downwards via a arrow labeled  Translated Text going towards  Azure OpenAI Service&#10;text-embeddings-ada-002. This block then goes to four Embedding files via  4 individual arrows then to a Vector Database forming a loop starting from it going to the left via an arrow tilted N-relevant Sections then towards Azure OpenAI Service with text-davinci-003 and NLP Tasks:&#10;Summarization, Q&amp;A, etc which then goes to Translator, User Applications, Translator (Questions) going right towards Azure OpenAI Service (text-embeddings-ada-002) and lastly towards the starting point Vector Database via an arrow titled Embedded question.&#10;">
            <a:extLst>
              <a:ext uri="{FF2B5EF4-FFF2-40B4-BE49-F238E27FC236}">
                <a16:creationId xmlns:a16="http://schemas.microsoft.com/office/drawing/2014/main" id="{9AEC48C1-78B0-9966-6FBA-0AFAD19F6395}"/>
              </a:ext>
            </a:extLst>
          </p:cNvPr>
          <p:cNvGrpSpPr/>
          <p:nvPr/>
        </p:nvGrpSpPr>
        <p:grpSpPr>
          <a:xfrm>
            <a:off x="649837" y="1595973"/>
            <a:ext cx="10886633" cy="4473661"/>
            <a:chOff x="649837" y="1595973"/>
            <a:chExt cx="10886633" cy="4473661"/>
          </a:xfrm>
        </p:grpSpPr>
        <p:pic>
          <p:nvPicPr>
            <p:cNvPr id="80" name="Picture 79">
              <a:extLst>
                <a:ext uri="{FF2B5EF4-FFF2-40B4-BE49-F238E27FC236}">
                  <a16:creationId xmlns:a16="http://schemas.microsoft.com/office/drawing/2014/main" id="{B76F8E4B-4A3D-D241-175E-7B2837F08DB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88945" y="5212866"/>
              <a:ext cx="465750" cy="564545"/>
            </a:xfrm>
            <a:prstGeom prst="rect">
              <a:avLst/>
            </a:prstGeom>
          </p:spPr>
        </p:pic>
        <p:sp>
          <p:nvSpPr>
            <p:cNvPr id="81" name="TextBox 80">
              <a:extLst>
                <a:ext uri="{FF2B5EF4-FFF2-40B4-BE49-F238E27FC236}">
                  <a16:creationId xmlns:a16="http://schemas.microsoft.com/office/drawing/2014/main" id="{A0545F1B-00EA-8C75-9DA0-CE83E70A0926}"/>
                </a:ext>
                <a:ext uri="{C183D7F6-B498-43B3-948B-1728B52AA6E4}">
                  <adec:decorative xmlns:adec="http://schemas.microsoft.com/office/drawing/2017/decorative" val="1"/>
                </a:ext>
              </a:extLst>
            </p:cNvPr>
            <p:cNvSpPr txBox="1"/>
            <p:nvPr/>
          </p:nvSpPr>
          <p:spPr>
            <a:xfrm>
              <a:off x="869402" y="5884968"/>
              <a:ext cx="1304844"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Document Library</a:t>
              </a:r>
              <a:endParaRPr kumimoji="0" lang="en-CA"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89" name="Picture 88">
              <a:extLst>
                <a:ext uri="{FF2B5EF4-FFF2-40B4-BE49-F238E27FC236}">
                  <a16:creationId xmlns:a16="http://schemas.microsoft.com/office/drawing/2014/main" id="{6AF82A78-1D25-324E-ACFD-F882316334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3008" y="3126229"/>
              <a:ext cx="1253322" cy="737532"/>
            </a:xfrm>
            <a:prstGeom prst="rect">
              <a:avLst/>
            </a:prstGeom>
          </p:spPr>
        </p:pic>
        <p:sp>
          <p:nvSpPr>
            <p:cNvPr id="90" name="TextBox 89">
              <a:extLst>
                <a:ext uri="{FF2B5EF4-FFF2-40B4-BE49-F238E27FC236}">
                  <a16:creationId xmlns:a16="http://schemas.microsoft.com/office/drawing/2014/main" id="{972D8ADF-4BF2-31DC-1BFE-58B6E2CCDECD}"/>
                </a:ext>
                <a:ext uri="{C183D7F6-B498-43B3-948B-1728B52AA6E4}">
                  <adec:decorative xmlns:adec="http://schemas.microsoft.com/office/drawing/2017/decorative" val="1"/>
                </a:ext>
              </a:extLst>
            </p:cNvPr>
            <p:cNvSpPr txBox="1"/>
            <p:nvPr/>
          </p:nvSpPr>
          <p:spPr>
            <a:xfrm>
              <a:off x="649837" y="3775170"/>
              <a:ext cx="1699664" cy="73866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AI Document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General Document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Model</a:t>
              </a:r>
              <a:endParaRPr kumimoji="0" lang="en-CA"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96" name="Straight Arrow Connector 95">
              <a:extLst>
                <a:ext uri="{FF2B5EF4-FFF2-40B4-BE49-F238E27FC236}">
                  <a16:creationId xmlns:a16="http://schemas.microsoft.com/office/drawing/2014/main" id="{8E005B7C-331B-03F3-08C7-A968E078C7C5}"/>
                </a:ext>
                <a:ext uri="{C183D7F6-B498-43B3-948B-1728B52AA6E4}">
                  <adec:decorative xmlns:adec="http://schemas.microsoft.com/office/drawing/2017/decorative" val="1"/>
                </a:ext>
              </a:extLst>
            </p:cNvPr>
            <p:cNvCxnSpPr>
              <a:cxnSpLocks/>
            </p:cNvCxnSpPr>
            <p:nvPr/>
          </p:nvCxnSpPr>
          <p:spPr>
            <a:xfrm flipV="1">
              <a:off x="1463074" y="4546465"/>
              <a:ext cx="0" cy="420469"/>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DD3C49D-4CFE-2CC9-7567-90212C5D1244}"/>
                </a:ext>
                <a:ext uri="{C183D7F6-B498-43B3-948B-1728B52AA6E4}">
                  <adec:decorative xmlns:adec="http://schemas.microsoft.com/office/drawing/2017/decorative" val="1"/>
                </a:ext>
              </a:extLst>
            </p:cNvPr>
            <p:cNvCxnSpPr>
              <a:cxnSpLocks/>
            </p:cNvCxnSpPr>
            <p:nvPr/>
          </p:nvCxnSpPr>
          <p:spPr>
            <a:xfrm>
              <a:off x="1958733" y="3758901"/>
              <a:ext cx="278674"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01" name="Left Brace 100">
              <a:extLst>
                <a:ext uri="{FF2B5EF4-FFF2-40B4-BE49-F238E27FC236}">
                  <a16:creationId xmlns:a16="http://schemas.microsoft.com/office/drawing/2014/main" id="{33EBFB8F-CBF3-5A77-72B7-D99B92BED9D3}"/>
                </a:ext>
                <a:ext uri="{C183D7F6-B498-43B3-948B-1728B52AA6E4}">
                  <adec:decorative xmlns:adec="http://schemas.microsoft.com/office/drawing/2017/decorative" val="1"/>
                </a:ext>
              </a:extLst>
            </p:cNvPr>
            <p:cNvSpPr/>
            <p:nvPr/>
          </p:nvSpPr>
          <p:spPr>
            <a:xfrm>
              <a:off x="2385666" y="2949890"/>
              <a:ext cx="257797" cy="1634997"/>
            </a:xfrm>
            <a:prstGeom prst="leftBrace">
              <a:avLst>
                <a:gd name="adj1" fmla="val 32349"/>
                <a:gd name="adj2" fmla="val 50000"/>
              </a:avLst>
            </a:prstGeom>
            <a:ln w="6350">
              <a:solidFill>
                <a:schemeClr val="bg1">
                  <a:lumMod val="75000"/>
                </a:schemeClr>
              </a:solidFill>
              <a:headEnd type="none" w="lg" len="med"/>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24" name="Straight Arrow Connector 123">
              <a:extLst>
                <a:ext uri="{FF2B5EF4-FFF2-40B4-BE49-F238E27FC236}">
                  <a16:creationId xmlns:a16="http://schemas.microsoft.com/office/drawing/2014/main" id="{20ACD874-BAEA-34C5-7950-5E2C3227CF40}"/>
                </a:ext>
              </a:extLst>
            </p:cNvPr>
            <p:cNvCxnSpPr>
              <a:cxnSpLocks/>
            </p:cNvCxnSpPr>
            <p:nvPr/>
          </p:nvCxnSpPr>
          <p:spPr>
            <a:xfrm>
              <a:off x="3705226" y="3148054"/>
              <a:ext cx="295274"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03519A81-8AC0-5AEE-0A72-495B5E01B239}"/>
                </a:ext>
              </a:extLst>
            </p:cNvPr>
            <p:cNvCxnSpPr>
              <a:cxnSpLocks/>
            </p:cNvCxnSpPr>
            <p:nvPr/>
          </p:nvCxnSpPr>
          <p:spPr>
            <a:xfrm>
              <a:off x="3705226" y="3571939"/>
              <a:ext cx="295274"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60F8E52-9699-EA31-BF6E-01FE2108D5F4}"/>
                </a:ext>
              </a:extLst>
            </p:cNvPr>
            <p:cNvCxnSpPr>
              <a:cxnSpLocks/>
            </p:cNvCxnSpPr>
            <p:nvPr/>
          </p:nvCxnSpPr>
          <p:spPr>
            <a:xfrm>
              <a:off x="3705226" y="3977445"/>
              <a:ext cx="295274"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17ED47D6-8DC6-6A66-0EC7-7FF146F76198}"/>
                </a:ext>
              </a:extLst>
            </p:cNvPr>
            <p:cNvCxnSpPr>
              <a:cxnSpLocks/>
            </p:cNvCxnSpPr>
            <p:nvPr/>
          </p:nvCxnSpPr>
          <p:spPr>
            <a:xfrm>
              <a:off x="3705226" y="4376314"/>
              <a:ext cx="295274"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130" name="Picture 129">
              <a:extLst>
                <a:ext uri="{FF2B5EF4-FFF2-40B4-BE49-F238E27FC236}">
                  <a16:creationId xmlns:a16="http://schemas.microsoft.com/office/drawing/2014/main" id="{51B32FA9-15D4-0011-0C1E-E14572BE2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25983" y="3014780"/>
              <a:ext cx="234010" cy="283649"/>
            </a:xfrm>
            <a:prstGeom prst="rect">
              <a:avLst/>
            </a:prstGeom>
          </p:spPr>
        </p:pic>
        <p:sp>
          <p:nvSpPr>
            <p:cNvPr id="131" name="TextBox 130">
              <a:extLst>
                <a:ext uri="{FF2B5EF4-FFF2-40B4-BE49-F238E27FC236}">
                  <a16:creationId xmlns:a16="http://schemas.microsoft.com/office/drawing/2014/main" id="{355BDDDB-24DA-195F-3B70-7FDBA1F19E77}"/>
                </a:ext>
                <a:ext uri="{C183D7F6-B498-43B3-948B-1728B52AA6E4}">
                  <adec:decorative xmlns:adec="http://schemas.microsoft.com/office/drawing/2017/decorative" val="1"/>
                </a:ext>
              </a:extLst>
            </p:cNvPr>
            <p:cNvSpPr txBox="1"/>
            <p:nvPr/>
          </p:nvSpPr>
          <p:spPr>
            <a:xfrm>
              <a:off x="6822178" y="3079660"/>
              <a:ext cx="86241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Embedding 1</a:t>
              </a:r>
            </a:p>
          </p:txBody>
        </p:sp>
        <p:pic>
          <p:nvPicPr>
            <p:cNvPr id="133" name="Picture 132">
              <a:extLst>
                <a:ext uri="{FF2B5EF4-FFF2-40B4-BE49-F238E27FC236}">
                  <a16:creationId xmlns:a16="http://schemas.microsoft.com/office/drawing/2014/main" id="{72B2AB06-FE24-36D7-8608-E45E010FC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25983" y="3430115"/>
              <a:ext cx="234010" cy="283649"/>
            </a:xfrm>
            <a:prstGeom prst="rect">
              <a:avLst/>
            </a:prstGeom>
          </p:spPr>
        </p:pic>
        <p:sp>
          <p:nvSpPr>
            <p:cNvPr id="134" name="TextBox 133">
              <a:extLst>
                <a:ext uri="{FF2B5EF4-FFF2-40B4-BE49-F238E27FC236}">
                  <a16:creationId xmlns:a16="http://schemas.microsoft.com/office/drawing/2014/main" id="{E91C4B2D-39FF-ED47-D4CB-8DE7C5D682A7}"/>
                </a:ext>
                <a:ext uri="{C183D7F6-B498-43B3-948B-1728B52AA6E4}">
                  <adec:decorative xmlns:adec="http://schemas.microsoft.com/office/drawing/2017/decorative" val="1"/>
                </a:ext>
              </a:extLst>
            </p:cNvPr>
            <p:cNvSpPr txBox="1"/>
            <p:nvPr/>
          </p:nvSpPr>
          <p:spPr>
            <a:xfrm>
              <a:off x="6822178" y="3494995"/>
              <a:ext cx="88806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Embedding 2</a:t>
              </a:r>
            </a:p>
          </p:txBody>
        </p:sp>
        <p:pic>
          <p:nvPicPr>
            <p:cNvPr id="136" name="Picture 135">
              <a:extLst>
                <a:ext uri="{FF2B5EF4-FFF2-40B4-BE49-F238E27FC236}">
                  <a16:creationId xmlns:a16="http://schemas.microsoft.com/office/drawing/2014/main" id="{1184E664-7818-0D02-3EA7-853C8E7FC51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25983" y="3827531"/>
              <a:ext cx="234010" cy="283649"/>
            </a:xfrm>
            <a:prstGeom prst="rect">
              <a:avLst/>
            </a:prstGeom>
          </p:spPr>
        </p:pic>
        <p:sp>
          <p:nvSpPr>
            <p:cNvPr id="137" name="TextBox 136">
              <a:extLst>
                <a:ext uri="{FF2B5EF4-FFF2-40B4-BE49-F238E27FC236}">
                  <a16:creationId xmlns:a16="http://schemas.microsoft.com/office/drawing/2014/main" id="{662F8C89-0D8A-2913-27E7-8338131C48DF}"/>
                </a:ext>
                <a:ext uri="{C183D7F6-B498-43B3-948B-1728B52AA6E4}">
                  <adec:decorative xmlns:adec="http://schemas.microsoft.com/office/drawing/2017/decorative" val="1"/>
                </a:ext>
              </a:extLst>
            </p:cNvPr>
            <p:cNvSpPr txBox="1"/>
            <p:nvPr/>
          </p:nvSpPr>
          <p:spPr>
            <a:xfrm>
              <a:off x="6822178" y="3892411"/>
              <a:ext cx="88806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Embedding 3</a:t>
              </a:r>
            </a:p>
          </p:txBody>
        </p:sp>
        <p:pic>
          <p:nvPicPr>
            <p:cNvPr id="139" name="Picture 138">
              <a:extLst>
                <a:ext uri="{FF2B5EF4-FFF2-40B4-BE49-F238E27FC236}">
                  <a16:creationId xmlns:a16="http://schemas.microsoft.com/office/drawing/2014/main" id="{B08453C4-965B-9C20-0F92-799C71CACE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25983" y="4234490"/>
              <a:ext cx="234010" cy="283649"/>
            </a:xfrm>
            <a:prstGeom prst="rect">
              <a:avLst/>
            </a:prstGeom>
          </p:spPr>
        </p:pic>
        <p:sp>
          <p:nvSpPr>
            <p:cNvPr id="140" name="TextBox 139">
              <a:extLst>
                <a:ext uri="{FF2B5EF4-FFF2-40B4-BE49-F238E27FC236}">
                  <a16:creationId xmlns:a16="http://schemas.microsoft.com/office/drawing/2014/main" id="{85034568-BFFB-914B-DBDE-871AEBCAA67F}"/>
                </a:ext>
                <a:ext uri="{C183D7F6-B498-43B3-948B-1728B52AA6E4}">
                  <adec:decorative xmlns:adec="http://schemas.microsoft.com/office/drawing/2017/decorative" val="1"/>
                </a:ext>
              </a:extLst>
            </p:cNvPr>
            <p:cNvSpPr txBox="1"/>
            <p:nvPr/>
          </p:nvSpPr>
          <p:spPr>
            <a:xfrm>
              <a:off x="6822178" y="4299370"/>
              <a:ext cx="88806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Embedding 4</a:t>
              </a:r>
            </a:p>
          </p:txBody>
        </p:sp>
        <p:grpSp>
          <p:nvGrpSpPr>
            <p:cNvPr id="141" name="Group 140">
              <a:extLst>
                <a:ext uri="{FF2B5EF4-FFF2-40B4-BE49-F238E27FC236}">
                  <a16:creationId xmlns:a16="http://schemas.microsoft.com/office/drawing/2014/main" id="{D15B44A2-A4CA-21FE-B597-B4340B356FB2}"/>
                </a:ext>
              </a:extLst>
            </p:cNvPr>
            <p:cNvGrpSpPr/>
            <p:nvPr/>
          </p:nvGrpSpPr>
          <p:grpSpPr>
            <a:xfrm>
              <a:off x="5961859" y="3148054"/>
              <a:ext cx="477443" cy="1228260"/>
              <a:chOff x="5500990" y="2854274"/>
              <a:chExt cx="477443" cy="1228260"/>
            </a:xfrm>
          </p:grpSpPr>
          <p:cxnSp>
            <p:nvCxnSpPr>
              <p:cNvPr id="142" name="Straight Arrow Connector 141">
                <a:extLst>
                  <a:ext uri="{FF2B5EF4-FFF2-40B4-BE49-F238E27FC236}">
                    <a16:creationId xmlns:a16="http://schemas.microsoft.com/office/drawing/2014/main" id="{7140D018-9480-F07C-DE62-6F03372A1CC0}"/>
                  </a:ext>
                </a:extLst>
              </p:cNvPr>
              <p:cNvCxnSpPr>
                <a:cxnSpLocks/>
              </p:cNvCxnSpPr>
              <p:nvPr/>
            </p:nvCxnSpPr>
            <p:spPr>
              <a:xfrm>
                <a:off x="5500990" y="2854274"/>
                <a:ext cx="47744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EB24AC1-FC7B-8CE3-CBBE-62ECB0856317}"/>
                  </a:ext>
                </a:extLst>
              </p:cNvPr>
              <p:cNvCxnSpPr>
                <a:cxnSpLocks/>
              </p:cNvCxnSpPr>
              <p:nvPr/>
            </p:nvCxnSpPr>
            <p:spPr>
              <a:xfrm>
                <a:off x="5500990" y="3278159"/>
                <a:ext cx="47744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58028CA-4E38-7FF7-DE45-6BC0C99F21A0}"/>
                  </a:ext>
                </a:extLst>
              </p:cNvPr>
              <p:cNvCxnSpPr>
                <a:cxnSpLocks/>
              </p:cNvCxnSpPr>
              <p:nvPr/>
            </p:nvCxnSpPr>
            <p:spPr>
              <a:xfrm>
                <a:off x="5500990" y="3683665"/>
                <a:ext cx="47744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8F5EB0D3-6178-F3A3-A830-41F18E367AA2}"/>
                  </a:ext>
                </a:extLst>
              </p:cNvPr>
              <p:cNvCxnSpPr>
                <a:cxnSpLocks/>
              </p:cNvCxnSpPr>
              <p:nvPr/>
            </p:nvCxnSpPr>
            <p:spPr>
              <a:xfrm>
                <a:off x="5500990" y="4082534"/>
                <a:ext cx="477443"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53" name="Left Brace 152">
              <a:extLst>
                <a:ext uri="{FF2B5EF4-FFF2-40B4-BE49-F238E27FC236}">
                  <a16:creationId xmlns:a16="http://schemas.microsoft.com/office/drawing/2014/main" id="{2EF98B19-6BA6-09D1-D620-14B91A06A6C0}"/>
                </a:ext>
                <a:ext uri="{C183D7F6-B498-43B3-948B-1728B52AA6E4}">
                  <adec:decorative xmlns:adec="http://schemas.microsoft.com/office/drawing/2017/decorative" val="1"/>
                </a:ext>
              </a:extLst>
            </p:cNvPr>
            <p:cNvSpPr/>
            <p:nvPr/>
          </p:nvSpPr>
          <p:spPr>
            <a:xfrm rot="10800000">
              <a:off x="7636290" y="2957750"/>
              <a:ext cx="257797" cy="1634997"/>
            </a:xfrm>
            <a:prstGeom prst="leftBrace">
              <a:avLst>
                <a:gd name="adj1" fmla="val 37891"/>
                <a:gd name="adj2" fmla="val 50000"/>
              </a:avLst>
            </a:prstGeom>
            <a:ln w="6350">
              <a:solidFill>
                <a:schemeClr val="bg1">
                  <a:lumMod val="75000"/>
                </a:schemeClr>
              </a:solidFill>
              <a:headEnd type="none" w="lg" len="med"/>
              <a:tailEnd type="none"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944615" y="4164117"/>
              <a:ext cx="551433"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Variable Display"/>
                  <a:ea typeface="+mn-ea"/>
                  <a:cs typeface="Segoe UI Semibold" panose="020B0702040204020203" pitchFamily="34" charset="0"/>
                </a:rPr>
                <a:t>VectorDB</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14" name="Can 11">
              <a:extLst>
                <a:ext uri="{FF2B5EF4-FFF2-40B4-BE49-F238E27FC236}">
                  <a16:creationId xmlns:a16="http://schemas.microsoft.com/office/drawing/2014/main" id="{232BB936-F08B-DB66-EA10-05A3256D6F78}"/>
                </a:ext>
                <a:ext uri="{C183D7F6-B498-43B3-948B-1728B52AA6E4}">
                  <adec:decorative xmlns:adec="http://schemas.microsoft.com/office/drawing/2017/decorative" val="1"/>
                </a:ext>
              </a:extLst>
            </p:cNvPr>
            <p:cNvSpPr/>
            <p:nvPr/>
          </p:nvSpPr>
          <p:spPr bwMode="auto">
            <a:xfrm>
              <a:off x="7957908" y="3496497"/>
              <a:ext cx="511737" cy="532706"/>
            </a:xfrm>
            <a:prstGeom prst="can">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Variable Display"/>
                <a:ea typeface="Segoe UI" pitchFamily="34" charset="0"/>
                <a:cs typeface="Segoe UI" pitchFamily="34" charset="0"/>
              </a:endParaRPr>
            </a:p>
          </p:txBody>
        </p:sp>
        <p:sp>
          <p:nvSpPr>
            <p:cNvPr id="20" name="TextBox 19">
              <a:extLst>
                <a:ext uri="{FF2B5EF4-FFF2-40B4-BE49-F238E27FC236}">
                  <a16:creationId xmlns:a16="http://schemas.microsoft.com/office/drawing/2014/main" id="{616A4DB8-E843-058E-3C90-63EC66A3B1C6}"/>
                </a:ext>
                <a:ext uri="{C183D7F6-B498-43B3-948B-1728B52AA6E4}">
                  <adec:decorative xmlns:adec="http://schemas.microsoft.com/office/drawing/2017/decorative" val="1"/>
                </a:ext>
              </a:extLst>
            </p:cNvPr>
            <p:cNvSpPr txBox="1"/>
            <p:nvPr/>
          </p:nvSpPr>
          <p:spPr>
            <a:xfrm>
              <a:off x="8302673" y="2315813"/>
              <a:ext cx="12223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text-embeddings-</a:t>
              </a:r>
              <a:b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ada-002</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grpSp>
          <p:nvGrpSpPr>
            <p:cNvPr id="23" name="Group 22">
              <a:extLst>
                <a:ext uri="{FF2B5EF4-FFF2-40B4-BE49-F238E27FC236}">
                  <a16:creationId xmlns:a16="http://schemas.microsoft.com/office/drawing/2014/main" id="{8B9C5EB7-DDE7-2001-ED77-CECFBEE2EF1A}"/>
                </a:ext>
              </a:extLst>
            </p:cNvPr>
            <p:cNvGrpSpPr/>
            <p:nvPr/>
          </p:nvGrpSpPr>
          <p:grpSpPr>
            <a:xfrm>
              <a:off x="10575324" y="1855795"/>
              <a:ext cx="542945" cy="599304"/>
              <a:chOff x="4791177" y="2725299"/>
              <a:chExt cx="583305" cy="643849"/>
            </a:xfrm>
          </p:grpSpPr>
          <p:grpSp>
            <p:nvGrpSpPr>
              <p:cNvPr id="26" name="Group 25">
                <a:extLst>
                  <a:ext uri="{FF2B5EF4-FFF2-40B4-BE49-F238E27FC236}">
                    <a16:creationId xmlns:a16="http://schemas.microsoft.com/office/drawing/2014/main" id="{38EF717F-E2DC-C209-EB68-8FCA3048D5DF}"/>
                  </a:ext>
                </a:extLst>
              </p:cNvPr>
              <p:cNvGrpSpPr/>
              <p:nvPr/>
            </p:nvGrpSpPr>
            <p:grpSpPr>
              <a:xfrm>
                <a:off x="4869000" y="2981621"/>
                <a:ext cx="505482" cy="387527"/>
                <a:chOff x="4764224" y="2905396"/>
                <a:chExt cx="614227" cy="470896"/>
              </a:xfrm>
            </p:grpSpPr>
            <p:grpSp>
              <p:nvGrpSpPr>
                <p:cNvPr id="30" name="Group 29">
                  <a:extLst>
                    <a:ext uri="{FF2B5EF4-FFF2-40B4-BE49-F238E27FC236}">
                      <a16:creationId xmlns:a16="http://schemas.microsoft.com/office/drawing/2014/main" id="{30095241-895B-9F0D-3F9A-7B050F2DD959}"/>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9125F3B-937B-A025-20AA-3E3C6A192FF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36" name="Oval 35">
                    <a:extLst>
                      <a:ext uri="{FF2B5EF4-FFF2-40B4-BE49-F238E27FC236}">
                        <a16:creationId xmlns:a16="http://schemas.microsoft.com/office/drawing/2014/main" id="{AF4E8924-AC5F-9925-30BB-289404050813}"/>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31" name="Group 30">
                  <a:extLst>
                    <a:ext uri="{FF2B5EF4-FFF2-40B4-BE49-F238E27FC236}">
                      <a16:creationId xmlns:a16="http://schemas.microsoft.com/office/drawing/2014/main" id="{1D9C4488-E720-F225-1E0D-B4E0C458935D}"/>
                    </a:ext>
                  </a:extLst>
                </p:cNvPr>
                <p:cNvGrpSpPr/>
                <p:nvPr/>
              </p:nvGrpSpPr>
              <p:grpSpPr>
                <a:xfrm>
                  <a:off x="5031363" y="2905396"/>
                  <a:ext cx="347088" cy="388143"/>
                  <a:chOff x="1175042" y="1972326"/>
                  <a:chExt cx="147106" cy="164506"/>
                </a:xfrm>
              </p:grpSpPr>
              <p:sp>
                <p:nvSpPr>
                  <p:cNvPr id="33" name="Freeform 5">
                    <a:extLst>
                      <a:ext uri="{FF2B5EF4-FFF2-40B4-BE49-F238E27FC236}">
                        <a16:creationId xmlns:a16="http://schemas.microsoft.com/office/drawing/2014/main" id="{A442D167-ED15-AFA3-2E79-DFACD9B08A9C}"/>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34" name="Oval 33">
                    <a:extLst>
                      <a:ext uri="{FF2B5EF4-FFF2-40B4-BE49-F238E27FC236}">
                        <a16:creationId xmlns:a16="http://schemas.microsoft.com/office/drawing/2014/main" id="{5947C839-3820-5E9B-050A-06BC9F8569C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32" name="Freeform 28">
                  <a:extLst>
                    <a:ext uri="{FF2B5EF4-FFF2-40B4-BE49-F238E27FC236}">
                      <a16:creationId xmlns:a16="http://schemas.microsoft.com/office/drawing/2014/main" id="{04479CC2-2598-EC59-B7A2-59C835AD822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grpSp>
            <p:nvGrpSpPr>
              <p:cNvPr id="27" name="Group 26">
                <a:extLst>
                  <a:ext uri="{FF2B5EF4-FFF2-40B4-BE49-F238E27FC236}">
                    <a16:creationId xmlns:a16="http://schemas.microsoft.com/office/drawing/2014/main" id="{8D2E2452-8C06-EFCC-8B89-140A23C5DD9F}"/>
                  </a:ext>
                </a:extLst>
              </p:cNvPr>
              <p:cNvGrpSpPr/>
              <p:nvPr/>
            </p:nvGrpSpPr>
            <p:grpSpPr>
              <a:xfrm>
                <a:off x="4791177" y="2725299"/>
                <a:ext cx="324620" cy="292851"/>
                <a:chOff x="4764983" y="2720537"/>
                <a:chExt cx="324620" cy="292851"/>
              </a:xfrm>
            </p:grpSpPr>
            <p:sp>
              <p:nvSpPr>
                <p:cNvPr id="28" name="Rectangle: Rounded Corners 27">
                  <a:extLst>
                    <a:ext uri="{FF2B5EF4-FFF2-40B4-BE49-F238E27FC236}">
                      <a16:creationId xmlns:a16="http://schemas.microsoft.com/office/drawing/2014/main" id="{4355BEB1-98D2-D510-46E8-4478D47188E6}"/>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Variable Display"/>
                    <a:ea typeface="Segoe UI" pitchFamily="34" charset="0"/>
                    <a:cs typeface="Segoe UI" pitchFamily="34" charset="0"/>
                  </a:endParaRPr>
                </a:p>
              </p:txBody>
            </p:sp>
            <p:sp>
              <p:nvSpPr>
                <p:cNvPr id="29" name="Rectangle 128">
                  <a:extLst>
                    <a:ext uri="{FF2B5EF4-FFF2-40B4-BE49-F238E27FC236}">
                      <a16:creationId xmlns:a16="http://schemas.microsoft.com/office/drawing/2014/main" id="{573B8B11-81AC-D97F-0788-09C527E96BDE}"/>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chemeClr val="accent1"/>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Variable Display"/>
                    <a:ea typeface="Segoe UI" pitchFamily="34" charset="0"/>
                    <a:cs typeface="Segoe UI" pitchFamily="34" charset="0"/>
                  </a:endParaRPr>
                </a:p>
              </p:txBody>
            </p:sp>
          </p:grpSp>
        </p:grpSp>
        <p:sp>
          <p:nvSpPr>
            <p:cNvPr id="24" name="TextBox 23">
              <a:extLst>
                <a:ext uri="{FF2B5EF4-FFF2-40B4-BE49-F238E27FC236}">
                  <a16:creationId xmlns:a16="http://schemas.microsoft.com/office/drawing/2014/main" id="{403511A5-A72E-EBE7-5809-1386C5CAAEC8}"/>
                </a:ext>
                <a:ext uri="{C183D7F6-B498-43B3-948B-1728B52AA6E4}">
                  <adec:decorative xmlns:adec="http://schemas.microsoft.com/office/drawing/2017/decorative" val="1"/>
                </a:ext>
              </a:extLst>
            </p:cNvPr>
            <p:cNvSpPr txBox="1"/>
            <p:nvPr/>
          </p:nvSpPr>
          <p:spPr>
            <a:xfrm>
              <a:off x="10369400" y="2528203"/>
              <a:ext cx="95410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Application</a:t>
              </a:r>
            </a:p>
          </p:txBody>
        </p:sp>
        <p:sp>
          <p:nvSpPr>
            <p:cNvPr id="25" name="TextBox 24">
              <a:extLst>
                <a:ext uri="{FF2B5EF4-FFF2-40B4-BE49-F238E27FC236}">
                  <a16:creationId xmlns:a16="http://schemas.microsoft.com/office/drawing/2014/main" id="{0C0A3A5B-3037-3BF1-C623-9683CEA0899A}"/>
                </a:ext>
              </a:extLst>
            </p:cNvPr>
            <p:cNvSpPr txBox="1"/>
            <p:nvPr/>
          </p:nvSpPr>
          <p:spPr>
            <a:xfrm>
              <a:off x="10544400" y="1732322"/>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Variable Display"/>
                  <a:ea typeface="+mn-ea"/>
                  <a:cs typeface="+mn-cs"/>
                </a:rPr>
                <a:t>?</a:t>
              </a:r>
            </a:p>
          </p:txBody>
        </p:sp>
        <p:sp>
          <p:nvSpPr>
            <p:cNvPr id="37" name="TextBox 36">
              <a:extLst>
                <a:ext uri="{FF2B5EF4-FFF2-40B4-BE49-F238E27FC236}">
                  <a16:creationId xmlns:a16="http://schemas.microsoft.com/office/drawing/2014/main" id="{3BD9A2C2-01AB-F5B9-725B-D2FBBA02EA3F}"/>
                </a:ext>
                <a:ext uri="{C183D7F6-B498-43B3-948B-1728B52AA6E4}">
                  <adec:decorative xmlns:adec="http://schemas.microsoft.com/office/drawing/2017/decorative" val="1"/>
                </a:ext>
              </a:extLst>
            </p:cNvPr>
            <p:cNvSpPr txBox="1"/>
            <p:nvPr/>
          </p:nvSpPr>
          <p:spPr>
            <a:xfrm>
              <a:off x="8583516" y="3851073"/>
              <a:ext cx="7811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N-Relevant Sections</a:t>
              </a:r>
            </a:p>
          </p:txBody>
        </p:sp>
        <p:sp>
          <p:nvSpPr>
            <p:cNvPr id="40" name="TextBox 39">
              <a:extLst>
                <a:ext uri="{FF2B5EF4-FFF2-40B4-BE49-F238E27FC236}">
                  <a16:creationId xmlns:a16="http://schemas.microsoft.com/office/drawing/2014/main" id="{2AC5A6E6-465C-95F0-45EE-66B7280D73F3}"/>
                </a:ext>
                <a:ext uri="{C183D7F6-B498-43B3-948B-1728B52AA6E4}">
                  <adec:decorative xmlns:adec="http://schemas.microsoft.com/office/drawing/2017/decorative" val="1"/>
                </a:ext>
              </a:extLst>
            </p:cNvPr>
            <p:cNvSpPr txBox="1"/>
            <p:nvPr/>
          </p:nvSpPr>
          <p:spPr>
            <a:xfrm>
              <a:off x="9711338" y="1639017"/>
              <a:ext cx="68127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Questions</a:t>
              </a:r>
            </a:p>
          </p:txBody>
        </p:sp>
        <p:cxnSp>
          <p:nvCxnSpPr>
            <p:cNvPr id="43" name="Connector: Elbow 42">
              <a:extLst>
                <a:ext uri="{FF2B5EF4-FFF2-40B4-BE49-F238E27FC236}">
                  <a16:creationId xmlns:a16="http://schemas.microsoft.com/office/drawing/2014/main" id="{47EF35F2-BE68-DE4A-2CF5-B325F83DA4C9}"/>
                </a:ext>
                <a:ext uri="{C183D7F6-B498-43B3-948B-1728B52AA6E4}">
                  <adec:decorative xmlns:adec="http://schemas.microsoft.com/office/drawing/2017/decorative" val="1"/>
                </a:ext>
              </a:extLst>
            </p:cNvPr>
            <p:cNvCxnSpPr>
              <a:cxnSpLocks/>
              <a:endCxn id="14" idx="1"/>
            </p:cNvCxnSpPr>
            <p:nvPr/>
          </p:nvCxnSpPr>
          <p:spPr>
            <a:xfrm rot="10800000" flipV="1">
              <a:off x="8213777" y="2174121"/>
              <a:ext cx="346992" cy="1322375"/>
            </a:xfrm>
            <a:prstGeom prst="bentConnector2">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F5323FB-955F-956D-9F70-309CD390BFE2}"/>
                </a:ext>
                <a:ext uri="{C183D7F6-B498-43B3-948B-1728B52AA6E4}">
                  <adec:decorative xmlns:adec="http://schemas.microsoft.com/office/drawing/2017/decorative" val="1"/>
                </a:ext>
              </a:extLst>
            </p:cNvPr>
            <p:cNvSpPr txBox="1"/>
            <p:nvPr/>
          </p:nvSpPr>
          <p:spPr>
            <a:xfrm>
              <a:off x="8302673" y="2944193"/>
              <a:ext cx="46150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Vector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search</a:t>
              </a:r>
            </a:p>
          </p:txBody>
        </p:sp>
        <p:sp>
          <p:nvSpPr>
            <p:cNvPr id="48" name="TextBox 47">
              <a:extLst>
                <a:ext uri="{FF2B5EF4-FFF2-40B4-BE49-F238E27FC236}">
                  <a16:creationId xmlns:a16="http://schemas.microsoft.com/office/drawing/2014/main" id="{58BDD36F-0A9F-37D4-91F8-6B014E46DBEB}"/>
                </a:ext>
                <a:ext uri="{C183D7F6-B498-43B3-948B-1728B52AA6E4}">
                  <adec:decorative xmlns:adec="http://schemas.microsoft.com/office/drawing/2017/decorative" val="1"/>
                </a:ext>
              </a:extLst>
            </p:cNvPr>
            <p:cNvSpPr txBox="1"/>
            <p:nvPr/>
          </p:nvSpPr>
          <p:spPr>
            <a:xfrm>
              <a:off x="10493375" y="4019160"/>
              <a:ext cx="1043095"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NLP Tasks: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Q&amp;A, etc.</a:t>
              </a:r>
            </a:p>
          </p:txBody>
        </p:sp>
        <p:cxnSp>
          <p:nvCxnSpPr>
            <p:cNvPr id="54" name="Straight Arrow Connector 53">
              <a:extLst>
                <a:ext uri="{FF2B5EF4-FFF2-40B4-BE49-F238E27FC236}">
                  <a16:creationId xmlns:a16="http://schemas.microsoft.com/office/drawing/2014/main" id="{B3911CA6-A009-0C76-03CC-3AAC3F4E7C24}"/>
                </a:ext>
                <a:ext uri="{C183D7F6-B498-43B3-948B-1728B52AA6E4}">
                  <adec:decorative xmlns:adec="http://schemas.microsoft.com/office/drawing/2017/decorative" val="1"/>
                </a:ext>
              </a:extLst>
            </p:cNvPr>
            <p:cNvCxnSpPr>
              <a:cxnSpLocks/>
            </p:cNvCxnSpPr>
            <p:nvPr/>
          </p:nvCxnSpPr>
          <p:spPr>
            <a:xfrm flipH="1" flipV="1">
              <a:off x="9302893" y="2171247"/>
              <a:ext cx="386966"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8A13D2B-4E50-D1CE-44A8-D377E3EB1D39}"/>
                </a:ext>
                <a:ext uri="{C183D7F6-B498-43B3-948B-1728B52AA6E4}">
                  <adec:decorative xmlns:adec="http://schemas.microsoft.com/office/drawing/2017/decorative" val="1"/>
                </a:ext>
              </a:extLst>
            </p:cNvPr>
            <p:cNvSpPr txBox="1"/>
            <p:nvPr/>
          </p:nvSpPr>
          <p:spPr>
            <a:xfrm>
              <a:off x="7283732" y="2170730"/>
              <a:ext cx="784482"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Embedded question</a:t>
              </a:r>
            </a:p>
          </p:txBody>
        </p:sp>
        <p:cxnSp>
          <p:nvCxnSpPr>
            <p:cNvPr id="65" name="Straight Arrow Connector 64">
              <a:extLst>
                <a:ext uri="{FF2B5EF4-FFF2-40B4-BE49-F238E27FC236}">
                  <a16:creationId xmlns:a16="http://schemas.microsoft.com/office/drawing/2014/main" id="{55404F16-F6B7-AA93-1B45-B57912D53839}"/>
                </a:ext>
              </a:extLst>
            </p:cNvPr>
            <p:cNvCxnSpPr>
              <a:cxnSpLocks/>
            </p:cNvCxnSpPr>
            <p:nvPr/>
          </p:nvCxnSpPr>
          <p:spPr>
            <a:xfrm>
              <a:off x="8469645" y="3757431"/>
              <a:ext cx="1188706"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3AA225D2-4E60-577F-D027-266B38B24C04}"/>
                </a:ext>
                <a:ext uri="{C183D7F6-B498-43B3-948B-1728B52AA6E4}">
                  <adec:decorative xmlns:adec="http://schemas.microsoft.com/office/drawing/2017/decorative" val="1"/>
                </a:ext>
              </a:extLst>
            </p:cNvPr>
            <p:cNvSpPr txBox="1"/>
            <p:nvPr/>
          </p:nvSpPr>
          <p:spPr>
            <a:xfrm>
              <a:off x="9452120" y="3851073"/>
              <a:ext cx="95378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text-davinci-003</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68" name="Picture 67">
              <a:extLst>
                <a:ext uri="{FF2B5EF4-FFF2-40B4-BE49-F238E27FC236}">
                  <a16:creationId xmlns:a16="http://schemas.microsoft.com/office/drawing/2014/main" id="{B250B5F5-023C-61C9-B577-509C3FAF2B8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711263" y="4282780"/>
              <a:ext cx="234010" cy="283649"/>
            </a:xfrm>
            <a:prstGeom prst="rect">
              <a:avLst/>
            </a:prstGeom>
          </p:spPr>
        </p:pic>
        <p:pic>
          <p:nvPicPr>
            <p:cNvPr id="69" name="Picture 68">
              <a:extLst>
                <a:ext uri="{FF2B5EF4-FFF2-40B4-BE49-F238E27FC236}">
                  <a16:creationId xmlns:a16="http://schemas.microsoft.com/office/drawing/2014/main" id="{2F274565-CF77-9BF2-4CF5-2C02C8840663}"/>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63005" y="4282780"/>
              <a:ext cx="234010" cy="283649"/>
            </a:xfrm>
            <a:prstGeom prst="rect">
              <a:avLst/>
            </a:prstGeom>
          </p:spPr>
        </p:pic>
        <p:pic>
          <p:nvPicPr>
            <p:cNvPr id="70" name="Picture 69">
              <a:extLst>
                <a:ext uri="{FF2B5EF4-FFF2-40B4-BE49-F238E27FC236}">
                  <a16:creationId xmlns:a16="http://schemas.microsoft.com/office/drawing/2014/main" id="{E6426C6E-B689-FE45-9DF2-533DE2E1CBCD}"/>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66012" y="4566429"/>
              <a:ext cx="234010" cy="283649"/>
            </a:xfrm>
            <a:prstGeom prst="rect">
              <a:avLst/>
            </a:prstGeom>
          </p:spPr>
        </p:pic>
        <p:cxnSp>
          <p:nvCxnSpPr>
            <p:cNvPr id="71" name="Connector: Elbow 70">
              <a:extLst>
                <a:ext uri="{FF2B5EF4-FFF2-40B4-BE49-F238E27FC236}">
                  <a16:creationId xmlns:a16="http://schemas.microsoft.com/office/drawing/2014/main" id="{59D8921F-57DB-438F-FE07-562B17B2E201}"/>
                </a:ext>
                <a:ext uri="{C183D7F6-B498-43B3-948B-1728B52AA6E4}">
                  <adec:decorative xmlns:adec="http://schemas.microsoft.com/office/drawing/2017/decorative" val="1"/>
                </a:ext>
              </a:extLst>
            </p:cNvPr>
            <p:cNvCxnSpPr>
              <a:cxnSpLocks/>
            </p:cNvCxnSpPr>
            <p:nvPr/>
          </p:nvCxnSpPr>
          <p:spPr>
            <a:xfrm flipV="1">
              <a:off x="9861755" y="2928313"/>
              <a:ext cx="526419" cy="837412"/>
            </a:xfrm>
            <a:prstGeom prst="bentConnector2">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253BDBE3-1B53-6DF8-3CC5-0C04790FDCA3}"/>
                </a:ext>
                <a:ext uri="{C183D7F6-B498-43B3-948B-1728B52AA6E4}">
                  <adec:decorative xmlns:adec="http://schemas.microsoft.com/office/drawing/2017/decorative" val="1"/>
                </a:ext>
              </a:extLst>
            </p:cNvPr>
            <p:cNvSpPr/>
            <p:nvPr/>
          </p:nvSpPr>
          <p:spPr bwMode="auto">
            <a:xfrm>
              <a:off x="4041798" y="2612226"/>
              <a:ext cx="1824279" cy="2741514"/>
            </a:xfrm>
            <a:prstGeom prst="roundRect">
              <a:avLst>
                <a:gd name="adj" fmla="val 3727"/>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endParaRPr>
            </a:p>
          </p:txBody>
        </p:sp>
        <p:pic>
          <p:nvPicPr>
            <p:cNvPr id="4" name="Picture 3">
              <a:extLst>
                <a:ext uri="{FF2B5EF4-FFF2-40B4-BE49-F238E27FC236}">
                  <a16:creationId xmlns:a16="http://schemas.microsoft.com/office/drawing/2014/main" id="{F1554500-8F39-1A3E-4AD7-4F20B474F0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32807" y="3081630"/>
              <a:ext cx="471488" cy="471488"/>
            </a:xfrm>
            <a:prstGeom prst="rect">
              <a:avLst/>
            </a:prstGeom>
          </p:spPr>
        </p:pic>
        <p:sp>
          <p:nvSpPr>
            <p:cNvPr id="6" name="TextBox 5">
              <a:extLst>
                <a:ext uri="{FF2B5EF4-FFF2-40B4-BE49-F238E27FC236}">
                  <a16:creationId xmlns:a16="http://schemas.microsoft.com/office/drawing/2014/main" id="{BE434729-B49E-6963-43CC-1CCF28498607}"/>
                </a:ext>
                <a:ext uri="{C183D7F6-B498-43B3-948B-1728B52AA6E4}">
                  <adec:decorative xmlns:adec="http://schemas.microsoft.com/office/drawing/2017/decorative" val="1"/>
                </a:ext>
              </a:extLst>
            </p:cNvPr>
            <p:cNvSpPr txBox="1"/>
            <p:nvPr/>
          </p:nvSpPr>
          <p:spPr>
            <a:xfrm>
              <a:off x="4629516" y="3537730"/>
              <a:ext cx="678071"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Translator</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15" name="Picture 14">
              <a:extLst>
                <a:ext uri="{FF2B5EF4-FFF2-40B4-BE49-F238E27FC236}">
                  <a16:creationId xmlns:a16="http://schemas.microsoft.com/office/drawing/2014/main" id="{23F95FA7-82C5-AA84-2653-B2FBA6EDF96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01875" y="1910785"/>
              <a:ext cx="471488" cy="471488"/>
            </a:xfrm>
            <a:prstGeom prst="rect">
              <a:avLst/>
            </a:prstGeom>
          </p:spPr>
        </p:pic>
        <p:sp>
          <p:nvSpPr>
            <p:cNvPr id="16" name="TextBox 15">
              <a:extLst>
                <a:ext uri="{FF2B5EF4-FFF2-40B4-BE49-F238E27FC236}">
                  <a16:creationId xmlns:a16="http://schemas.microsoft.com/office/drawing/2014/main" id="{591FAAD5-C861-F9FC-AC36-A072BDF885D2}"/>
                </a:ext>
                <a:ext uri="{C183D7F6-B498-43B3-948B-1728B52AA6E4}">
                  <adec:decorative xmlns:adec="http://schemas.microsoft.com/office/drawing/2017/decorative" val="1"/>
                </a:ext>
              </a:extLst>
            </p:cNvPr>
            <p:cNvSpPr txBox="1"/>
            <p:nvPr/>
          </p:nvSpPr>
          <p:spPr>
            <a:xfrm>
              <a:off x="9603391" y="2407820"/>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Translator</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pic>
          <p:nvPicPr>
            <p:cNvPr id="9" name="Picture 8">
              <a:extLst>
                <a:ext uri="{FF2B5EF4-FFF2-40B4-BE49-F238E27FC236}">
                  <a16:creationId xmlns:a16="http://schemas.microsoft.com/office/drawing/2014/main" id="{195775D4-B410-ED45-1678-431B54EC4D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71718" y="3077039"/>
              <a:ext cx="471488" cy="471488"/>
            </a:xfrm>
            <a:prstGeom prst="rect">
              <a:avLst/>
            </a:prstGeom>
          </p:spPr>
        </p:pic>
        <p:sp>
          <p:nvSpPr>
            <p:cNvPr id="10" name="TextBox 9">
              <a:extLst>
                <a:ext uri="{FF2B5EF4-FFF2-40B4-BE49-F238E27FC236}">
                  <a16:creationId xmlns:a16="http://schemas.microsoft.com/office/drawing/2014/main" id="{6566A517-6884-0189-C4A7-4A424E646613}"/>
                </a:ext>
                <a:ext uri="{C183D7F6-B498-43B3-948B-1728B52AA6E4}">
                  <adec:decorative xmlns:adec="http://schemas.microsoft.com/office/drawing/2017/decorative" val="1"/>
                </a:ext>
              </a:extLst>
            </p:cNvPr>
            <p:cNvSpPr txBox="1"/>
            <p:nvPr/>
          </p:nvSpPr>
          <p:spPr>
            <a:xfrm>
              <a:off x="10373234" y="3574074"/>
              <a:ext cx="862737"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Translator</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38" name="TextBox 37">
              <a:extLst>
                <a:ext uri="{FF2B5EF4-FFF2-40B4-BE49-F238E27FC236}">
                  <a16:creationId xmlns:a16="http://schemas.microsoft.com/office/drawing/2014/main" id="{EB97C118-651F-A1AA-4998-4E2D5B357B0F}"/>
                </a:ext>
              </a:extLst>
            </p:cNvPr>
            <p:cNvSpPr txBox="1"/>
            <p:nvPr/>
          </p:nvSpPr>
          <p:spPr>
            <a:xfrm>
              <a:off x="9275652" y="3269880"/>
              <a:ext cx="100287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Azure OpenAI Service</a:t>
              </a:r>
            </a:p>
          </p:txBody>
        </p:sp>
        <p:sp>
          <p:nvSpPr>
            <p:cNvPr id="53" name="TextBox 52">
              <a:extLst>
                <a:ext uri="{FF2B5EF4-FFF2-40B4-BE49-F238E27FC236}">
                  <a16:creationId xmlns:a16="http://schemas.microsoft.com/office/drawing/2014/main" id="{623F1823-549A-D1F9-5CDE-4F56B6CDDA5F}"/>
                </a:ext>
              </a:extLst>
            </p:cNvPr>
            <p:cNvSpPr txBox="1"/>
            <p:nvPr/>
          </p:nvSpPr>
          <p:spPr>
            <a:xfrm>
              <a:off x="8513947" y="1595973"/>
              <a:ext cx="98724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Azure OpenAI Service</a:t>
              </a:r>
            </a:p>
          </p:txBody>
        </p:sp>
        <p:sp>
          <p:nvSpPr>
            <p:cNvPr id="50" name="Rectangle: Rounded Corners 49">
              <a:extLst>
                <a:ext uri="{FF2B5EF4-FFF2-40B4-BE49-F238E27FC236}">
                  <a16:creationId xmlns:a16="http://schemas.microsoft.com/office/drawing/2014/main" id="{2F258F9D-31BA-3ED5-6884-6FC796D8A64C}"/>
                </a:ext>
              </a:extLst>
            </p:cNvPr>
            <p:cNvSpPr/>
            <p:nvPr/>
          </p:nvSpPr>
          <p:spPr bwMode="auto">
            <a:xfrm rot="10800000" flipV="1">
              <a:off x="4089757" y="2657636"/>
              <a:ext cx="1728360" cy="322659"/>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Variable Display" pitchFamily="2" charset="0"/>
                  <a:ea typeface="+mn-ea"/>
                  <a:cs typeface="Segoe UI" pitchFamily="34" charset="0"/>
                </a:rPr>
                <a:t>Azure AI Services</a:t>
              </a:r>
            </a:p>
          </p:txBody>
        </p:sp>
        <p:sp>
          <p:nvSpPr>
            <p:cNvPr id="47" name="TextBox 46">
              <a:extLst>
                <a:ext uri="{FF2B5EF4-FFF2-40B4-BE49-F238E27FC236}">
                  <a16:creationId xmlns:a16="http://schemas.microsoft.com/office/drawing/2014/main" id="{1D75E512-72AA-D20D-BFE5-0B9FC064E5BF}"/>
                </a:ext>
                <a:ext uri="{C183D7F6-B498-43B3-948B-1728B52AA6E4}">
                  <adec:decorative xmlns:adec="http://schemas.microsoft.com/office/drawing/2017/decorative" val="1"/>
                </a:ext>
              </a:extLst>
            </p:cNvPr>
            <p:cNvSpPr txBox="1"/>
            <p:nvPr/>
          </p:nvSpPr>
          <p:spPr>
            <a:xfrm>
              <a:off x="4069827" y="4884108"/>
              <a:ext cx="1769715"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text-embeddings-ada-002</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8" name="Straight Arrow Connector 7">
              <a:extLst>
                <a:ext uri="{FF2B5EF4-FFF2-40B4-BE49-F238E27FC236}">
                  <a16:creationId xmlns:a16="http://schemas.microsoft.com/office/drawing/2014/main" id="{4DD11523-741A-E3F9-BF88-2EEA88565248}"/>
                </a:ext>
              </a:extLst>
            </p:cNvPr>
            <p:cNvCxnSpPr>
              <a:cxnSpLocks/>
            </p:cNvCxnSpPr>
            <p:nvPr/>
          </p:nvCxnSpPr>
          <p:spPr>
            <a:xfrm>
              <a:off x="4968804" y="3736759"/>
              <a:ext cx="0" cy="728677"/>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31D36CF-B92E-5485-9AAA-0F956D487240}"/>
                </a:ext>
                <a:ext uri="{C183D7F6-B498-43B3-948B-1728B52AA6E4}">
                  <adec:decorative xmlns:adec="http://schemas.microsoft.com/office/drawing/2017/decorative" val="1"/>
                </a:ext>
              </a:extLst>
            </p:cNvPr>
            <p:cNvSpPr txBox="1"/>
            <p:nvPr/>
          </p:nvSpPr>
          <p:spPr>
            <a:xfrm>
              <a:off x="4186085" y="3851995"/>
              <a:ext cx="738985" cy="369332"/>
            </a:xfrm>
            <a:prstGeom prst="rect">
              <a:avLst/>
            </a:prstGeom>
            <a:noFill/>
          </p:spPr>
          <p:txBody>
            <a:bodyPr wrap="non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Translated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Text</a:t>
              </a:r>
            </a:p>
          </p:txBody>
        </p:sp>
        <p:sp>
          <p:nvSpPr>
            <p:cNvPr id="42" name="TextBox 41">
              <a:extLst>
                <a:ext uri="{FF2B5EF4-FFF2-40B4-BE49-F238E27FC236}">
                  <a16:creationId xmlns:a16="http://schemas.microsoft.com/office/drawing/2014/main" id="{0DC8A0EE-62C4-0012-EABD-55DCC6C65F49}"/>
                </a:ext>
                <a:ext uri="{C183D7F6-B498-43B3-948B-1728B52AA6E4}">
                  <adec:decorative xmlns:adec="http://schemas.microsoft.com/office/drawing/2017/decorative" val="1"/>
                </a:ext>
              </a:extLst>
            </p:cNvPr>
            <p:cNvSpPr txBox="1"/>
            <p:nvPr/>
          </p:nvSpPr>
          <p:spPr>
            <a:xfrm>
              <a:off x="4181756" y="4500529"/>
              <a:ext cx="1562928"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Azure OpenAI Service</a:t>
              </a:r>
              <a:endParaRPr kumimoji="0" lang="en-CA" sz="12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cxnSp>
          <p:nvCxnSpPr>
            <p:cNvPr id="18" name="Straight Arrow Connector 17">
              <a:extLst>
                <a:ext uri="{FF2B5EF4-FFF2-40B4-BE49-F238E27FC236}">
                  <a16:creationId xmlns:a16="http://schemas.microsoft.com/office/drawing/2014/main" id="{EC5E598A-3070-AB1B-B067-FEE9B9281124}"/>
                </a:ext>
                <a:ext uri="{C183D7F6-B498-43B3-948B-1728B52AA6E4}">
                  <adec:decorative xmlns:adec="http://schemas.microsoft.com/office/drawing/2017/decorative" val="1"/>
                </a:ext>
              </a:extLst>
            </p:cNvPr>
            <p:cNvCxnSpPr>
              <a:cxnSpLocks/>
            </p:cNvCxnSpPr>
            <p:nvPr/>
          </p:nvCxnSpPr>
          <p:spPr>
            <a:xfrm flipV="1">
              <a:off x="5718641" y="3318248"/>
              <a:ext cx="816800" cy="847667"/>
            </a:xfrm>
            <a:prstGeom prst="straightConnector1">
              <a:avLst/>
            </a:prstGeom>
            <a:ln w="6350">
              <a:solidFill>
                <a:schemeClr val="bg1">
                  <a:lumMod val="75000"/>
                </a:schemeClr>
              </a:solidFill>
              <a:headEnd type="none" w="lg" len="med"/>
              <a:tailEnd type="none" w="med"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040FF10-58E7-736C-6415-934D10AB7150}"/>
                </a:ext>
                <a:ext uri="{C183D7F6-B498-43B3-948B-1728B52AA6E4}">
                  <adec:decorative xmlns:adec="http://schemas.microsoft.com/office/drawing/2017/decorative" val="1"/>
                </a:ext>
              </a:extLst>
            </p:cNvPr>
            <p:cNvCxnSpPr>
              <a:cxnSpLocks/>
            </p:cNvCxnSpPr>
            <p:nvPr/>
          </p:nvCxnSpPr>
          <p:spPr>
            <a:xfrm>
              <a:off x="5724735" y="4345576"/>
              <a:ext cx="888348" cy="718397"/>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79952CC-A035-E65A-A4CF-3421BB5E3AE4}"/>
                </a:ext>
                <a:ext uri="{C183D7F6-B498-43B3-948B-1728B52AA6E4}">
                  <adec:decorative xmlns:adec="http://schemas.microsoft.com/office/drawing/2017/decorative" val="1"/>
                </a:ext>
              </a:extLst>
            </p:cNvPr>
            <p:cNvCxnSpPr>
              <a:cxnSpLocks/>
            </p:cNvCxnSpPr>
            <p:nvPr/>
          </p:nvCxnSpPr>
          <p:spPr>
            <a:xfrm rot="10800000" flipH="1">
              <a:off x="4088571" y="3577319"/>
              <a:ext cx="430042"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3FCB2F-EA19-BC77-AB26-4469407FDF2B}"/>
                </a:ext>
                <a:ext uri="{C183D7F6-B498-43B3-948B-1728B52AA6E4}">
                  <adec:decorative xmlns:adec="http://schemas.microsoft.com/office/drawing/2017/decorative" val="1"/>
                </a:ext>
              </a:extLst>
            </p:cNvPr>
            <p:cNvCxnSpPr>
              <a:cxnSpLocks/>
            </p:cNvCxnSpPr>
            <p:nvPr/>
          </p:nvCxnSpPr>
          <p:spPr>
            <a:xfrm>
              <a:off x="2525204" y="3775170"/>
              <a:ext cx="165609" cy="0"/>
            </a:xfrm>
            <a:prstGeom prst="straightConnector1">
              <a:avLst/>
            </a:prstGeom>
            <a:ln w="6350">
              <a:solidFill>
                <a:schemeClr val="bg1">
                  <a:lumMod val="7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0B973DA9-E18F-4DCF-307A-AA5DF82FD5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5975" y="3014780"/>
              <a:ext cx="234010" cy="283649"/>
            </a:xfrm>
            <a:prstGeom prst="rect">
              <a:avLst/>
            </a:prstGeom>
          </p:spPr>
        </p:pic>
        <p:pic>
          <p:nvPicPr>
            <p:cNvPr id="102" name="Picture 101">
              <a:extLst>
                <a:ext uri="{FF2B5EF4-FFF2-40B4-BE49-F238E27FC236}">
                  <a16:creationId xmlns:a16="http://schemas.microsoft.com/office/drawing/2014/main" id="{C18766D2-0B15-63BD-7A5F-353880F1D60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5975" y="3430115"/>
              <a:ext cx="234010" cy="283649"/>
            </a:xfrm>
            <a:prstGeom prst="rect">
              <a:avLst/>
            </a:prstGeom>
          </p:spPr>
        </p:pic>
        <p:pic>
          <p:nvPicPr>
            <p:cNvPr id="103" name="Picture 102">
              <a:extLst>
                <a:ext uri="{FF2B5EF4-FFF2-40B4-BE49-F238E27FC236}">
                  <a16:creationId xmlns:a16="http://schemas.microsoft.com/office/drawing/2014/main" id="{CC2E4D10-8446-C0FC-AE44-128B28006B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5975" y="3827531"/>
              <a:ext cx="234010" cy="283649"/>
            </a:xfrm>
            <a:prstGeom prst="rect">
              <a:avLst/>
            </a:prstGeom>
          </p:spPr>
        </p:pic>
        <p:pic>
          <p:nvPicPr>
            <p:cNvPr id="104" name="Picture 103">
              <a:extLst>
                <a:ext uri="{FF2B5EF4-FFF2-40B4-BE49-F238E27FC236}">
                  <a16:creationId xmlns:a16="http://schemas.microsoft.com/office/drawing/2014/main" id="{EBA14E8D-147E-E7DB-AB38-1A185FE089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75975" y="4234490"/>
              <a:ext cx="234010" cy="283649"/>
            </a:xfrm>
            <a:prstGeom prst="rect">
              <a:avLst/>
            </a:prstGeom>
          </p:spPr>
        </p:pic>
        <p:sp>
          <p:nvSpPr>
            <p:cNvPr id="105" name="TextBox 104">
              <a:extLst>
                <a:ext uri="{FF2B5EF4-FFF2-40B4-BE49-F238E27FC236}">
                  <a16:creationId xmlns:a16="http://schemas.microsoft.com/office/drawing/2014/main" id="{D9DDE8F8-3418-C184-1499-64F02B11A37E}"/>
                </a:ext>
                <a:ext uri="{C183D7F6-B498-43B3-948B-1728B52AA6E4}">
                  <adec:decorative xmlns:adec="http://schemas.microsoft.com/office/drawing/2017/decorative" val="1"/>
                </a:ext>
              </a:extLst>
            </p:cNvPr>
            <p:cNvSpPr txBox="1"/>
            <p:nvPr/>
          </p:nvSpPr>
          <p:spPr>
            <a:xfrm>
              <a:off x="3072171" y="3064272"/>
              <a:ext cx="605935"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Section 1</a:t>
              </a:r>
            </a:p>
          </p:txBody>
        </p:sp>
        <p:sp>
          <p:nvSpPr>
            <p:cNvPr id="108" name="TextBox 107">
              <a:extLst>
                <a:ext uri="{FF2B5EF4-FFF2-40B4-BE49-F238E27FC236}">
                  <a16:creationId xmlns:a16="http://schemas.microsoft.com/office/drawing/2014/main" id="{DEE7320B-393F-D24B-B07E-1F19254D8922}"/>
                </a:ext>
                <a:ext uri="{C183D7F6-B498-43B3-948B-1728B52AA6E4}">
                  <adec:decorative xmlns:adec="http://schemas.microsoft.com/office/drawing/2017/decorative" val="1"/>
                </a:ext>
              </a:extLst>
            </p:cNvPr>
            <p:cNvSpPr txBox="1"/>
            <p:nvPr/>
          </p:nvSpPr>
          <p:spPr>
            <a:xfrm>
              <a:off x="3072171" y="3479607"/>
              <a:ext cx="631583"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Section 2</a:t>
              </a:r>
            </a:p>
          </p:txBody>
        </p:sp>
        <p:sp>
          <p:nvSpPr>
            <p:cNvPr id="109" name="TextBox 108">
              <a:extLst>
                <a:ext uri="{FF2B5EF4-FFF2-40B4-BE49-F238E27FC236}">
                  <a16:creationId xmlns:a16="http://schemas.microsoft.com/office/drawing/2014/main" id="{35E60298-375F-96CD-FA17-FBC74D154093}"/>
                </a:ext>
                <a:ext uri="{C183D7F6-B498-43B3-948B-1728B52AA6E4}">
                  <adec:decorative xmlns:adec="http://schemas.microsoft.com/office/drawing/2017/decorative" val="1"/>
                </a:ext>
              </a:extLst>
            </p:cNvPr>
            <p:cNvSpPr txBox="1"/>
            <p:nvPr/>
          </p:nvSpPr>
          <p:spPr>
            <a:xfrm>
              <a:off x="3072171" y="3877023"/>
              <a:ext cx="631583"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Section 3</a:t>
              </a:r>
            </a:p>
          </p:txBody>
        </p:sp>
        <p:sp>
          <p:nvSpPr>
            <p:cNvPr id="110" name="TextBox 109">
              <a:extLst>
                <a:ext uri="{FF2B5EF4-FFF2-40B4-BE49-F238E27FC236}">
                  <a16:creationId xmlns:a16="http://schemas.microsoft.com/office/drawing/2014/main" id="{A4B6ED3E-FB12-9727-79BA-35B592C07829}"/>
                </a:ext>
                <a:ext uri="{C183D7F6-B498-43B3-948B-1728B52AA6E4}">
                  <adec:decorative xmlns:adec="http://schemas.microsoft.com/office/drawing/2017/decorative" val="1"/>
                </a:ext>
              </a:extLst>
            </p:cNvPr>
            <p:cNvSpPr txBox="1"/>
            <p:nvPr/>
          </p:nvSpPr>
          <p:spPr>
            <a:xfrm>
              <a:off x="3072171" y="4283982"/>
              <a:ext cx="631583" cy="184666"/>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Section 4</a:t>
              </a:r>
            </a:p>
          </p:txBody>
        </p:sp>
        <p:grpSp>
          <p:nvGrpSpPr>
            <p:cNvPr id="106" name="Group 105" descr="An icon of code generation">
              <a:extLst>
                <a:ext uri="{FF2B5EF4-FFF2-40B4-BE49-F238E27FC236}">
                  <a16:creationId xmlns:a16="http://schemas.microsoft.com/office/drawing/2014/main" id="{AF1D1D68-1A79-EDC5-4458-3279D6655814}"/>
                </a:ext>
              </a:extLst>
            </p:cNvPr>
            <p:cNvGrpSpPr/>
            <p:nvPr/>
          </p:nvGrpSpPr>
          <p:grpSpPr>
            <a:xfrm>
              <a:off x="8757596" y="2028632"/>
              <a:ext cx="355144" cy="295468"/>
              <a:chOff x="7456967" y="1745602"/>
              <a:chExt cx="329723" cy="274320"/>
            </a:xfrm>
          </p:grpSpPr>
          <p:sp>
            <p:nvSpPr>
              <p:cNvPr id="107" name="Graphic 85">
                <a:extLst>
                  <a:ext uri="{FF2B5EF4-FFF2-40B4-BE49-F238E27FC236}">
                    <a16:creationId xmlns:a16="http://schemas.microsoft.com/office/drawing/2014/main" id="{D7012F51-2749-0656-11E3-53267C3CEFE4}"/>
                  </a:ext>
                </a:extLst>
              </p:cNvPr>
              <p:cNvSpPr/>
              <p:nvPr/>
            </p:nvSpPr>
            <p:spPr>
              <a:xfrm>
                <a:off x="7686584" y="1787457"/>
                <a:ext cx="100106" cy="190611"/>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1" name="Graphic 85">
                <a:extLst>
                  <a:ext uri="{FF2B5EF4-FFF2-40B4-BE49-F238E27FC236}">
                    <a16:creationId xmlns:a16="http://schemas.microsoft.com/office/drawing/2014/main" id="{48B92270-9261-C3EC-5DEC-7931E5DCE86B}"/>
                  </a:ext>
                </a:extLst>
              </p:cNvPr>
              <p:cNvSpPr/>
              <p:nvPr/>
            </p:nvSpPr>
            <p:spPr>
              <a:xfrm rot="10800000">
                <a:off x="7456967" y="1787457"/>
                <a:ext cx="100106" cy="190611"/>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4" name="Graphic 98">
                <a:extLst>
                  <a:ext uri="{FF2B5EF4-FFF2-40B4-BE49-F238E27FC236}">
                    <a16:creationId xmlns:a16="http://schemas.microsoft.com/office/drawing/2014/main" id="{6D7320BF-B27E-2D4A-CD02-57B03E3CFBBC}"/>
                  </a:ext>
                </a:extLst>
              </p:cNvPr>
              <p:cNvSpPr/>
              <p:nvPr/>
            </p:nvSpPr>
            <p:spPr>
              <a:xfrm rot="900000">
                <a:off x="7612304" y="1745602"/>
                <a:ext cx="19050" cy="274320"/>
              </a:xfrm>
              <a:custGeom>
                <a:avLst/>
                <a:gdLst>
                  <a:gd name="connsiteX0" fmla="*/ 0 w 19050"/>
                  <a:gd name="connsiteY0" fmla="*/ 9525 h 152400"/>
                  <a:gd name="connsiteX1" fmla="*/ 0 w 19050"/>
                  <a:gd name="connsiteY1" fmla="*/ 142875 h 152400"/>
                  <a:gd name="connsiteX2" fmla="*/ 9525 w 19050"/>
                  <a:gd name="connsiteY2" fmla="*/ 152400 h 152400"/>
                  <a:gd name="connsiteX3" fmla="*/ 19050 w 19050"/>
                  <a:gd name="connsiteY3" fmla="*/ 142875 h 152400"/>
                  <a:gd name="connsiteX4" fmla="*/ 19050 w 19050"/>
                  <a:gd name="connsiteY4" fmla="*/ 9525 h 152400"/>
                  <a:gd name="connsiteX5" fmla="*/ 9525 w 19050"/>
                  <a:gd name="connsiteY5" fmla="*/ 0 h 152400"/>
                  <a:gd name="connsiteX6" fmla="*/ 0 w 19050"/>
                  <a:gd name="connsiteY6" fmla="*/ 95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52400">
                    <a:moveTo>
                      <a:pt x="0" y="9525"/>
                    </a:moveTo>
                    <a:lnTo>
                      <a:pt x="0" y="142875"/>
                    </a:lnTo>
                    <a:cubicBezTo>
                      <a:pt x="0" y="148136"/>
                      <a:pt x="4264" y="152400"/>
                      <a:pt x="9525" y="152400"/>
                    </a:cubicBezTo>
                    <a:cubicBezTo>
                      <a:pt x="14786" y="152400"/>
                      <a:pt x="19050" y="148136"/>
                      <a:pt x="19050" y="142875"/>
                    </a:cubicBezTo>
                    <a:lnTo>
                      <a:pt x="19050" y="9525"/>
                    </a:lnTo>
                    <a:cubicBezTo>
                      <a:pt x="19050" y="4265"/>
                      <a:pt x="14786" y="0"/>
                      <a:pt x="9525" y="0"/>
                    </a:cubicBezTo>
                    <a:cubicBezTo>
                      <a:pt x="4264" y="0"/>
                      <a:pt x="0" y="4265"/>
                      <a:pt x="0" y="95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grpSp>
    </p:spTree>
    <p:extLst>
      <p:ext uri="{BB962C8B-B14F-4D97-AF65-F5344CB8AC3E}">
        <p14:creationId xmlns:p14="http://schemas.microsoft.com/office/powerpoint/2010/main" val="41242879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229F166-A48E-ECEE-40A9-D8F1A34F9342}"/>
              </a:ext>
            </a:extLst>
          </p:cNvPr>
          <p:cNvSpPr>
            <a:spLocks noGrp="1"/>
          </p:cNvSpPr>
          <p:nvPr>
            <p:ph type="title"/>
          </p:nvPr>
        </p:nvSpPr>
        <p:spPr/>
        <p:txBody>
          <a:bodyPr/>
          <a:lstStyle/>
          <a:p>
            <a:r>
              <a:rPr lang="en-CA" noProof="0"/>
              <a:t>Responsible AI in Azure OpenAI Service</a:t>
            </a:r>
            <a:endParaRPr lang="en-IN"/>
          </a:p>
        </p:txBody>
      </p:sp>
      <p:sp>
        <p:nvSpPr>
          <p:cNvPr id="13" name="Rectangle: Rounded Corners 12">
            <a:extLst>
              <a:ext uri="{FF2B5EF4-FFF2-40B4-BE49-F238E27FC236}">
                <a16:creationId xmlns:a16="http://schemas.microsoft.com/office/drawing/2014/main" id="{AA1773B8-6C2D-7914-9717-5D28D84AC197}"/>
              </a:ext>
              <a:ext uri="{C183D7F6-B498-43B3-948B-1728B52AA6E4}">
                <adec:decorative xmlns:adec="http://schemas.microsoft.com/office/drawing/2017/decorative" val="1"/>
              </a:ext>
            </a:extLst>
          </p:cNvPr>
          <p:cNvSpPr>
            <a:spLocks/>
          </p:cNvSpPr>
          <p:nvPr/>
        </p:nvSpPr>
        <p:spPr bwMode="auto">
          <a:xfrm>
            <a:off x="588963" y="1237278"/>
            <a:ext cx="11017250" cy="5201622"/>
          </a:xfrm>
          <a:prstGeom prst="roundRect">
            <a:avLst>
              <a:gd name="adj" fmla="val 4007"/>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6" name="Group 75" descr="A demo showing Azure's integrated responsible AI system using an ensemble of models to detect problematic content like hate, sexual, violence Pll. These models can be used to synchronous and improve the quality of the outputs and give customers control over the type and tone of content on the customers application. It can also be used to identify potential instance of abuse and alert customers of those concerns.&#10;">
            <a:extLst>
              <a:ext uri="{FF2B5EF4-FFF2-40B4-BE49-F238E27FC236}">
                <a16:creationId xmlns:a16="http://schemas.microsoft.com/office/drawing/2014/main" id="{3DAFDA11-323F-A360-0170-C6AD4EA5EBDA}"/>
              </a:ext>
            </a:extLst>
          </p:cNvPr>
          <p:cNvGrpSpPr/>
          <p:nvPr/>
        </p:nvGrpSpPr>
        <p:grpSpPr>
          <a:xfrm>
            <a:off x="719159" y="1400890"/>
            <a:ext cx="10756859" cy="4917941"/>
            <a:chOff x="727094" y="1361263"/>
            <a:chExt cx="10756859" cy="4917941"/>
          </a:xfrm>
        </p:grpSpPr>
        <p:grpSp>
          <p:nvGrpSpPr>
            <p:cNvPr id="73" name="Group 72">
              <a:extLst>
                <a:ext uri="{FF2B5EF4-FFF2-40B4-BE49-F238E27FC236}">
                  <a16:creationId xmlns:a16="http://schemas.microsoft.com/office/drawing/2014/main" id="{C23D06C7-0EA2-7402-A37F-705A182F9286}"/>
                </a:ext>
              </a:extLst>
            </p:cNvPr>
            <p:cNvGrpSpPr/>
            <p:nvPr/>
          </p:nvGrpSpPr>
          <p:grpSpPr>
            <a:xfrm>
              <a:off x="727094" y="1361263"/>
              <a:ext cx="10756859" cy="4626543"/>
              <a:chOff x="727094" y="1761842"/>
              <a:chExt cx="10756859" cy="4626543"/>
            </a:xfrm>
          </p:grpSpPr>
          <p:sp>
            <p:nvSpPr>
              <p:cNvPr id="3" name="Rectangle: Rounded Corners 2">
                <a:extLst>
                  <a:ext uri="{FF2B5EF4-FFF2-40B4-BE49-F238E27FC236}">
                    <a16:creationId xmlns:a16="http://schemas.microsoft.com/office/drawing/2014/main" id="{B2755F93-99CC-F975-4CD7-E873FF0DF53A}"/>
                  </a:ext>
                </a:extLst>
              </p:cNvPr>
              <p:cNvSpPr/>
              <p:nvPr/>
            </p:nvSpPr>
            <p:spPr bwMode="auto">
              <a:xfrm rot="10800000" flipV="1">
                <a:off x="727094" y="1761842"/>
                <a:ext cx="2937228" cy="1332600"/>
              </a:xfrm>
              <a:prstGeom prst="roundRect">
                <a:avLst>
                  <a:gd name="adj" fmla="val 889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Customer Application</a:t>
                </a:r>
              </a:p>
            </p:txBody>
          </p:sp>
          <p:grpSp>
            <p:nvGrpSpPr>
              <p:cNvPr id="4" name="Group 3" descr="Directional arrow pointing to the right indicating Prompt">
                <a:extLst>
                  <a:ext uri="{FF2B5EF4-FFF2-40B4-BE49-F238E27FC236}">
                    <a16:creationId xmlns:a16="http://schemas.microsoft.com/office/drawing/2014/main" id="{FB4A906E-17BC-66EB-DC51-748A8F5D54B3}"/>
                  </a:ext>
                </a:extLst>
              </p:cNvPr>
              <p:cNvGrpSpPr/>
              <p:nvPr/>
            </p:nvGrpSpPr>
            <p:grpSpPr>
              <a:xfrm>
                <a:off x="3720539" y="1952982"/>
                <a:ext cx="4699562" cy="328556"/>
                <a:chOff x="3720539" y="1952982"/>
                <a:chExt cx="4699562" cy="328556"/>
              </a:xfrm>
            </p:grpSpPr>
            <p:cxnSp>
              <p:nvCxnSpPr>
                <p:cNvPr id="57" name="Straight Arrow Connector 56">
                  <a:extLst>
                    <a:ext uri="{FF2B5EF4-FFF2-40B4-BE49-F238E27FC236}">
                      <a16:creationId xmlns:a16="http://schemas.microsoft.com/office/drawing/2014/main" id="{C7F24E98-0D2C-FF6B-28B5-CED25BC2A9B3}"/>
                    </a:ext>
                  </a:extLst>
                </p:cNvPr>
                <p:cNvCxnSpPr>
                  <a:cxnSpLocks/>
                </p:cNvCxnSpPr>
                <p:nvPr/>
              </p:nvCxnSpPr>
              <p:spPr>
                <a:xfrm>
                  <a:off x="3720539" y="2117260"/>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FBD02763-EC61-48E1-61CA-CB67318CEFC9}"/>
                    </a:ext>
                  </a:extLst>
                </p:cNvPr>
                <p:cNvSpPr/>
                <p:nvPr/>
              </p:nvSpPr>
              <p:spPr bwMode="auto">
                <a:xfrm>
                  <a:off x="5726904" y="1952982"/>
                  <a:ext cx="757240" cy="328556"/>
                </a:xfrm>
                <a:prstGeom prst="roundRect">
                  <a:avLst>
                    <a:gd name="adj" fmla="val 7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Prompt</a:t>
                  </a:r>
                </a:p>
              </p:txBody>
            </p:sp>
          </p:grpSp>
          <p:sp>
            <p:nvSpPr>
              <p:cNvPr id="5" name="Rectangle: Rounded Corners 4">
                <a:extLst>
                  <a:ext uri="{FF2B5EF4-FFF2-40B4-BE49-F238E27FC236}">
                    <a16:creationId xmlns:a16="http://schemas.microsoft.com/office/drawing/2014/main" id="{F9686FCD-EF06-EE25-3F7B-4C964B0774F9}"/>
                  </a:ext>
                </a:extLst>
              </p:cNvPr>
              <p:cNvSpPr/>
              <p:nvPr/>
            </p:nvSpPr>
            <p:spPr bwMode="auto">
              <a:xfrm rot="10800000" flipV="1">
                <a:off x="8519160" y="1761842"/>
                <a:ext cx="2964793" cy="1332600"/>
              </a:xfrm>
              <a:prstGeom prst="roundRect">
                <a:avLst>
                  <a:gd name="adj" fmla="val 83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9304"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Azure OpenAI</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Endpoint</a:t>
                </a:r>
              </a:p>
            </p:txBody>
          </p:sp>
          <p:sp>
            <p:nvSpPr>
              <p:cNvPr id="6" name="Rectangle: Rounded Corners 5">
                <a:extLst>
                  <a:ext uri="{FF2B5EF4-FFF2-40B4-BE49-F238E27FC236}">
                    <a16:creationId xmlns:a16="http://schemas.microsoft.com/office/drawing/2014/main" id="{D07583FB-A2A0-AF6B-9688-2B2569A1CB20}"/>
                  </a:ext>
                </a:extLst>
              </p:cNvPr>
              <p:cNvSpPr/>
              <p:nvPr/>
            </p:nvSpPr>
            <p:spPr bwMode="auto">
              <a:xfrm rot="10800000" flipV="1">
                <a:off x="8595359" y="1835631"/>
                <a:ext cx="1125293" cy="1185020"/>
              </a:xfrm>
              <a:prstGeom prst="roundRect">
                <a:avLst>
                  <a:gd name="adj" fmla="val 925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Segoe UI" pitchFamily="34" charset="0"/>
                    <a:cs typeface="Segoe UI" pitchFamily="34" charset="0"/>
                  </a:rPr>
                  <a:t>RAI</a:t>
                </a:r>
              </a:p>
            </p:txBody>
          </p:sp>
          <p:cxnSp>
            <p:nvCxnSpPr>
              <p:cNvPr id="50" name="Straight Arrow Connector 49">
                <a:extLst>
                  <a:ext uri="{FF2B5EF4-FFF2-40B4-BE49-F238E27FC236}">
                    <a16:creationId xmlns:a16="http://schemas.microsoft.com/office/drawing/2014/main" id="{7082FEB5-53EF-52E2-9863-66619D58500A}"/>
                  </a:ext>
                </a:extLst>
              </p:cNvPr>
              <p:cNvCxnSpPr>
                <a:cxnSpLocks/>
              </p:cNvCxnSpPr>
              <p:nvPr/>
            </p:nvCxnSpPr>
            <p:spPr>
              <a:xfrm flipH="1">
                <a:off x="3720539" y="2739027"/>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9" name="Group 8" descr="Directional arrow pointing upwards and downwards indicating Synchronous Content filtering&#10;">
                <a:extLst>
                  <a:ext uri="{FF2B5EF4-FFF2-40B4-BE49-F238E27FC236}">
                    <a16:creationId xmlns:a16="http://schemas.microsoft.com/office/drawing/2014/main" id="{F62BE181-83D9-EA75-C339-2B41CCB3BEF5}"/>
                  </a:ext>
                </a:extLst>
              </p:cNvPr>
              <p:cNvGrpSpPr/>
              <p:nvPr/>
            </p:nvGrpSpPr>
            <p:grpSpPr>
              <a:xfrm>
                <a:off x="8595359" y="3133354"/>
                <a:ext cx="1537642" cy="775267"/>
                <a:chOff x="8595359" y="3133354"/>
                <a:chExt cx="1537642" cy="775267"/>
              </a:xfrm>
            </p:grpSpPr>
            <p:sp>
              <p:nvSpPr>
                <p:cNvPr id="48" name="TextBox 47">
                  <a:extLst>
                    <a:ext uri="{FF2B5EF4-FFF2-40B4-BE49-F238E27FC236}">
                      <a16:creationId xmlns:a16="http://schemas.microsoft.com/office/drawing/2014/main" id="{D229EDB7-7EB2-F416-9287-83294E5821D3}"/>
                    </a:ext>
                  </a:extLst>
                </p:cNvPr>
                <p:cNvSpPr txBox="1"/>
                <p:nvPr/>
              </p:nvSpPr>
              <p:spPr>
                <a:xfrm>
                  <a:off x="8595359" y="3146228"/>
                  <a:ext cx="1452808"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Filtered</a:t>
                  </a:r>
                  <a:b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b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Response</a:t>
                  </a:r>
                </a:p>
              </p:txBody>
            </p:sp>
            <p:cxnSp>
              <p:nvCxnSpPr>
                <p:cNvPr id="49" name="Straight Arrow Connector 48">
                  <a:extLst>
                    <a:ext uri="{FF2B5EF4-FFF2-40B4-BE49-F238E27FC236}">
                      <a16:creationId xmlns:a16="http://schemas.microsoft.com/office/drawing/2014/main" id="{1B7B53CF-B7BE-0844-2E28-9C93B3B213B0}"/>
                    </a:ext>
                  </a:extLst>
                </p:cNvPr>
                <p:cNvCxnSpPr>
                  <a:cxnSpLocks/>
                </p:cNvCxnSpPr>
                <p:nvPr/>
              </p:nvCxnSpPr>
              <p:spPr>
                <a:xfrm flipV="1">
                  <a:off x="10133001" y="3133354"/>
                  <a:ext cx="0" cy="775267"/>
                </a:xfrm>
                <a:prstGeom prst="straightConnector1">
                  <a:avLst/>
                </a:prstGeom>
                <a:ln w="15875">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0E05BE5-2239-BE80-6CC5-8C3BE58FAB53}"/>
                  </a:ext>
                </a:extLst>
              </p:cNvPr>
              <p:cNvSpPr/>
              <p:nvPr/>
            </p:nvSpPr>
            <p:spPr bwMode="auto">
              <a:xfrm rot="10800000" flipV="1">
                <a:off x="6002960" y="4037863"/>
                <a:ext cx="5183498" cy="508240"/>
              </a:xfrm>
              <a:prstGeom prst="roundRect">
                <a:avLst>
                  <a:gd name="adj" fmla="val 145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Responsible AI Model Ensemble</a:t>
                </a:r>
              </a:p>
            </p:txBody>
          </p:sp>
          <p:grpSp>
            <p:nvGrpSpPr>
              <p:cNvPr id="11" name="Group 10">
                <a:extLst>
                  <a:ext uri="{FF2B5EF4-FFF2-40B4-BE49-F238E27FC236}">
                    <a16:creationId xmlns:a16="http://schemas.microsoft.com/office/drawing/2014/main" id="{C719ED17-63FB-886C-2295-7307EDD0B303}"/>
                  </a:ext>
                  <a:ext uri="{C183D7F6-B498-43B3-948B-1728B52AA6E4}">
                    <adec:decorative xmlns:adec="http://schemas.microsoft.com/office/drawing/2017/decorative" val="1"/>
                  </a:ext>
                </a:extLst>
              </p:cNvPr>
              <p:cNvGrpSpPr/>
              <p:nvPr/>
            </p:nvGrpSpPr>
            <p:grpSpPr>
              <a:xfrm>
                <a:off x="5705469" y="4546104"/>
                <a:ext cx="5778483" cy="1842281"/>
                <a:chOff x="5705469" y="4546104"/>
                <a:chExt cx="5778483" cy="1842281"/>
              </a:xfrm>
            </p:grpSpPr>
            <p:sp>
              <p:nvSpPr>
                <p:cNvPr id="46" name="Rectangle: Rounded Corners 45">
                  <a:extLst>
                    <a:ext uri="{FF2B5EF4-FFF2-40B4-BE49-F238E27FC236}">
                      <a16:creationId xmlns:a16="http://schemas.microsoft.com/office/drawing/2014/main" id="{E2BD9072-7806-BC0B-C354-957F1C0DC9B5}"/>
                    </a:ext>
                  </a:extLst>
                </p:cNvPr>
                <p:cNvSpPr/>
                <p:nvPr/>
              </p:nvSpPr>
              <p:spPr bwMode="auto">
                <a:xfrm rot="10800000" flipV="1">
                  <a:off x="5705469" y="4718172"/>
                  <a:ext cx="5778483" cy="1670213"/>
                </a:xfrm>
                <a:prstGeom prst="roundRect">
                  <a:avLst>
                    <a:gd name="adj" fmla="val 6640"/>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err="1">
                    <a:ln>
                      <a:noFill/>
                    </a:ln>
                    <a:solidFill>
                      <a:srgbClr val="8661C5"/>
                    </a:solidFill>
                    <a:effectLst/>
                    <a:uLnTx/>
                    <a:uFillTx/>
                    <a:latin typeface="Segoe UI Variable Display"/>
                    <a:ea typeface="+mn-ea"/>
                    <a:cs typeface="Segoe UI" pitchFamily="34" charset="0"/>
                  </a:endParaRPr>
                </a:p>
              </p:txBody>
            </p:sp>
            <p:sp>
              <p:nvSpPr>
                <p:cNvPr id="47" name="Trapezoid 46">
                  <a:extLst>
                    <a:ext uri="{FF2B5EF4-FFF2-40B4-BE49-F238E27FC236}">
                      <a16:creationId xmlns:a16="http://schemas.microsoft.com/office/drawing/2014/main" id="{9930938D-4B62-C00C-8C84-C1A7BF32A24D}"/>
                    </a:ext>
                  </a:extLst>
                </p:cNvPr>
                <p:cNvSpPr/>
                <p:nvPr/>
              </p:nvSpPr>
              <p:spPr bwMode="auto">
                <a:xfrm>
                  <a:off x="5796475" y="4546104"/>
                  <a:ext cx="5596470" cy="172067"/>
                </a:xfrm>
                <a:prstGeom prst="trapezoid">
                  <a:avLst>
                    <a:gd name="adj" fmla="val 1630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2" name="Rectangle: Rounded Corners 11">
                <a:extLst>
                  <a:ext uri="{FF2B5EF4-FFF2-40B4-BE49-F238E27FC236}">
                    <a16:creationId xmlns:a16="http://schemas.microsoft.com/office/drawing/2014/main" id="{BEEDBA6E-8020-5F53-B5F2-E4D002144677}"/>
                  </a:ext>
                </a:extLst>
              </p:cNvPr>
              <p:cNvSpPr/>
              <p:nvPr/>
            </p:nvSpPr>
            <p:spPr bwMode="auto">
              <a:xfrm>
                <a:off x="5791199" y="5266853"/>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Hate</a:t>
                </a:r>
              </a:p>
            </p:txBody>
          </p:sp>
          <p:grpSp>
            <p:nvGrpSpPr>
              <p:cNvPr id="18" name="Group 17" descr="Icon of two people with an exclamation mark on the side">
                <a:extLst>
                  <a:ext uri="{FF2B5EF4-FFF2-40B4-BE49-F238E27FC236}">
                    <a16:creationId xmlns:a16="http://schemas.microsoft.com/office/drawing/2014/main" id="{FE085F4A-100C-366D-BD26-236512005F9F}"/>
                  </a:ext>
                </a:extLst>
              </p:cNvPr>
              <p:cNvGrpSpPr/>
              <p:nvPr/>
            </p:nvGrpSpPr>
            <p:grpSpPr>
              <a:xfrm>
                <a:off x="6362430" y="5573907"/>
                <a:ext cx="292608" cy="294064"/>
                <a:chOff x="6488426" y="5311493"/>
                <a:chExt cx="200025" cy="200025"/>
              </a:xfrm>
              <a:solidFill>
                <a:schemeClr val="accent1"/>
              </a:solidFill>
            </p:grpSpPr>
            <p:sp>
              <p:nvSpPr>
                <p:cNvPr id="44" name="Freeform: Shape 43">
                  <a:extLst>
                    <a:ext uri="{FF2B5EF4-FFF2-40B4-BE49-F238E27FC236}">
                      <a16:creationId xmlns:a16="http://schemas.microsoft.com/office/drawing/2014/main" id="{939C49B1-8D31-3D99-D419-842105C04FC1}"/>
                    </a:ext>
                  </a:extLst>
                </p:cNvPr>
                <p:cNvSpPr/>
                <p:nvPr/>
              </p:nvSpPr>
              <p:spPr>
                <a:xfrm>
                  <a:off x="6488426" y="5311493"/>
                  <a:ext cx="180975" cy="180975"/>
                </a:xfrm>
                <a:custGeom>
                  <a:avLst/>
                  <a:gdLst>
                    <a:gd name="connsiteX0" fmla="*/ 104775 w 180975"/>
                    <a:gd name="connsiteY0" fmla="*/ 42863 h 180975"/>
                    <a:gd name="connsiteX1" fmla="*/ 61913 w 180975"/>
                    <a:gd name="connsiteY1" fmla="*/ 0 h 180975"/>
                    <a:gd name="connsiteX2" fmla="*/ 19050 w 180975"/>
                    <a:gd name="connsiteY2" fmla="*/ 42863 h 180975"/>
                    <a:gd name="connsiteX3" fmla="*/ 61913 w 180975"/>
                    <a:gd name="connsiteY3" fmla="*/ 85725 h 180975"/>
                    <a:gd name="connsiteX4" fmla="*/ 104775 w 180975"/>
                    <a:gd name="connsiteY4" fmla="*/ 42863 h 180975"/>
                    <a:gd name="connsiteX5" fmla="*/ 102965 w 180975"/>
                    <a:gd name="connsiteY5" fmla="*/ 104775 h 180975"/>
                    <a:gd name="connsiteX6" fmla="*/ 19050 w 180975"/>
                    <a:gd name="connsiteY6" fmla="*/ 104775 h 180975"/>
                    <a:gd name="connsiteX7" fmla="*/ 0 w 180975"/>
                    <a:gd name="connsiteY7" fmla="*/ 123825 h 180975"/>
                    <a:gd name="connsiteX8" fmla="*/ 0 w 180975"/>
                    <a:gd name="connsiteY8" fmla="*/ 138113 h 180975"/>
                    <a:gd name="connsiteX9" fmla="*/ 48 w 180975"/>
                    <a:gd name="connsiteY9" fmla="*/ 140303 h 180975"/>
                    <a:gd name="connsiteX10" fmla="*/ 61913 w 180975"/>
                    <a:gd name="connsiteY10" fmla="*/ 180975 h 180975"/>
                    <a:gd name="connsiteX11" fmla="*/ 92764 w 180975"/>
                    <a:gd name="connsiteY11" fmla="*/ 176336 h 180975"/>
                    <a:gd name="connsiteX12" fmla="*/ 85725 w 180975"/>
                    <a:gd name="connsiteY12" fmla="*/ 147638 h 180975"/>
                    <a:gd name="connsiteX13" fmla="*/ 102965 w 180975"/>
                    <a:gd name="connsiteY13" fmla="*/ 104775 h 180975"/>
                    <a:gd name="connsiteX14" fmla="*/ 147638 w 180975"/>
                    <a:gd name="connsiteY14" fmla="*/ 19050 h 180975"/>
                    <a:gd name="connsiteX15" fmla="*/ 180975 w 180975"/>
                    <a:gd name="connsiteY15" fmla="*/ 52388 h 180975"/>
                    <a:gd name="connsiteX16" fmla="*/ 147638 w 180975"/>
                    <a:gd name="connsiteY16" fmla="*/ 85725 h 180975"/>
                    <a:gd name="connsiteX17" fmla="*/ 114300 w 180975"/>
                    <a:gd name="connsiteY17" fmla="*/ 52388 h 180975"/>
                    <a:gd name="connsiteX18" fmla="*/ 147638 w 180975"/>
                    <a:gd name="connsiteY18"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180975">
                      <a:moveTo>
                        <a:pt x="104775" y="42863"/>
                      </a:moveTo>
                      <a:cubicBezTo>
                        <a:pt x="104775" y="19190"/>
                        <a:pt x="85585" y="0"/>
                        <a:pt x="61913" y="0"/>
                      </a:cubicBezTo>
                      <a:cubicBezTo>
                        <a:pt x="38240" y="0"/>
                        <a:pt x="19050" y="19190"/>
                        <a:pt x="19050" y="42863"/>
                      </a:cubicBezTo>
                      <a:cubicBezTo>
                        <a:pt x="19050" y="66535"/>
                        <a:pt x="38240" y="85725"/>
                        <a:pt x="61913" y="85725"/>
                      </a:cubicBezTo>
                      <a:cubicBezTo>
                        <a:pt x="85585" y="85725"/>
                        <a:pt x="104775" y="66535"/>
                        <a:pt x="104775" y="42863"/>
                      </a:cubicBezTo>
                      <a:close/>
                      <a:moveTo>
                        <a:pt x="102965" y="104775"/>
                      </a:moveTo>
                      <a:lnTo>
                        <a:pt x="19050" y="104775"/>
                      </a:lnTo>
                      <a:cubicBezTo>
                        <a:pt x="8529" y="104775"/>
                        <a:pt x="0" y="113304"/>
                        <a:pt x="0" y="123825"/>
                      </a:cubicBezTo>
                      <a:lnTo>
                        <a:pt x="0" y="138113"/>
                      </a:lnTo>
                      <a:lnTo>
                        <a:pt x="48" y="140303"/>
                      </a:lnTo>
                      <a:cubicBezTo>
                        <a:pt x="1572" y="171869"/>
                        <a:pt x="35985" y="180975"/>
                        <a:pt x="61913" y="180975"/>
                      </a:cubicBezTo>
                      <a:cubicBezTo>
                        <a:pt x="71723" y="180975"/>
                        <a:pt x="82763" y="179670"/>
                        <a:pt x="92764" y="176336"/>
                      </a:cubicBezTo>
                      <a:cubicBezTo>
                        <a:pt x="88125" y="167482"/>
                        <a:pt x="85710" y="157633"/>
                        <a:pt x="85725" y="147638"/>
                      </a:cubicBezTo>
                      <a:cubicBezTo>
                        <a:pt x="85725" y="131007"/>
                        <a:pt x="92288" y="115900"/>
                        <a:pt x="102965" y="104775"/>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45" name="Freeform: Shape 44">
                  <a:extLst>
                    <a:ext uri="{FF2B5EF4-FFF2-40B4-BE49-F238E27FC236}">
                      <a16:creationId xmlns:a16="http://schemas.microsoft.com/office/drawing/2014/main" id="{DCDB907E-456F-781B-CB04-85F2CF77BE05}"/>
                    </a:ext>
                  </a:extLst>
                </p:cNvPr>
                <p:cNvSpPr/>
                <p:nvPr/>
              </p:nvSpPr>
              <p:spPr>
                <a:xfrm>
                  <a:off x="6583676" y="5406743"/>
                  <a:ext cx="104775" cy="104775"/>
                </a:xfrm>
                <a:custGeom>
                  <a:avLst/>
                  <a:gdLst>
                    <a:gd name="connsiteX0" fmla="*/ 104775 w 104775"/>
                    <a:gd name="connsiteY0" fmla="*/ 52388 h 104775"/>
                    <a:gd name="connsiteX1" fmla="*/ 52388 w 104775"/>
                    <a:gd name="connsiteY1" fmla="*/ 104775 h 104775"/>
                    <a:gd name="connsiteX2" fmla="*/ 0 w 104775"/>
                    <a:gd name="connsiteY2" fmla="*/ 52388 h 104775"/>
                    <a:gd name="connsiteX3" fmla="*/ 52388 w 104775"/>
                    <a:gd name="connsiteY3" fmla="*/ 0 h 104775"/>
                    <a:gd name="connsiteX4" fmla="*/ 104775 w 104775"/>
                    <a:gd name="connsiteY4" fmla="*/ 52388 h 104775"/>
                    <a:gd name="connsiteX5" fmla="*/ 52388 w 104775"/>
                    <a:gd name="connsiteY5" fmla="*/ 19050 h 104775"/>
                    <a:gd name="connsiteX6" fmla="*/ 47625 w 104775"/>
                    <a:gd name="connsiteY6" fmla="*/ 23813 h 104775"/>
                    <a:gd name="connsiteX7" fmla="*/ 47625 w 104775"/>
                    <a:gd name="connsiteY7" fmla="*/ 61913 h 104775"/>
                    <a:gd name="connsiteX8" fmla="*/ 52388 w 104775"/>
                    <a:gd name="connsiteY8" fmla="*/ 66675 h 104775"/>
                    <a:gd name="connsiteX9" fmla="*/ 57150 w 104775"/>
                    <a:gd name="connsiteY9" fmla="*/ 61913 h 104775"/>
                    <a:gd name="connsiteX10" fmla="*/ 57150 w 104775"/>
                    <a:gd name="connsiteY10" fmla="*/ 23813 h 104775"/>
                    <a:gd name="connsiteX11" fmla="*/ 52388 w 104775"/>
                    <a:gd name="connsiteY11" fmla="*/ 19050 h 104775"/>
                    <a:gd name="connsiteX12" fmla="*/ 52388 w 104775"/>
                    <a:gd name="connsiteY12" fmla="*/ 86916 h 104775"/>
                    <a:gd name="connsiteX13" fmla="*/ 58341 w 104775"/>
                    <a:gd name="connsiteY13" fmla="*/ 80963 h 104775"/>
                    <a:gd name="connsiteX14" fmla="*/ 52388 w 104775"/>
                    <a:gd name="connsiteY14" fmla="*/ 75009 h 104775"/>
                    <a:gd name="connsiteX15" fmla="*/ 46434 w 104775"/>
                    <a:gd name="connsiteY15" fmla="*/ 80963 h 104775"/>
                    <a:gd name="connsiteX16" fmla="*/ 52388 w 104775"/>
                    <a:gd name="connsiteY16" fmla="*/ 86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04775">
                      <a:moveTo>
                        <a:pt x="104775" y="52388"/>
                      </a:moveTo>
                      <a:cubicBezTo>
                        <a:pt x="104775" y="81321"/>
                        <a:pt x="81321" y="104775"/>
                        <a:pt x="52388" y="104775"/>
                      </a:cubicBezTo>
                      <a:cubicBezTo>
                        <a:pt x="23454" y="104775"/>
                        <a:pt x="0" y="81321"/>
                        <a:pt x="0" y="52388"/>
                      </a:cubicBezTo>
                      <a:cubicBezTo>
                        <a:pt x="0" y="23454"/>
                        <a:pt x="23454" y="0"/>
                        <a:pt x="52388" y="0"/>
                      </a:cubicBezTo>
                      <a:cubicBezTo>
                        <a:pt x="81321" y="0"/>
                        <a:pt x="104775" y="23454"/>
                        <a:pt x="104775" y="52388"/>
                      </a:cubicBezTo>
                      <a:close/>
                      <a:moveTo>
                        <a:pt x="52388" y="19050"/>
                      </a:moveTo>
                      <a:cubicBezTo>
                        <a:pt x="49758" y="19050"/>
                        <a:pt x="47625" y="21183"/>
                        <a:pt x="47625" y="23813"/>
                      </a:cubicBezTo>
                      <a:lnTo>
                        <a:pt x="47625" y="61913"/>
                      </a:lnTo>
                      <a:cubicBezTo>
                        <a:pt x="47625" y="64542"/>
                        <a:pt x="49758" y="66675"/>
                        <a:pt x="52388" y="66675"/>
                      </a:cubicBezTo>
                      <a:cubicBezTo>
                        <a:pt x="55017" y="66675"/>
                        <a:pt x="57150" y="64542"/>
                        <a:pt x="57150" y="61913"/>
                      </a:cubicBezTo>
                      <a:lnTo>
                        <a:pt x="57150" y="23813"/>
                      </a:lnTo>
                      <a:cubicBezTo>
                        <a:pt x="57150" y="21183"/>
                        <a:pt x="55017" y="19050"/>
                        <a:pt x="52388" y="19050"/>
                      </a:cubicBezTo>
                      <a:close/>
                      <a:moveTo>
                        <a:pt x="52388" y="86916"/>
                      </a:moveTo>
                      <a:cubicBezTo>
                        <a:pt x="55676" y="86916"/>
                        <a:pt x="58341" y="84251"/>
                        <a:pt x="58341" y="80963"/>
                      </a:cubicBezTo>
                      <a:cubicBezTo>
                        <a:pt x="58341" y="77674"/>
                        <a:pt x="55676" y="75009"/>
                        <a:pt x="52388" y="75009"/>
                      </a:cubicBezTo>
                      <a:cubicBezTo>
                        <a:pt x="49099" y="75009"/>
                        <a:pt x="46434" y="77674"/>
                        <a:pt x="46434" y="80963"/>
                      </a:cubicBezTo>
                      <a:cubicBezTo>
                        <a:pt x="46434" y="84251"/>
                        <a:pt x="49099" y="86916"/>
                        <a:pt x="52388" y="86916"/>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grpSp>
          <p:sp>
            <p:nvSpPr>
              <p:cNvPr id="19" name="Rectangle: Rounded Corners 18">
                <a:extLst>
                  <a:ext uri="{FF2B5EF4-FFF2-40B4-BE49-F238E27FC236}">
                    <a16:creationId xmlns:a16="http://schemas.microsoft.com/office/drawing/2014/main" id="{5B43D7B1-20CA-AFEF-E262-9F2E2B290282}"/>
                  </a:ext>
                </a:extLst>
              </p:cNvPr>
              <p:cNvSpPr/>
              <p:nvPr/>
            </p:nvSpPr>
            <p:spPr bwMode="auto">
              <a:xfrm>
                <a:off x="7181849" y="5112866"/>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Sexual</a:t>
                </a:r>
                <a:endParaRPr kumimoji="0" lang="en-IN" sz="1600" b="0" i="0" u="none" strike="noStrike" kern="1200" cap="none" spc="0" normalizeH="0" baseline="0" noProof="0" err="1">
                  <a:ln>
                    <a:noFill/>
                  </a:ln>
                  <a:solidFill>
                    <a:srgbClr val="000000"/>
                  </a:solidFill>
                  <a:effectLst/>
                  <a:uLnTx/>
                  <a:uFillTx/>
                  <a:latin typeface="Segoe UI Variable Display"/>
                  <a:ea typeface="+mn-ea"/>
                  <a:cs typeface="Segoe UI" pitchFamily="34" charset="0"/>
                </a:endParaRPr>
              </a:p>
            </p:txBody>
          </p:sp>
          <p:sp>
            <p:nvSpPr>
              <p:cNvPr id="21" name="Graphic 322" descr="Icon containing three bars with a pen on the side">
                <a:extLst>
                  <a:ext uri="{FF2B5EF4-FFF2-40B4-BE49-F238E27FC236}">
                    <a16:creationId xmlns:a16="http://schemas.microsoft.com/office/drawing/2014/main" id="{925460AF-D966-188F-3E10-589DEFE14C77}"/>
                  </a:ext>
                </a:extLst>
              </p:cNvPr>
              <p:cNvSpPr/>
              <p:nvPr/>
            </p:nvSpPr>
            <p:spPr>
              <a:xfrm>
                <a:off x="7750151" y="5411012"/>
                <a:ext cx="298467" cy="275794"/>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23" name="Rectangle: Rounded Corners 22">
                <a:extLst>
                  <a:ext uri="{FF2B5EF4-FFF2-40B4-BE49-F238E27FC236}">
                    <a16:creationId xmlns:a16="http://schemas.microsoft.com/office/drawing/2014/main" id="{CC0EF455-ABB6-69DA-FA79-3C92C8B21EA2}"/>
                  </a:ext>
                </a:extLst>
              </p:cNvPr>
              <p:cNvSpPr/>
              <p:nvPr/>
            </p:nvSpPr>
            <p:spPr bwMode="auto">
              <a:xfrm>
                <a:off x="8572499" y="4958880"/>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Text</a:t>
                </a:r>
              </a:p>
            </p:txBody>
          </p:sp>
          <p:sp>
            <p:nvSpPr>
              <p:cNvPr id="60" name="Graphic 289">
                <a:extLst>
                  <a:ext uri="{FF2B5EF4-FFF2-40B4-BE49-F238E27FC236}">
                    <a16:creationId xmlns:a16="http://schemas.microsoft.com/office/drawing/2014/main" id="{D2C9612A-24DA-881F-A5DB-C3D236B858B5}"/>
                  </a:ext>
                </a:extLst>
              </p:cNvPr>
              <p:cNvSpPr>
                <a:spLocks/>
              </p:cNvSpPr>
              <p:nvPr/>
            </p:nvSpPr>
            <p:spPr>
              <a:xfrm>
                <a:off x="9105900" y="5270500"/>
                <a:ext cx="358440" cy="235225"/>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5" name="Rectangle: Rounded Corners 24">
                <a:extLst>
                  <a:ext uri="{FF2B5EF4-FFF2-40B4-BE49-F238E27FC236}">
                    <a16:creationId xmlns:a16="http://schemas.microsoft.com/office/drawing/2014/main" id="{4BDD9078-55BA-0DC9-7017-05F667D26B14}"/>
                  </a:ext>
                </a:extLst>
              </p:cNvPr>
              <p:cNvSpPr/>
              <p:nvPr/>
            </p:nvSpPr>
            <p:spPr bwMode="auto">
              <a:xfrm>
                <a:off x="9963150" y="4804894"/>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Images</a:t>
                </a:r>
              </a:p>
            </p:txBody>
          </p:sp>
          <p:sp>
            <p:nvSpPr>
              <p:cNvPr id="56" name="Graphic 196">
                <a:extLst>
                  <a:ext uri="{FF2B5EF4-FFF2-40B4-BE49-F238E27FC236}">
                    <a16:creationId xmlns:a16="http://schemas.microsoft.com/office/drawing/2014/main" id="{F971456B-6BA5-79DF-A155-AEAFA402855E}"/>
                  </a:ext>
                </a:extLst>
              </p:cNvPr>
              <p:cNvSpPr>
                <a:spLocks/>
              </p:cNvSpPr>
              <p:nvPr/>
            </p:nvSpPr>
            <p:spPr>
              <a:xfrm>
                <a:off x="10490200" y="5054600"/>
                <a:ext cx="357344" cy="357344"/>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cxnSp>
            <p:nvCxnSpPr>
              <p:cNvPr id="40" name="Straight Arrow Connector 39">
                <a:extLst>
                  <a:ext uri="{FF2B5EF4-FFF2-40B4-BE49-F238E27FC236}">
                    <a16:creationId xmlns:a16="http://schemas.microsoft.com/office/drawing/2014/main" id="{9AABE788-B54D-36E3-E5E8-90AFBC75CE99}"/>
                  </a:ext>
                </a:extLst>
              </p:cNvPr>
              <p:cNvCxnSpPr>
                <a:cxnSpLocks/>
              </p:cNvCxnSpPr>
              <p:nvPr/>
            </p:nvCxnSpPr>
            <p:spPr>
              <a:xfrm flipH="1">
                <a:off x="3525276" y="4291983"/>
                <a:ext cx="2396893"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721DD179-15C4-4595-0441-3704A98ADCCA}"/>
                  </a:ext>
                </a:extLst>
              </p:cNvPr>
              <p:cNvSpPr/>
              <p:nvPr/>
            </p:nvSpPr>
            <p:spPr bwMode="auto">
              <a:xfrm rot="10800000" flipV="1">
                <a:off x="1331080" y="3909432"/>
                <a:ext cx="2097916" cy="765102"/>
              </a:xfrm>
              <a:prstGeom prst="roundRect">
                <a:avLst>
                  <a:gd name="adj" fmla="val 136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Abuse Concern?</a:t>
                </a:r>
              </a:p>
            </p:txBody>
          </p:sp>
          <p:grpSp>
            <p:nvGrpSpPr>
              <p:cNvPr id="30" name="Group 29" descr="icon of a call out chat box with an exclamation mark in the middle">
                <a:extLst>
                  <a:ext uri="{FF2B5EF4-FFF2-40B4-BE49-F238E27FC236}">
                    <a16:creationId xmlns:a16="http://schemas.microsoft.com/office/drawing/2014/main" id="{8C9F45AA-0679-51ED-FB13-2E0BB1C09F19}"/>
                  </a:ext>
                </a:extLst>
              </p:cNvPr>
              <p:cNvGrpSpPr/>
              <p:nvPr/>
            </p:nvGrpSpPr>
            <p:grpSpPr>
              <a:xfrm>
                <a:off x="3162927" y="3506573"/>
                <a:ext cx="621792" cy="620266"/>
                <a:chOff x="3162927" y="3506573"/>
                <a:chExt cx="621792" cy="620266"/>
              </a:xfrm>
            </p:grpSpPr>
            <p:sp>
              <p:nvSpPr>
                <p:cNvPr id="34" name="Oval 33">
                  <a:extLst>
                    <a:ext uri="{FF2B5EF4-FFF2-40B4-BE49-F238E27FC236}">
                      <a16:creationId xmlns:a16="http://schemas.microsoft.com/office/drawing/2014/main" id="{0CA90EE5-A50C-E925-E3FA-46FC6A5AF86A}"/>
                    </a:ext>
                  </a:extLst>
                </p:cNvPr>
                <p:cNvSpPr/>
                <p:nvPr/>
              </p:nvSpPr>
              <p:spPr>
                <a:xfrm>
                  <a:off x="3162927" y="3506573"/>
                  <a:ext cx="621792" cy="62026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5" name="Graphic 145">
                  <a:extLst>
                    <a:ext uri="{FF2B5EF4-FFF2-40B4-BE49-F238E27FC236}">
                      <a16:creationId xmlns:a16="http://schemas.microsoft.com/office/drawing/2014/main" id="{37EB5678-05FB-9EC3-E8FA-35B271C63703}"/>
                    </a:ext>
                  </a:extLst>
                </p:cNvPr>
                <p:cNvSpPr/>
                <p:nvPr/>
              </p:nvSpPr>
              <p:spPr>
                <a:xfrm>
                  <a:off x="3283323" y="3631122"/>
                  <a:ext cx="381000" cy="371168"/>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solidFill>
                  <a:schemeClr val="accent1"/>
                </a:soli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31" name="Graphic 7" descr="icon of a person wearing a headset">
                <a:extLst>
                  <a:ext uri="{FF2B5EF4-FFF2-40B4-BE49-F238E27FC236}">
                    <a16:creationId xmlns:a16="http://schemas.microsoft.com/office/drawing/2014/main" id="{7EFB0DC3-A3FF-2F73-9DC0-D27FBB9D0745}"/>
                  </a:ext>
                </a:extLst>
              </p:cNvPr>
              <p:cNvSpPr/>
              <p:nvPr/>
            </p:nvSpPr>
            <p:spPr>
              <a:xfrm>
                <a:off x="820985" y="4067214"/>
                <a:ext cx="369113" cy="449538"/>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solidFill>
                <a:schemeClr val="accent1"/>
              </a:soli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cxnSp>
            <p:nvCxnSpPr>
              <p:cNvPr id="67" name="Straight Arrow Connector 66">
                <a:extLst>
                  <a:ext uri="{FF2B5EF4-FFF2-40B4-BE49-F238E27FC236}">
                    <a16:creationId xmlns:a16="http://schemas.microsoft.com/office/drawing/2014/main" id="{6F9F8172-6E59-1853-BFC9-9BDDA348D5A5}"/>
                  </a:ext>
                </a:extLst>
              </p:cNvPr>
              <p:cNvCxnSpPr>
                <a:cxnSpLocks/>
              </p:cNvCxnSpPr>
              <p:nvPr/>
            </p:nvCxnSpPr>
            <p:spPr>
              <a:xfrm flipV="1">
                <a:off x="2193957" y="3142182"/>
                <a:ext cx="0" cy="71951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74" name="TextBox 73">
              <a:extLst>
                <a:ext uri="{FF2B5EF4-FFF2-40B4-BE49-F238E27FC236}">
                  <a16:creationId xmlns:a16="http://schemas.microsoft.com/office/drawing/2014/main" id="{E06D42AE-5AD3-7845-BC7C-F007F7358CAB}"/>
                </a:ext>
              </a:extLst>
            </p:cNvPr>
            <p:cNvSpPr txBox="1"/>
            <p:nvPr/>
          </p:nvSpPr>
          <p:spPr>
            <a:xfrm>
              <a:off x="7052750" y="6094538"/>
              <a:ext cx="3083921" cy="184666"/>
            </a:xfrm>
            <a:prstGeom prst="rect">
              <a:avLst/>
            </a:prstGeom>
            <a:noFill/>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Variable Display"/>
                  <a:ea typeface="+mn-ea"/>
                  <a:cs typeface="Calibri"/>
                </a:rPr>
                <a:t>Azure AI Content Safety – Configurable Filters</a:t>
              </a:r>
              <a:endParaRPr kumimoji="0" lang="en-US" sz="1200" b="0" i="0" u="none" strike="noStrike" kern="1200" cap="none" spc="0" normalizeH="0" baseline="0" noProof="0">
                <a:ln>
                  <a:noFill/>
                </a:ln>
                <a:solidFill>
                  <a:srgbClr val="000000"/>
                </a:solidFill>
                <a:effectLst/>
                <a:uLnTx/>
                <a:uFillTx/>
                <a:latin typeface="Segoe UI Variable Display"/>
                <a:ea typeface="+mn-ea"/>
                <a:cs typeface="+mn-cs"/>
              </a:endParaRPr>
            </a:p>
          </p:txBody>
        </p:sp>
      </p:grpSp>
    </p:spTree>
    <p:extLst>
      <p:ext uri="{BB962C8B-B14F-4D97-AF65-F5344CB8AC3E}">
        <p14:creationId xmlns:p14="http://schemas.microsoft.com/office/powerpoint/2010/main" val="11855045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CC88-7353-1ECB-3510-9FC8C06B1781}"/>
              </a:ext>
            </a:extLst>
          </p:cNvPr>
          <p:cNvSpPr>
            <a:spLocks noGrp="1"/>
          </p:cNvSpPr>
          <p:nvPr>
            <p:ph type="title"/>
          </p:nvPr>
        </p:nvSpPr>
        <p:spPr/>
        <p:txBody>
          <a:bodyPr/>
          <a:lstStyle/>
          <a:p>
            <a:r>
              <a:rPr lang="en-US" dirty="0"/>
              <a:t>Key Samples</a:t>
            </a:r>
          </a:p>
        </p:txBody>
      </p:sp>
      <p:graphicFrame>
        <p:nvGraphicFramePr>
          <p:cNvPr id="3" name="Table 2">
            <a:extLst>
              <a:ext uri="{FF2B5EF4-FFF2-40B4-BE49-F238E27FC236}">
                <a16:creationId xmlns:a16="http://schemas.microsoft.com/office/drawing/2014/main" id="{19C16573-3A27-9CBC-E5D6-8D22E5E32C8B}"/>
              </a:ext>
            </a:extLst>
          </p:cNvPr>
          <p:cNvGraphicFramePr>
            <a:graphicFrameLocks noGrp="1"/>
          </p:cNvGraphicFramePr>
          <p:nvPr/>
        </p:nvGraphicFramePr>
        <p:xfrm>
          <a:off x="270933" y="1092477"/>
          <a:ext cx="11629814" cy="5655145"/>
        </p:xfrm>
        <a:graphic>
          <a:graphicData uri="http://schemas.openxmlformats.org/drawingml/2006/table">
            <a:tbl>
              <a:tblPr firstRow="1" bandRow="1">
                <a:tableStyleId>{5C22544A-7EE6-4342-B048-85BDC9FD1C3A}</a:tableStyleId>
              </a:tblPr>
              <a:tblGrid>
                <a:gridCol w="2124359">
                  <a:extLst>
                    <a:ext uri="{9D8B030D-6E8A-4147-A177-3AD203B41FA5}">
                      <a16:colId xmlns:a16="http://schemas.microsoft.com/office/drawing/2014/main" val="1634499650"/>
                    </a:ext>
                  </a:extLst>
                </a:gridCol>
                <a:gridCol w="1472717">
                  <a:extLst>
                    <a:ext uri="{9D8B030D-6E8A-4147-A177-3AD203B41FA5}">
                      <a16:colId xmlns:a16="http://schemas.microsoft.com/office/drawing/2014/main" val="1538833322"/>
                    </a:ext>
                  </a:extLst>
                </a:gridCol>
                <a:gridCol w="4139334">
                  <a:extLst>
                    <a:ext uri="{9D8B030D-6E8A-4147-A177-3AD203B41FA5}">
                      <a16:colId xmlns:a16="http://schemas.microsoft.com/office/drawing/2014/main" val="2131953061"/>
                    </a:ext>
                  </a:extLst>
                </a:gridCol>
                <a:gridCol w="3893404">
                  <a:extLst>
                    <a:ext uri="{9D8B030D-6E8A-4147-A177-3AD203B41FA5}">
                      <a16:colId xmlns:a16="http://schemas.microsoft.com/office/drawing/2014/main" val="2887837984"/>
                    </a:ext>
                  </a:extLst>
                </a:gridCol>
              </a:tblGrid>
              <a:tr h="309603">
                <a:tc>
                  <a:txBody>
                    <a:bodyPr/>
                    <a:lstStyle/>
                    <a:p>
                      <a:r>
                        <a:rPr lang="en-US" sz="1200" dirty="0">
                          <a:effectLst/>
                        </a:rPr>
                        <a:t>Name</a:t>
                      </a:r>
                    </a:p>
                  </a:txBody>
                  <a:tcPr marL="45720" marR="45720" anchor="ctr"/>
                </a:tc>
                <a:tc>
                  <a:txBody>
                    <a:bodyPr/>
                    <a:lstStyle/>
                    <a:p>
                      <a:r>
                        <a:rPr lang="en-US" sz="1200" dirty="0">
                          <a:effectLst/>
                        </a:rPr>
                        <a:t>Feature or Sample?</a:t>
                      </a:r>
                    </a:p>
                  </a:txBody>
                  <a:tcPr marL="45720" marR="45720" anchor="ctr"/>
                </a:tc>
                <a:tc>
                  <a:txBody>
                    <a:bodyPr/>
                    <a:lstStyle/>
                    <a:p>
                      <a:r>
                        <a:rPr lang="en-US" sz="1200" dirty="0">
                          <a:effectLst/>
                        </a:rPr>
                        <a:t>What is it?</a:t>
                      </a:r>
                    </a:p>
                  </a:txBody>
                  <a:tcPr marL="45720" marR="45720" anchor="ctr"/>
                </a:tc>
                <a:tc>
                  <a:txBody>
                    <a:bodyPr/>
                    <a:lstStyle/>
                    <a:p>
                      <a:r>
                        <a:rPr lang="en-US" sz="1200">
                          <a:effectLst/>
                        </a:rPr>
                        <a:t>When to use?</a:t>
                      </a:r>
                    </a:p>
                  </a:txBody>
                  <a:tcPr marL="45720" marR="45720" anchor="ctr"/>
                </a:tc>
                <a:extLst>
                  <a:ext uri="{0D108BD9-81ED-4DB2-BD59-A6C34878D82A}">
                    <a16:rowId xmlns:a16="http://schemas.microsoft.com/office/drawing/2014/main" val="185638586"/>
                  </a:ext>
                </a:extLst>
              </a:tr>
              <a:tr h="1183427">
                <a:tc>
                  <a:txBody>
                    <a:bodyPr/>
                    <a:lstStyle/>
                    <a:p>
                      <a:r>
                        <a:rPr lang="en-US" sz="1200" u="sng">
                          <a:effectLst/>
                          <a:hlinkClick r:id="rId2"/>
                        </a:rPr>
                        <a:t>Azure OpenAI on your data</a:t>
                      </a:r>
                      <a:endParaRPr lang="en-US" sz="1200">
                        <a:effectLst/>
                      </a:endParaRPr>
                    </a:p>
                  </a:txBody>
                  <a:tcPr marL="45720" marR="45720" anchor="ctr"/>
                </a:tc>
                <a:tc>
                  <a:txBody>
                    <a:bodyPr/>
                    <a:lstStyle/>
                    <a:p>
                      <a:r>
                        <a:rPr lang="en-US" sz="1200" dirty="0">
                          <a:effectLst/>
                        </a:rPr>
                        <a:t>Azure feature</a:t>
                      </a:r>
                    </a:p>
                  </a:txBody>
                  <a:tcPr marL="45720" marR="45720" anchor="ctr"/>
                </a:tc>
                <a:tc>
                  <a:txBody>
                    <a:bodyPr/>
                    <a:lstStyle/>
                    <a:p>
                      <a:r>
                        <a:rPr lang="en-US" sz="1200">
                          <a:effectLst/>
                        </a:rPr>
                        <a:t>Azure OpenAI Service offers out-of-the-box, end-to-end RAG implementation that uses a REST API or the web-based interface in the Azure AI Studio to create a solution that connects to your data to enable an enhanced chat experience with Azure OpenAI ChatGPT models and Azure AI Search.</a:t>
                      </a:r>
                    </a:p>
                  </a:txBody>
                  <a:tcPr marL="45720" marR="45720" anchor="ctr"/>
                </a:tc>
                <a:tc>
                  <a:txBody>
                    <a:bodyPr/>
                    <a:lstStyle/>
                    <a:p>
                      <a:r>
                        <a:rPr lang="en-US" sz="1200">
                          <a:effectLst/>
                        </a:rPr>
                        <a:t>This should be the first option considered for developers that need an end-to-end solution for Azure OpenAI Service with an Azure AI Search retriever. Simply select supported data sources, that ChatGPT model in Azure OpenAI Service , and any other Azure resources needed to configure your enterprise application needs.</a:t>
                      </a:r>
                    </a:p>
                  </a:txBody>
                  <a:tcPr marL="45720" marR="45720" anchor="ctr"/>
                </a:tc>
                <a:extLst>
                  <a:ext uri="{0D108BD9-81ED-4DB2-BD59-A6C34878D82A}">
                    <a16:rowId xmlns:a16="http://schemas.microsoft.com/office/drawing/2014/main" val="850562066"/>
                  </a:ext>
                </a:extLst>
              </a:tr>
              <a:tr h="1771523">
                <a:tc>
                  <a:txBody>
                    <a:bodyPr/>
                    <a:lstStyle/>
                    <a:p>
                      <a:r>
                        <a:rPr lang="en-US" sz="1200" u="sng" dirty="0">
                          <a:effectLst/>
                          <a:hlinkClick r:id="rId3"/>
                        </a:rPr>
                        <a:t>Azure Machine Learning prompt flow</a:t>
                      </a:r>
                      <a:endParaRPr lang="en-US" sz="1200" dirty="0">
                        <a:effectLst/>
                      </a:endParaRPr>
                    </a:p>
                  </a:txBody>
                  <a:tcPr marL="45720" marR="45720" anchor="ctr"/>
                </a:tc>
                <a:tc>
                  <a:txBody>
                    <a:bodyPr/>
                    <a:lstStyle/>
                    <a:p>
                      <a:r>
                        <a:rPr lang="en-US" sz="1200" dirty="0">
                          <a:effectLst/>
                        </a:rPr>
                        <a:t>Azure feature</a:t>
                      </a:r>
                    </a:p>
                  </a:txBody>
                  <a:tcPr marL="45720" marR="45720" anchor="ctr"/>
                </a:tc>
                <a:tc>
                  <a:txBody>
                    <a:bodyPr/>
                    <a:lstStyle/>
                    <a:p>
                      <a:r>
                        <a:rPr lang="en-US" sz="1200">
                          <a:effectLst/>
                        </a:rPr>
                        <a:t>RAG in Azure Machine Learning is enabled by integration with Azure OpenAI Service for large language models and vectorization. It includes support for Faiss and Azure AI Search as vector stores, as well as support for open-source offerings, tools, and frameworks such as LangChain for data chunking. Azure Machine Learning prompt flow offers the ability to test data generation, automate prompt creation, visualize prompt evaluation metrics, and integrate RAG workflows into MLOps using pipelines.</a:t>
                      </a:r>
                    </a:p>
                  </a:txBody>
                  <a:tcPr marL="45720" marR="45720" anchor="ctr"/>
                </a:tc>
                <a:tc>
                  <a:txBody>
                    <a:bodyPr/>
                    <a:lstStyle/>
                    <a:p>
                      <a:r>
                        <a:rPr lang="en-US" sz="1200" dirty="0">
                          <a:effectLst/>
                        </a:rPr>
                        <a:t>When Developers need more control over processes involved in the development cycle of LLM-based AI applications, they should use Azure Machine Learning prompt flow to create executable flows and evaluate performance through large-scale testing.</a:t>
                      </a:r>
                    </a:p>
                  </a:txBody>
                  <a:tcPr marL="45720" marR="45720" anchor="ctr"/>
                </a:tc>
                <a:extLst>
                  <a:ext uri="{0D108BD9-81ED-4DB2-BD59-A6C34878D82A}">
                    <a16:rowId xmlns:a16="http://schemas.microsoft.com/office/drawing/2014/main" val="676015927"/>
                  </a:ext>
                </a:extLst>
              </a:tr>
              <a:tr h="1379459">
                <a:tc>
                  <a:txBody>
                    <a:bodyPr/>
                    <a:lstStyle/>
                    <a:p>
                      <a:r>
                        <a:rPr lang="en-US" sz="1200" u="sng" dirty="0">
                          <a:effectLst/>
                          <a:hlinkClick r:id="rId4"/>
                        </a:rPr>
                        <a:t>"Chat with your data" Solution Accelerator</a:t>
                      </a:r>
                      <a:endParaRPr lang="en-US" sz="1200" dirty="0">
                        <a:effectLst/>
                      </a:endParaRPr>
                    </a:p>
                  </a:txBody>
                  <a:tcPr marL="45720" marR="45720" anchor="ctr"/>
                </a:tc>
                <a:tc>
                  <a:txBody>
                    <a:bodyPr/>
                    <a:lstStyle/>
                    <a:p>
                      <a:r>
                        <a:rPr lang="en-US" sz="1200">
                          <a:effectLst/>
                        </a:rPr>
                        <a:t>Azure sample</a:t>
                      </a:r>
                    </a:p>
                  </a:txBody>
                  <a:tcPr marL="45720" marR="45720" anchor="ctr"/>
                </a:tc>
                <a:tc>
                  <a:txBody>
                    <a:bodyPr/>
                    <a:lstStyle/>
                    <a:p>
                      <a:r>
                        <a:rPr lang="en-US" sz="1200">
                          <a:effectLst/>
                        </a:rPr>
                        <a:t>End-to-end baseline RAG pattern sample that uses Azure AI Search as a retriever.</a:t>
                      </a:r>
                    </a:p>
                  </a:txBody>
                  <a:tcPr marL="45720" marR="45720" anchor="ctr"/>
                </a:tc>
                <a:tc>
                  <a:txBody>
                    <a:bodyPr/>
                    <a:lstStyle/>
                    <a:p>
                      <a:r>
                        <a:rPr lang="en-US" sz="1200">
                          <a:effectLst/>
                        </a:rPr>
                        <a:t>This sample should be used by Developers when the RAG pattern implementations provided by Azure are not able to satisfy business requirements. This sample provides a means to customize the solution. Developers must add their own code to meet requirements, and adapt with best practices according to individual company policies.</a:t>
                      </a:r>
                    </a:p>
                  </a:txBody>
                  <a:tcPr marL="45720" marR="45720" anchor="ctr"/>
                </a:tc>
                <a:extLst>
                  <a:ext uri="{0D108BD9-81ED-4DB2-BD59-A6C34878D82A}">
                    <a16:rowId xmlns:a16="http://schemas.microsoft.com/office/drawing/2014/main" val="1246018649"/>
                  </a:ext>
                </a:extLst>
              </a:tr>
              <a:tr h="987394">
                <a:tc>
                  <a:txBody>
                    <a:bodyPr/>
                    <a:lstStyle/>
                    <a:p>
                      <a:r>
                        <a:rPr lang="en-US" sz="1200" u="sng">
                          <a:effectLst/>
                          <a:hlinkClick r:id="rId5"/>
                        </a:rPr>
                        <a:t>ChatGPT + Enterprise data with Azure OpenAI and AI Search demo</a:t>
                      </a:r>
                      <a:endParaRPr lang="en-US" sz="1200">
                        <a:effectLst/>
                      </a:endParaRPr>
                    </a:p>
                  </a:txBody>
                  <a:tcPr marL="45720" marR="45720" anchor="ctr"/>
                </a:tc>
                <a:tc>
                  <a:txBody>
                    <a:bodyPr/>
                    <a:lstStyle/>
                    <a:p>
                      <a:r>
                        <a:rPr lang="en-US" sz="1200" dirty="0">
                          <a:effectLst/>
                        </a:rPr>
                        <a:t>Azure sample</a:t>
                      </a:r>
                    </a:p>
                  </a:txBody>
                  <a:tcPr marL="45720" marR="45720" anchor="ctr"/>
                </a:tc>
                <a:tc>
                  <a:txBody>
                    <a:bodyPr/>
                    <a:lstStyle/>
                    <a:p>
                      <a:r>
                        <a:rPr lang="en-US" sz="1200" dirty="0">
                          <a:effectLst/>
                        </a:rPr>
                        <a:t>RAG pattern demo that uses Azure AI Search as a retriever.</a:t>
                      </a:r>
                    </a:p>
                  </a:txBody>
                  <a:tcPr marL="45720" marR="45720" anchor="ctr"/>
                </a:tc>
                <a:tc>
                  <a:txBody>
                    <a:bodyPr/>
                    <a:lstStyle/>
                    <a:p>
                      <a:r>
                        <a:rPr lang="en-US" sz="1200" dirty="0">
                          <a:effectLst/>
                        </a:rPr>
                        <a:t>Developers who would like to use or present an end-to-end demonstration of the RAG pattern should use this sample. This includes the ability to deploy and test different retrieval modes, and prompts to support business use cases.</a:t>
                      </a:r>
                    </a:p>
                  </a:txBody>
                  <a:tcPr marL="45720" marR="45720" anchor="ctr"/>
                </a:tc>
                <a:extLst>
                  <a:ext uri="{0D108BD9-81ED-4DB2-BD59-A6C34878D82A}">
                    <a16:rowId xmlns:a16="http://schemas.microsoft.com/office/drawing/2014/main" val="3838436028"/>
                  </a:ext>
                </a:extLst>
              </a:tr>
            </a:tbl>
          </a:graphicData>
        </a:graphic>
      </p:graphicFrame>
    </p:spTree>
    <p:extLst>
      <p:ext uri="{BB962C8B-B14F-4D97-AF65-F5344CB8AC3E}">
        <p14:creationId xmlns:p14="http://schemas.microsoft.com/office/powerpoint/2010/main" val="40838119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D0C3-5392-9D50-470B-FC61665A470A}"/>
              </a:ext>
            </a:extLst>
          </p:cNvPr>
          <p:cNvSpPr>
            <a:spLocks noGrp="1"/>
          </p:cNvSpPr>
          <p:nvPr>
            <p:ph type="title"/>
          </p:nvPr>
        </p:nvSpPr>
        <p:spPr/>
        <p:txBody>
          <a:bodyPr/>
          <a:lstStyle/>
          <a:p>
            <a:r>
              <a:rPr lang="en-US" dirty="0" err="1">
                <a:cs typeface="Segoe UI"/>
              </a:rPr>
              <a:t>QnA</a:t>
            </a:r>
            <a:r>
              <a:rPr lang="en-US" dirty="0">
                <a:cs typeface="Segoe UI"/>
              </a:rPr>
              <a:t> Processing</a:t>
            </a:r>
            <a:endParaRPr lang="en-US" dirty="0"/>
          </a:p>
        </p:txBody>
      </p:sp>
      <p:sp>
        <p:nvSpPr>
          <p:cNvPr id="3" name="Rectangle 3">
            <a:extLst>
              <a:ext uri="{FF2B5EF4-FFF2-40B4-BE49-F238E27FC236}">
                <a16:creationId xmlns:a16="http://schemas.microsoft.com/office/drawing/2014/main" id="{FDE88A4A-5BF4-00CA-783D-A199686072D5}"/>
              </a:ext>
            </a:extLst>
          </p:cNvPr>
          <p:cNvSpPr/>
          <p:nvPr/>
        </p:nvSpPr>
        <p:spPr bwMode="auto">
          <a:xfrm>
            <a:off x="404931" y="1313683"/>
            <a:ext cx="11418367" cy="70803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a:rPr>
              <a:t>Data</a:t>
            </a:r>
            <a:br>
              <a:rPr kumimoji="0" lang="en-US" sz="1600" b="1" i="0" u="none" strike="noStrike" kern="0" cap="none" spc="0" normalizeH="0" baseline="0" noProof="0">
                <a:ln>
                  <a:noFill/>
                </a:ln>
                <a:solidFill>
                  <a:srgbClr val="FFFFFF"/>
                </a:solidFill>
                <a:effectLst/>
                <a:uLnTx/>
                <a:uFillTx/>
                <a:latin typeface="Segoe UI"/>
                <a:ea typeface="Segoe UI" pitchFamily="34" charset="0"/>
                <a:cs typeface="Segoe UI"/>
              </a:rPr>
            </a:br>
            <a:r>
              <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a:rPr>
              <a:t>Sources</a:t>
            </a: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Rectangle 4">
            <a:extLst>
              <a:ext uri="{FF2B5EF4-FFF2-40B4-BE49-F238E27FC236}">
                <a16:creationId xmlns:a16="http://schemas.microsoft.com/office/drawing/2014/main" id="{0EEAD1EB-BE8F-E614-DC16-8CE4EA99ACD9}"/>
              </a:ext>
            </a:extLst>
          </p:cNvPr>
          <p:cNvSpPr/>
          <p:nvPr/>
        </p:nvSpPr>
        <p:spPr bwMode="auto">
          <a:xfrm>
            <a:off x="2229354" y="1365689"/>
            <a:ext cx="2079247" cy="600038"/>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Unstructured Texts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6">
            <a:extLst>
              <a:ext uri="{FF2B5EF4-FFF2-40B4-BE49-F238E27FC236}">
                <a16:creationId xmlns:a16="http://schemas.microsoft.com/office/drawing/2014/main" id="{5475B54F-55C0-44F1-13C5-394D5DDD1325}"/>
              </a:ext>
            </a:extLst>
          </p:cNvPr>
          <p:cNvSpPr/>
          <p:nvPr/>
        </p:nvSpPr>
        <p:spPr bwMode="auto">
          <a:xfrm>
            <a:off x="7950272" y="1365688"/>
            <a:ext cx="2079247" cy="600038"/>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Technical Specs (structured)</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 name="Straight Arrow Connector 8">
            <a:extLst>
              <a:ext uri="{FF2B5EF4-FFF2-40B4-BE49-F238E27FC236}">
                <a16:creationId xmlns:a16="http://schemas.microsoft.com/office/drawing/2014/main" id="{A028BEBB-E767-7A2D-F377-E00F77C076AD}"/>
              </a:ext>
            </a:extLst>
          </p:cNvPr>
          <p:cNvCxnSpPr>
            <a:cxnSpLocks/>
            <a:stCxn id="4" idx="2"/>
            <a:endCxn id="9" idx="0"/>
          </p:cNvCxnSpPr>
          <p:nvPr/>
        </p:nvCxnSpPr>
        <p:spPr>
          <a:xfrm>
            <a:off x="3268978" y="1965727"/>
            <a:ext cx="0" cy="221516"/>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7" name="Straight Arrow Connector 10">
            <a:extLst>
              <a:ext uri="{FF2B5EF4-FFF2-40B4-BE49-F238E27FC236}">
                <a16:creationId xmlns:a16="http://schemas.microsoft.com/office/drawing/2014/main" id="{FD836ED7-4D5B-4224-3D3B-00977B3EE9D4}"/>
              </a:ext>
            </a:extLst>
          </p:cNvPr>
          <p:cNvCxnSpPr>
            <a:cxnSpLocks/>
            <a:stCxn id="5" idx="2"/>
            <a:endCxn id="10" idx="0"/>
          </p:cNvCxnSpPr>
          <p:nvPr/>
        </p:nvCxnSpPr>
        <p:spPr>
          <a:xfrm>
            <a:off x="8989896" y="1965726"/>
            <a:ext cx="0" cy="221516"/>
          </a:xfrm>
          <a:prstGeom prst="straightConnector1">
            <a:avLst/>
          </a:prstGeom>
          <a:noFill/>
          <a:ln w="25400" cap="sq" cmpd="sng" algn="ctr">
            <a:solidFill>
              <a:srgbClr val="000000"/>
            </a:solidFill>
            <a:prstDash val="solid"/>
            <a:miter lim="800000"/>
            <a:headEnd type="none" w="lg" len="med"/>
            <a:tailEnd type="triangle"/>
          </a:ln>
          <a:effectLst/>
        </p:spPr>
      </p:cxnSp>
      <p:sp>
        <p:nvSpPr>
          <p:cNvPr id="8" name="Rectangle 25">
            <a:extLst>
              <a:ext uri="{FF2B5EF4-FFF2-40B4-BE49-F238E27FC236}">
                <a16:creationId xmlns:a16="http://schemas.microsoft.com/office/drawing/2014/main" id="{C568BCFB-2D9F-14C3-C99F-508A2AA45BDA}"/>
              </a:ext>
            </a:extLst>
          </p:cNvPr>
          <p:cNvSpPr/>
          <p:nvPr/>
        </p:nvSpPr>
        <p:spPr bwMode="auto">
          <a:xfrm>
            <a:off x="6152954" y="2102842"/>
            <a:ext cx="5670344" cy="73690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26">
            <a:extLst>
              <a:ext uri="{FF2B5EF4-FFF2-40B4-BE49-F238E27FC236}">
                <a16:creationId xmlns:a16="http://schemas.microsoft.com/office/drawing/2014/main" id="{345C1D05-CC87-995B-BAD5-84CE4E724C6D}"/>
              </a:ext>
            </a:extLst>
          </p:cNvPr>
          <p:cNvSpPr/>
          <p:nvPr/>
        </p:nvSpPr>
        <p:spPr bwMode="auto">
          <a:xfrm>
            <a:off x="2229354" y="2187243"/>
            <a:ext cx="2079247" cy="597327"/>
          </a:xfrm>
          <a:prstGeom prst="rect">
            <a:avLst/>
          </a:prstGeom>
          <a:solidFill>
            <a:srgbClr val="008575"/>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Pre-processed Texts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29">
            <a:extLst>
              <a:ext uri="{FF2B5EF4-FFF2-40B4-BE49-F238E27FC236}">
                <a16:creationId xmlns:a16="http://schemas.microsoft.com/office/drawing/2014/main" id="{FA2629ED-CCF3-F324-6601-7A91EF645E90}"/>
              </a:ext>
            </a:extLst>
          </p:cNvPr>
          <p:cNvSpPr/>
          <p:nvPr/>
        </p:nvSpPr>
        <p:spPr bwMode="auto">
          <a:xfrm>
            <a:off x="7950272" y="2187242"/>
            <a:ext cx="2079247" cy="597327"/>
          </a:xfrm>
          <a:prstGeom prst="rect">
            <a:avLst/>
          </a:prstGeom>
          <a:solidFill>
            <a:srgbClr val="008575"/>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Pre-processed Technical Specs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34">
            <a:extLst>
              <a:ext uri="{FF2B5EF4-FFF2-40B4-BE49-F238E27FC236}">
                <a16:creationId xmlns:a16="http://schemas.microsoft.com/office/drawing/2014/main" id="{A01EEFC6-37D5-F18D-0A9B-57490ADB8AFA}"/>
              </a:ext>
            </a:extLst>
          </p:cNvPr>
          <p:cNvSpPr/>
          <p:nvPr/>
        </p:nvSpPr>
        <p:spPr bwMode="auto">
          <a:xfrm>
            <a:off x="404933" y="3348384"/>
            <a:ext cx="5710833" cy="2081441"/>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de-DE" sz="1800" b="1" i="0" u="none" strike="noStrike" kern="0" cap="none" spc="0" normalizeH="0" baseline="0" noProof="0">
                <a:ln>
                  <a:noFill/>
                </a:ln>
                <a:solidFill>
                  <a:srgbClr val="000000"/>
                </a:solidFill>
                <a:effectLst/>
                <a:uLnTx/>
                <a:uFillTx/>
                <a:latin typeface="Segoe UI"/>
                <a:ea typeface="Segoe UI" pitchFamily="34" charset="0"/>
                <a:cs typeface="Segoe UI"/>
              </a:rPr>
              <a:t>T</a:t>
            </a:r>
            <a:r>
              <a:rPr kumimoji="0" lang="en-US" sz="1800" b="1" i="0" u="none" strike="noStrike" kern="0" cap="none" spc="0" normalizeH="0" baseline="0" noProof="0" err="1">
                <a:ln>
                  <a:noFill/>
                </a:ln>
                <a:solidFill>
                  <a:srgbClr val="000000"/>
                </a:solidFill>
                <a:effectLst/>
                <a:uLnTx/>
                <a:uFillTx/>
                <a:latin typeface="Segoe UI"/>
                <a:ea typeface="Segoe UI" pitchFamily="34" charset="0"/>
                <a:cs typeface="Segoe UI"/>
              </a:rPr>
              <a:t>extual</a:t>
            </a:r>
            <a:r>
              <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a:rPr>
              <a:t> flow</a:t>
            </a: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37">
            <a:extLst>
              <a:ext uri="{FF2B5EF4-FFF2-40B4-BE49-F238E27FC236}">
                <a16:creationId xmlns:a16="http://schemas.microsoft.com/office/drawing/2014/main" id="{EF291AF3-AB6E-4CE3-8459-22EAB0F7C63A}"/>
              </a:ext>
            </a:extLst>
          </p:cNvPr>
          <p:cNvSpPr/>
          <p:nvPr/>
        </p:nvSpPr>
        <p:spPr bwMode="auto">
          <a:xfrm>
            <a:off x="6152953" y="3348384"/>
            <a:ext cx="5670346" cy="2081441"/>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r>
              <a:rPr kumimoji="0" lang="de-DE" sz="1800" b="1" i="0" u="none" strike="noStrike" kern="0" cap="none" spc="0" normalizeH="0" baseline="0" noProof="0">
                <a:ln>
                  <a:noFill/>
                </a:ln>
                <a:solidFill>
                  <a:srgbClr val="000000"/>
                </a:solidFill>
                <a:effectLst/>
                <a:uLnTx/>
                <a:uFillTx/>
                <a:latin typeface="Segoe UI"/>
                <a:ea typeface="Segoe UI" pitchFamily="34" charset="0"/>
                <a:cs typeface="Segoe UI"/>
              </a:rPr>
              <a:t>T</a:t>
            </a:r>
            <a:r>
              <a:rPr kumimoji="0" lang="en-US" sz="1800" b="1" i="0" u="none" strike="noStrike" kern="0" cap="none" spc="0" normalizeH="0" baseline="0" noProof="0" err="1">
                <a:ln>
                  <a:noFill/>
                </a:ln>
                <a:solidFill>
                  <a:srgbClr val="000000"/>
                </a:solidFill>
                <a:effectLst/>
                <a:uLnTx/>
                <a:uFillTx/>
                <a:latin typeface="Segoe UI"/>
                <a:ea typeface="Segoe UI" pitchFamily="34" charset="0"/>
                <a:cs typeface="Segoe UI"/>
              </a:rPr>
              <a:t>echnical</a:t>
            </a:r>
            <a:r>
              <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a:rPr>
              <a:t> flow</a:t>
            </a: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Rectangle 38">
            <a:extLst>
              <a:ext uri="{FF2B5EF4-FFF2-40B4-BE49-F238E27FC236}">
                <a16:creationId xmlns:a16="http://schemas.microsoft.com/office/drawing/2014/main" id="{B46C364A-119B-354E-B0CA-2F19EA860CC8}"/>
              </a:ext>
            </a:extLst>
          </p:cNvPr>
          <p:cNvSpPr/>
          <p:nvPr/>
        </p:nvSpPr>
        <p:spPr bwMode="auto">
          <a:xfrm>
            <a:off x="4771347" y="2891291"/>
            <a:ext cx="2579641" cy="776455"/>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User Question Classification</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4" name="Straight Arrow Connector 41">
            <a:extLst>
              <a:ext uri="{FF2B5EF4-FFF2-40B4-BE49-F238E27FC236}">
                <a16:creationId xmlns:a16="http://schemas.microsoft.com/office/drawing/2014/main" id="{24C1C590-D450-F5AC-7CF0-01E179C64AC9}"/>
              </a:ext>
            </a:extLst>
          </p:cNvPr>
          <p:cNvCxnSpPr>
            <a:cxnSpLocks/>
            <a:stCxn id="13" idx="1"/>
            <a:endCxn id="26" idx="0"/>
          </p:cNvCxnSpPr>
          <p:nvPr/>
        </p:nvCxnSpPr>
        <p:spPr>
          <a:xfrm flipH="1">
            <a:off x="3259658" y="3279519"/>
            <a:ext cx="1511689" cy="49464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5" name="Straight Arrow Connector 42">
            <a:extLst>
              <a:ext uri="{FF2B5EF4-FFF2-40B4-BE49-F238E27FC236}">
                <a16:creationId xmlns:a16="http://schemas.microsoft.com/office/drawing/2014/main" id="{FAF1794A-F983-94E8-4587-CA1D5D06A79F}"/>
              </a:ext>
            </a:extLst>
          </p:cNvPr>
          <p:cNvCxnSpPr>
            <a:cxnSpLocks/>
            <a:stCxn id="13" idx="3"/>
            <a:endCxn id="27" idx="0"/>
          </p:cNvCxnSpPr>
          <p:nvPr/>
        </p:nvCxnSpPr>
        <p:spPr>
          <a:xfrm>
            <a:off x="7350988" y="3279519"/>
            <a:ext cx="1637137" cy="49464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6" name="Straight Arrow Connector 90">
            <a:extLst>
              <a:ext uri="{FF2B5EF4-FFF2-40B4-BE49-F238E27FC236}">
                <a16:creationId xmlns:a16="http://schemas.microsoft.com/office/drawing/2014/main" id="{0763EA91-4C32-83FC-C243-B61D8B3B1CE5}"/>
              </a:ext>
            </a:extLst>
          </p:cNvPr>
          <p:cNvCxnSpPr>
            <a:cxnSpLocks/>
            <a:stCxn id="9" idx="2"/>
            <a:endCxn id="26" idx="0"/>
          </p:cNvCxnSpPr>
          <p:nvPr/>
        </p:nvCxnSpPr>
        <p:spPr>
          <a:xfrm flipH="1">
            <a:off x="3259658" y="2784570"/>
            <a:ext cx="9320" cy="989596"/>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7" name="Straight Arrow Connector 94">
            <a:extLst>
              <a:ext uri="{FF2B5EF4-FFF2-40B4-BE49-F238E27FC236}">
                <a16:creationId xmlns:a16="http://schemas.microsoft.com/office/drawing/2014/main" id="{9F3D5191-D147-5013-BDA5-BDC9F2100080}"/>
              </a:ext>
            </a:extLst>
          </p:cNvPr>
          <p:cNvCxnSpPr>
            <a:cxnSpLocks/>
            <a:stCxn id="10" idx="2"/>
            <a:endCxn id="27" idx="0"/>
          </p:cNvCxnSpPr>
          <p:nvPr/>
        </p:nvCxnSpPr>
        <p:spPr>
          <a:xfrm flipH="1">
            <a:off x="8988125" y="2784569"/>
            <a:ext cx="1771" cy="989597"/>
          </a:xfrm>
          <a:prstGeom prst="straightConnector1">
            <a:avLst/>
          </a:prstGeom>
          <a:noFill/>
          <a:ln w="25400" cap="sq" cmpd="sng" algn="ctr">
            <a:solidFill>
              <a:srgbClr val="000000"/>
            </a:solidFill>
            <a:prstDash val="solid"/>
            <a:miter lim="800000"/>
            <a:headEnd type="none" w="lg" len="med"/>
            <a:tailEnd type="triangle"/>
          </a:ln>
          <a:effectLst/>
        </p:spPr>
      </p:cxnSp>
      <p:sp>
        <p:nvSpPr>
          <p:cNvPr id="18" name="Rectangle 128">
            <a:extLst>
              <a:ext uri="{FF2B5EF4-FFF2-40B4-BE49-F238E27FC236}">
                <a16:creationId xmlns:a16="http://schemas.microsoft.com/office/drawing/2014/main" id="{1EFD63EE-5EFC-5EE1-E1D6-0D18DDA495A1}"/>
              </a:ext>
            </a:extLst>
          </p:cNvPr>
          <p:cNvSpPr/>
          <p:nvPr/>
        </p:nvSpPr>
        <p:spPr bwMode="auto">
          <a:xfrm>
            <a:off x="404931" y="5556914"/>
            <a:ext cx="11418368" cy="728404"/>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 name="Rectangle 129">
            <a:extLst>
              <a:ext uri="{FF2B5EF4-FFF2-40B4-BE49-F238E27FC236}">
                <a16:creationId xmlns:a16="http://schemas.microsoft.com/office/drawing/2014/main" id="{B412B5CC-EF09-E0D9-6C72-48EACD028078}"/>
              </a:ext>
            </a:extLst>
          </p:cNvPr>
          <p:cNvSpPr/>
          <p:nvPr/>
        </p:nvSpPr>
        <p:spPr bwMode="auto">
          <a:xfrm>
            <a:off x="4318923" y="5626092"/>
            <a:ext cx="3484488" cy="569870"/>
          </a:xfrm>
          <a:prstGeom prst="rect">
            <a:avLst/>
          </a:prstGeom>
          <a:solidFill>
            <a:srgbClr val="FFFFFF"/>
          </a:solidFill>
          <a:ln w="10795" cap="flat" cmpd="sng" algn="ctr">
            <a:solidFill>
              <a:srgbClr val="008575"/>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API Response</a:t>
            </a:r>
          </a:p>
        </p:txBody>
      </p:sp>
      <p:cxnSp>
        <p:nvCxnSpPr>
          <p:cNvPr id="20" name="Straight Arrow Connector 134">
            <a:extLst>
              <a:ext uri="{FF2B5EF4-FFF2-40B4-BE49-F238E27FC236}">
                <a16:creationId xmlns:a16="http://schemas.microsoft.com/office/drawing/2014/main" id="{EB3A5680-EF9D-8599-1BFC-2B53B224DB29}"/>
              </a:ext>
            </a:extLst>
          </p:cNvPr>
          <p:cNvCxnSpPr>
            <a:cxnSpLocks/>
            <a:stCxn id="12" idx="2"/>
            <a:endCxn id="19" idx="3"/>
          </p:cNvCxnSpPr>
          <p:nvPr/>
        </p:nvCxnSpPr>
        <p:spPr>
          <a:xfrm flipH="1">
            <a:off x="7803411" y="5429825"/>
            <a:ext cx="1184715" cy="481202"/>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21" name="Straight Arrow Connector 137">
            <a:extLst>
              <a:ext uri="{FF2B5EF4-FFF2-40B4-BE49-F238E27FC236}">
                <a16:creationId xmlns:a16="http://schemas.microsoft.com/office/drawing/2014/main" id="{E93C01A6-FE84-0C7B-F4A2-3BD434AC6667}"/>
              </a:ext>
            </a:extLst>
          </p:cNvPr>
          <p:cNvCxnSpPr>
            <a:cxnSpLocks/>
            <a:stCxn id="26" idx="2"/>
            <a:endCxn id="19" idx="1"/>
          </p:cNvCxnSpPr>
          <p:nvPr/>
        </p:nvCxnSpPr>
        <p:spPr>
          <a:xfrm>
            <a:off x="3259657" y="5319383"/>
            <a:ext cx="1059265" cy="591644"/>
          </a:xfrm>
          <a:prstGeom prst="straightConnector1">
            <a:avLst/>
          </a:prstGeom>
          <a:noFill/>
          <a:ln w="25400" cap="sq" cmpd="sng" algn="ctr">
            <a:solidFill>
              <a:srgbClr val="000000"/>
            </a:solidFill>
            <a:prstDash val="solid"/>
            <a:miter lim="800000"/>
            <a:headEnd type="none" w="lg" len="med"/>
            <a:tailEnd type="triangle"/>
          </a:ln>
          <a:effectLst/>
        </p:spPr>
      </p:cxnSp>
      <p:sp>
        <p:nvSpPr>
          <p:cNvPr id="22" name="Rectangle 25">
            <a:extLst>
              <a:ext uri="{FF2B5EF4-FFF2-40B4-BE49-F238E27FC236}">
                <a16:creationId xmlns:a16="http://schemas.microsoft.com/office/drawing/2014/main" id="{F72E4191-B9B6-CCB6-EADF-C058332377EF}"/>
              </a:ext>
            </a:extLst>
          </p:cNvPr>
          <p:cNvSpPr/>
          <p:nvPr/>
        </p:nvSpPr>
        <p:spPr bwMode="auto">
          <a:xfrm>
            <a:off x="404930" y="2103726"/>
            <a:ext cx="5711796" cy="73690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23" name="Grafik 8">
            <a:extLst>
              <a:ext uri="{FF2B5EF4-FFF2-40B4-BE49-F238E27FC236}">
                <a16:creationId xmlns:a16="http://schemas.microsoft.com/office/drawing/2014/main" id="{DBC397E6-3942-DE1E-DD94-590875BFF7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2719" y="2250833"/>
            <a:ext cx="440922" cy="440922"/>
          </a:xfrm>
          <a:prstGeom prst="rect">
            <a:avLst/>
          </a:prstGeom>
        </p:spPr>
      </p:pic>
      <p:pic>
        <p:nvPicPr>
          <p:cNvPr id="24" name="Graphic 104">
            <a:extLst>
              <a:ext uri="{FF2B5EF4-FFF2-40B4-BE49-F238E27FC236}">
                <a16:creationId xmlns:a16="http://schemas.microsoft.com/office/drawing/2014/main" id="{2B8062BA-E794-274F-2D20-EC797210B1F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77398" y="2234586"/>
            <a:ext cx="440922" cy="440924"/>
          </a:xfrm>
          <a:prstGeom prst="rect">
            <a:avLst/>
          </a:prstGeom>
        </p:spPr>
      </p:pic>
      <p:pic>
        <p:nvPicPr>
          <p:cNvPr id="25" name="Grafik 26">
            <a:extLst>
              <a:ext uri="{FF2B5EF4-FFF2-40B4-BE49-F238E27FC236}">
                <a16:creationId xmlns:a16="http://schemas.microsoft.com/office/drawing/2014/main" id="{75039B92-18A4-BF54-DF8E-E7469DF515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0915" y="3063450"/>
            <a:ext cx="440922" cy="440922"/>
          </a:xfrm>
          <a:prstGeom prst="rect">
            <a:avLst/>
          </a:prstGeom>
        </p:spPr>
      </p:pic>
      <p:sp>
        <p:nvSpPr>
          <p:cNvPr id="26" name="Rectangle 37">
            <a:extLst>
              <a:ext uri="{FF2B5EF4-FFF2-40B4-BE49-F238E27FC236}">
                <a16:creationId xmlns:a16="http://schemas.microsoft.com/office/drawing/2014/main" id="{4C8D930B-D2E0-5D5D-0BD8-ED568F7A8F0D}"/>
              </a:ext>
            </a:extLst>
          </p:cNvPr>
          <p:cNvSpPr/>
          <p:nvPr/>
        </p:nvSpPr>
        <p:spPr bwMode="auto">
          <a:xfrm>
            <a:off x="584320" y="3774166"/>
            <a:ext cx="5350676" cy="1545216"/>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7" name="Rectangle 37">
            <a:extLst>
              <a:ext uri="{FF2B5EF4-FFF2-40B4-BE49-F238E27FC236}">
                <a16:creationId xmlns:a16="http://schemas.microsoft.com/office/drawing/2014/main" id="{D26AE819-6D86-A7B9-0ACA-A778608CBC26}"/>
              </a:ext>
            </a:extLst>
          </p:cNvPr>
          <p:cNvSpPr/>
          <p:nvPr/>
        </p:nvSpPr>
        <p:spPr bwMode="auto">
          <a:xfrm>
            <a:off x="6312787" y="3774166"/>
            <a:ext cx="5350676" cy="1545216"/>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 name="Rechteck 73">
            <a:extLst>
              <a:ext uri="{FF2B5EF4-FFF2-40B4-BE49-F238E27FC236}">
                <a16:creationId xmlns:a16="http://schemas.microsoft.com/office/drawing/2014/main" id="{6F22DF23-B073-A05A-A776-89DD3AC9CC9B}"/>
              </a:ext>
            </a:extLst>
          </p:cNvPr>
          <p:cNvSpPr/>
          <p:nvPr/>
        </p:nvSpPr>
        <p:spPr bwMode="auto">
          <a:xfrm>
            <a:off x="881025" y="4166148"/>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Extract metadata from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the</a:t>
            </a: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request</a:t>
            </a: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body</a:t>
            </a:r>
            <a:endPar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Rechteck 75">
            <a:extLst>
              <a:ext uri="{FF2B5EF4-FFF2-40B4-BE49-F238E27FC236}">
                <a16:creationId xmlns:a16="http://schemas.microsoft.com/office/drawing/2014/main" id="{609A74F7-D144-4128-CCE9-2F39E20055F0}"/>
              </a:ext>
            </a:extLst>
          </p:cNvPr>
          <p:cNvSpPr/>
          <p:nvPr/>
        </p:nvSpPr>
        <p:spPr bwMode="auto">
          <a:xfrm>
            <a:off x="2516884" y="4163227"/>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Filtering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and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ranking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of</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chunks</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0" name="Rechteck 77">
            <a:extLst>
              <a:ext uri="{FF2B5EF4-FFF2-40B4-BE49-F238E27FC236}">
                <a16:creationId xmlns:a16="http://schemas.microsoft.com/office/drawing/2014/main" id="{65882914-4C46-71F8-EA99-190F3DF0043F}"/>
              </a:ext>
            </a:extLst>
          </p:cNvPr>
          <p:cNvSpPr/>
          <p:nvPr/>
        </p:nvSpPr>
        <p:spPr bwMode="auto">
          <a:xfrm>
            <a:off x="4175174" y="4157875"/>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Answer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generation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(generative and/</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or</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extractive)</a:t>
            </a:r>
          </a:p>
        </p:txBody>
      </p:sp>
      <p:cxnSp>
        <p:nvCxnSpPr>
          <p:cNvPr id="31" name="Straight Arrow Connector 137">
            <a:extLst>
              <a:ext uri="{FF2B5EF4-FFF2-40B4-BE49-F238E27FC236}">
                <a16:creationId xmlns:a16="http://schemas.microsoft.com/office/drawing/2014/main" id="{FE64070C-D09C-22D8-E488-45141B382C09}"/>
              </a:ext>
            </a:extLst>
          </p:cNvPr>
          <p:cNvCxnSpPr>
            <a:cxnSpLocks/>
            <a:stCxn id="28" idx="3"/>
            <a:endCxn id="29" idx="1"/>
          </p:cNvCxnSpPr>
          <p:nvPr/>
        </p:nvCxnSpPr>
        <p:spPr>
          <a:xfrm flipV="1">
            <a:off x="2332742" y="4543480"/>
            <a:ext cx="184142" cy="292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32" name="Straight Arrow Connector 137">
            <a:extLst>
              <a:ext uri="{FF2B5EF4-FFF2-40B4-BE49-F238E27FC236}">
                <a16:creationId xmlns:a16="http://schemas.microsoft.com/office/drawing/2014/main" id="{4878E08C-3F39-076E-77A6-4220638FB289}"/>
              </a:ext>
            </a:extLst>
          </p:cNvPr>
          <p:cNvCxnSpPr>
            <a:cxnSpLocks/>
            <a:stCxn id="29" idx="3"/>
            <a:endCxn id="30" idx="1"/>
          </p:cNvCxnSpPr>
          <p:nvPr/>
        </p:nvCxnSpPr>
        <p:spPr>
          <a:xfrm flipV="1">
            <a:off x="3968601" y="4538129"/>
            <a:ext cx="206573" cy="5352"/>
          </a:xfrm>
          <a:prstGeom prst="straightConnector1">
            <a:avLst/>
          </a:prstGeom>
          <a:noFill/>
          <a:ln w="25400" cap="sq" cmpd="sng" algn="ctr">
            <a:solidFill>
              <a:srgbClr val="000000"/>
            </a:solidFill>
            <a:prstDash val="solid"/>
            <a:miter lim="800000"/>
            <a:headEnd type="none" w="lg" len="med"/>
            <a:tailEnd type="triangle"/>
          </a:ln>
          <a:effectLst/>
        </p:spPr>
      </p:cxnSp>
      <p:sp>
        <p:nvSpPr>
          <p:cNvPr id="33" name="Rechteck 116">
            <a:extLst>
              <a:ext uri="{FF2B5EF4-FFF2-40B4-BE49-F238E27FC236}">
                <a16:creationId xmlns:a16="http://schemas.microsoft.com/office/drawing/2014/main" id="{3C4CBE59-ACD4-9016-740F-937FBD70E5C8}"/>
              </a:ext>
            </a:extLst>
          </p:cNvPr>
          <p:cNvSpPr/>
          <p:nvPr/>
        </p:nvSpPr>
        <p:spPr bwMode="auto">
          <a:xfrm>
            <a:off x="6453027" y="3894449"/>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Question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preparation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masking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keyphrase</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a:t>
            </a:r>
          </a:p>
        </p:txBody>
      </p:sp>
      <p:sp>
        <p:nvSpPr>
          <p:cNvPr id="34" name="Rechteck 117">
            <a:extLst>
              <a:ext uri="{FF2B5EF4-FFF2-40B4-BE49-F238E27FC236}">
                <a16:creationId xmlns:a16="http://schemas.microsoft.com/office/drawing/2014/main" id="{BFC86B8A-8FF1-07FE-D404-F6D1D5086733}"/>
              </a:ext>
            </a:extLst>
          </p:cNvPr>
          <p:cNvSpPr/>
          <p:nvPr/>
        </p:nvSpPr>
        <p:spPr bwMode="auto">
          <a:xfrm>
            <a:off x="7757222" y="3894570"/>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Column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recognition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(CNER)</a:t>
            </a:r>
          </a:p>
        </p:txBody>
      </p:sp>
      <p:sp>
        <p:nvSpPr>
          <p:cNvPr id="35" name="Rechteck 118">
            <a:extLst>
              <a:ext uri="{FF2B5EF4-FFF2-40B4-BE49-F238E27FC236}">
                <a16:creationId xmlns:a16="http://schemas.microsoft.com/office/drawing/2014/main" id="{5575F393-B2F3-09BB-FAB5-ACACC83B4B85}"/>
              </a:ext>
            </a:extLst>
          </p:cNvPr>
          <p:cNvSpPr/>
          <p:nvPr/>
        </p:nvSpPr>
        <p:spPr bwMode="auto">
          <a:xfrm>
            <a:off x="9055450" y="3893462"/>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Build SQL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statement</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(Codex)</a:t>
            </a:r>
          </a:p>
        </p:txBody>
      </p:sp>
      <p:sp>
        <p:nvSpPr>
          <p:cNvPr id="36" name="Rechteck 119">
            <a:extLst>
              <a:ext uri="{FF2B5EF4-FFF2-40B4-BE49-F238E27FC236}">
                <a16:creationId xmlns:a16="http://schemas.microsoft.com/office/drawing/2014/main" id="{5335E321-FDB4-F7E6-9A0F-AC1DC1F30F14}"/>
              </a:ext>
            </a:extLst>
          </p:cNvPr>
          <p:cNvSpPr/>
          <p:nvPr/>
        </p:nvSpPr>
        <p:spPr bwMode="auto">
          <a:xfrm>
            <a:off x="10356662" y="3894272"/>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SQL post-</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processing</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7" name="Rechteck 120">
            <a:extLst>
              <a:ext uri="{FF2B5EF4-FFF2-40B4-BE49-F238E27FC236}">
                <a16:creationId xmlns:a16="http://schemas.microsoft.com/office/drawing/2014/main" id="{337CD9C7-6A17-36FD-AE84-4C64AA0F874E}"/>
              </a:ext>
            </a:extLst>
          </p:cNvPr>
          <p:cNvSpPr/>
          <p:nvPr/>
        </p:nvSpPr>
        <p:spPr bwMode="auto">
          <a:xfrm>
            <a:off x="7120427" y="4622236"/>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JSONify</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SQL Table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output</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8" name="Rechteck 121">
            <a:extLst>
              <a:ext uri="{FF2B5EF4-FFF2-40B4-BE49-F238E27FC236}">
                <a16:creationId xmlns:a16="http://schemas.microsoft.com/office/drawing/2014/main" id="{EFB427B9-5AD1-4E86-F21C-11928B066DB4}"/>
              </a:ext>
            </a:extLst>
          </p:cNvPr>
          <p:cNvSpPr/>
          <p:nvPr/>
        </p:nvSpPr>
        <p:spPr bwMode="auto">
          <a:xfrm>
            <a:off x="8402767" y="4620345"/>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700" b="0" i="0" u="none" strike="noStrike" kern="0" cap="none" spc="0" normalizeH="0" baseline="0" noProof="0">
                <a:ln>
                  <a:noFill/>
                </a:ln>
                <a:solidFill>
                  <a:srgbClr val="000000"/>
                </a:solidFill>
                <a:effectLst/>
                <a:uLnTx/>
                <a:uFillTx/>
                <a:latin typeface="Segoe UI"/>
                <a:ea typeface="+mn-ea"/>
                <a:cs typeface="Segoe UI" pitchFamily="34" charset="0"/>
              </a:rPr>
              <a:t>Generate </a:t>
            </a:r>
            <a:r>
              <a:rPr kumimoji="0" lang="de-DE" sz="700" b="0" i="0" u="none" strike="noStrike" kern="0" cap="none" spc="0" normalizeH="0" baseline="0" noProof="0" err="1">
                <a:ln>
                  <a:noFill/>
                </a:ln>
                <a:solidFill>
                  <a:srgbClr val="000000"/>
                </a:solidFill>
                <a:effectLst/>
                <a:uLnTx/>
                <a:uFillTx/>
                <a:latin typeface="Segoe UI"/>
                <a:ea typeface="+mn-ea"/>
                <a:cs typeface="Segoe UI" pitchFamily="34" charset="0"/>
              </a:rPr>
              <a:t>textual</a:t>
            </a:r>
            <a:r>
              <a:rPr kumimoji="0" lang="de-DE" sz="700" b="0" i="0" u="none" strike="noStrike" kern="0" cap="none" spc="0" normalizeH="0" baseline="0" noProof="0">
                <a:ln>
                  <a:noFill/>
                </a:ln>
                <a:solidFill>
                  <a:srgbClr val="000000"/>
                </a:solidFill>
                <a:effectLst/>
                <a:uLnTx/>
                <a:uFillTx/>
                <a:latin typeface="Segoe UI"/>
                <a:ea typeface="+mn-ea"/>
                <a:cs typeface="Segoe UI" pitchFamily="34" charset="0"/>
              </a:rPr>
              <a:t> answer from SQL Output using GPT-3 (optional)</a:t>
            </a:r>
          </a:p>
        </p:txBody>
      </p:sp>
      <p:sp>
        <p:nvSpPr>
          <p:cNvPr id="39" name="Rechteck 122">
            <a:extLst>
              <a:ext uri="{FF2B5EF4-FFF2-40B4-BE49-F238E27FC236}">
                <a16:creationId xmlns:a16="http://schemas.microsoft.com/office/drawing/2014/main" id="{A7BC4C19-2259-9FEF-D478-624EB3DD3A5D}"/>
              </a:ext>
            </a:extLst>
          </p:cNvPr>
          <p:cNvSpPr/>
          <p:nvPr/>
        </p:nvSpPr>
        <p:spPr bwMode="auto">
          <a:xfrm>
            <a:off x="9687945" y="4617944"/>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Query SQL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database</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40" name="Straight Arrow Connector 137">
            <a:extLst>
              <a:ext uri="{FF2B5EF4-FFF2-40B4-BE49-F238E27FC236}">
                <a16:creationId xmlns:a16="http://schemas.microsoft.com/office/drawing/2014/main" id="{F7BC6E76-0D2C-E792-BD5A-D41E970580B9}"/>
              </a:ext>
            </a:extLst>
          </p:cNvPr>
          <p:cNvCxnSpPr>
            <a:cxnSpLocks/>
            <a:stCxn id="33" idx="3"/>
            <a:endCxn id="34" idx="1"/>
          </p:cNvCxnSpPr>
          <p:nvPr/>
        </p:nvCxnSpPr>
        <p:spPr>
          <a:xfrm>
            <a:off x="7559455" y="4194887"/>
            <a:ext cx="197766" cy="12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1" name="Straight Arrow Connector 137">
            <a:extLst>
              <a:ext uri="{FF2B5EF4-FFF2-40B4-BE49-F238E27FC236}">
                <a16:creationId xmlns:a16="http://schemas.microsoft.com/office/drawing/2014/main" id="{F312F998-0BEF-F012-D7C7-D54E5C097AC8}"/>
              </a:ext>
            </a:extLst>
          </p:cNvPr>
          <p:cNvCxnSpPr>
            <a:cxnSpLocks/>
            <a:stCxn id="34" idx="3"/>
            <a:endCxn id="35" idx="1"/>
          </p:cNvCxnSpPr>
          <p:nvPr/>
        </p:nvCxnSpPr>
        <p:spPr>
          <a:xfrm flipV="1">
            <a:off x="8863650" y="4193900"/>
            <a:ext cx="191800" cy="1108"/>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2" name="Straight Arrow Connector 137">
            <a:extLst>
              <a:ext uri="{FF2B5EF4-FFF2-40B4-BE49-F238E27FC236}">
                <a16:creationId xmlns:a16="http://schemas.microsoft.com/office/drawing/2014/main" id="{3C4BEEC0-9CBD-608F-7201-6613C9EF65CC}"/>
              </a:ext>
            </a:extLst>
          </p:cNvPr>
          <p:cNvCxnSpPr>
            <a:cxnSpLocks/>
            <a:stCxn id="35" idx="3"/>
            <a:endCxn id="36" idx="1"/>
          </p:cNvCxnSpPr>
          <p:nvPr/>
        </p:nvCxnSpPr>
        <p:spPr>
          <a:xfrm>
            <a:off x="10161879" y="4193900"/>
            <a:ext cx="194783" cy="810"/>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3" name="Straight Arrow Connector 137">
            <a:extLst>
              <a:ext uri="{FF2B5EF4-FFF2-40B4-BE49-F238E27FC236}">
                <a16:creationId xmlns:a16="http://schemas.microsoft.com/office/drawing/2014/main" id="{92C38AE6-E799-3009-597E-0DEBE3A422D3}"/>
              </a:ext>
            </a:extLst>
          </p:cNvPr>
          <p:cNvCxnSpPr>
            <a:cxnSpLocks/>
            <a:stCxn id="36" idx="2"/>
            <a:endCxn id="39" idx="0"/>
          </p:cNvCxnSpPr>
          <p:nvPr/>
        </p:nvCxnSpPr>
        <p:spPr>
          <a:xfrm flipH="1">
            <a:off x="10241160" y="4495148"/>
            <a:ext cx="668717" cy="12279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4" name="Straight Arrow Connector 43">
            <a:extLst>
              <a:ext uri="{FF2B5EF4-FFF2-40B4-BE49-F238E27FC236}">
                <a16:creationId xmlns:a16="http://schemas.microsoft.com/office/drawing/2014/main" id="{F000B260-8BB6-C651-CF27-E904B214A5CA}"/>
              </a:ext>
            </a:extLst>
          </p:cNvPr>
          <p:cNvCxnSpPr>
            <a:cxnSpLocks/>
            <a:stCxn id="38" idx="1"/>
            <a:endCxn id="37" idx="3"/>
          </p:cNvCxnSpPr>
          <p:nvPr/>
        </p:nvCxnSpPr>
        <p:spPr>
          <a:xfrm flipH="1">
            <a:off x="8226856" y="4920783"/>
            <a:ext cx="175911" cy="189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5" name="Straight Arrow Connector 137">
            <a:extLst>
              <a:ext uri="{FF2B5EF4-FFF2-40B4-BE49-F238E27FC236}">
                <a16:creationId xmlns:a16="http://schemas.microsoft.com/office/drawing/2014/main" id="{10339F38-61C9-9877-E1C2-B7F793FC06CD}"/>
              </a:ext>
            </a:extLst>
          </p:cNvPr>
          <p:cNvCxnSpPr>
            <a:cxnSpLocks/>
            <a:stCxn id="39" idx="1"/>
            <a:endCxn id="38" idx="3"/>
          </p:cNvCxnSpPr>
          <p:nvPr/>
        </p:nvCxnSpPr>
        <p:spPr>
          <a:xfrm flipH="1">
            <a:off x="9509196" y="4918382"/>
            <a:ext cx="178749" cy="2401"/>
          </a:xfrm>
          <a:prstGeom prst="straightConnector1">
            <a:avLst/>
          </a:prstGeom>
          <a:noFill/>
          <a:ln w="25400" cap="sq" cmpd="sng" algn="ctr">
            <a:solidFill>
              <a:srgbClr val="000000"/>
            </a:solidFill>
            <a:prstDash val="solid"/>
            <a:miter lim="800000"/>
            <a:headEnd type="none" w="lg" len="med"/>
            <a:tailEnd type="triangle"/>
          </a:ln>
          <a:effectLst/>
        </p:spPr>
      </p:cxnSp>
    </p:spTree>
    <p:extLst>
      <p:ext uri="{BB962C8B-B14F-4D97-AF65-F5344CB8AC3E}">
        <p14:creationId xmlns:p14="http://schemas.microsoft.com/office/powerpoint/2010/main" val="17117368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Use Cases</a:t>
            </a:r>
          </a:p>
          <a:p>
            <a:pPr algn="l"/>
            <a:endParaRPr lang="en-US" dirty="0"/>
          </a:p>
          <a:p>
            <a:r>
              <a:rPr lang="en-US" sz="2400" dirty="0"/>
              <a:t>Reference Architectures</a:t>
            </a:r>
          </a:p>
          <a:p>
            <a:pPr algn="l"/>
            <a:endParaRPr lang="en-US" sz="2400" dirty="0"/>
          </a:p>
          <a:p>
            <a:r>
              <a:rPr lang="en-US" sz="2400" dirty="0"/>
              <a:t>Customer Stories</a:t>
            </a:r>
          </a:p>
          <a:p>
            <a:pPr algn="l"/>
            <a:endParaRPr lang="en-US" sz="2400" dirty="0"/>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895-E042-6C7E-2511-6A6446E3C4E1}"/>
              </a:ext>
            </a:extLst>
          </p:cNvPr>
          <p:cNvSpPr>
            <a:spLocks noGrp="1"/>
          </p:cNvSpPr>
          <p:nvPr>
            <p:ph type="title"/>
          </p:nvPr>
        </p:nvSpPr>
        <p:spPr/>
        <p:txBody>
          <a:bodyPr/>
          <a:lstStyle/>
          <a:p>
            <a:r>
              <a:rPr lang="en-US" dirty="0"/>
              <a:t>BYO copilot - solution architecture</a:t>
            </a:r>
          </a:p>
        </p:txBody>
      </p:sp>
      <p:sp>
        <p:nvSpPr>
          <p:cNvPr id="3" name="AutoShape 2" descr="Datadog - SalesforceDevops.net">
            <a:extLst>
              <a:ext uri="{FF2B5EF4-FFF2-40B4-BE49-F238E27FC236}">
                <a16:creationId xmlns:a16="http://schemas.microsoft.com/office/drawing/2014/main" id="{EEAA6C4D-467D-8554-5A10-B20B78031CAE}"/>
              </a:ext>
            </a:extLst>
          </p:cNvPr>
          <p:cNvSpPr>
            <a:spLocks noChangeAspect="1" noChangeArrowheads="1"/>
          </p:cNvSpPr>
          <p:nvPr/>
        </p:nvSpPr>
        <p:spPr bwMode="auto">
          <a:xfrm flipH="1">
            <a:off x="4243448" y="1348700"/>
            <a:ext cx="410985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673D57-88CE-F631-C8C0-BE5FAFBA51E6}"/>
              </a:ext>
            </a:extLst>
          </p:cNvPr>
          <p:cNvSpPr txBox="1"/>
          <p:nvPr/>
        </p:nvSpPr>
        <p:spPr>
          <a:xfrm>
            <a:off x="9736079" y="1754638"/>
            <a:ext cx="2246477"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2060"/>
                </a:solidFill>
                <a:effectLst/>
                <a:uLnTx/>
                <a:uFillTx/>
                <a:latin typeface="Segoe UI"/>
                <a:ea typeface="+mn-ea"/>
                <a:cs typeface="Segoe UI" panose="020B0502040204020203" pitchFamily="34" charset="0"/>
              </a:rPr>
              <a:t>With Reference Application you will be able to connect your enterprise data sources to build a ChatGPT like conversational interface. It can be used to </a:t>
            </a:r>
            <a:r>
              <a:rPr kumimoji="0" lang="en-US" sz="1400" b="0" i="0" u="none" strike="noStrike" kern="1200" cap="none" spc="0" normalizeH="0" baseline="0" noProof="0" dirty="0">
                <a:ln>
                  <a:noFill/>
                </a:ln>
                <a:solidFill>
                  <a:srgbClr val="00B0F0"/>
                </a:solidFill>
                <a:effectLst/>
                <a:uLnTx/>
                <a:uFillTx/>
                <a:latin typeface="Segoe UI"/>
                <a:ea typeface="+mn-ea"/>
                <a:cs typeface="Segoe UI" panose="020B0502040204020203" pitchFamily="34" charset="0"/>
              </a:rPr>
              <a:t>search, explore internal data, power a new generation of Support, Sales, Bots. </a:t>
            </a:r>
            <a:r>
              <a:rPr kumimoji="0" lang="en-US" sz="1400" b="0" i="0" u="none" strike="noStrike" kern="1200" cap="none" spc="0" normalizeH="0" baseline="0" noProof="0" dirty="0">
                <a:ln>
                  <a:noFill/>
                </a:ln>
                <a:solidFill>
                  <a:srgbClr val="002060"/>
                </a:solidFill>
                <a:effectLst/>
                <a:uLnTx/>
                <a:uFillTx/>
                <a:latin typeface="Segoe UI"/>
                <a:ea typeface="+mn-ea"/>
                <a:cs typeface="Segoe UI" panose="020B0502040204020203" pitchFamily="34" charset="0"/>
              </a:rPr>
              <a:t>By using Azure Cosmos DB you guarantee </a:t>
            </a:r>
            <a:r>
              <a:rPr kumimoji="0" lang="en-US" sz="1400" b="0" i="0" u="none" strike="noStrike" kern="1200" cap="none" spc="0" normalizeH="0" baseline="0" noProof="0" dirty="0">
                <a:ln>
                  <a:noFill/>
                </a:ln>
                <a:solidFill>
                  <a:srgbClr val="00B0F0"/>
                </a:solidFill>
                <a:effectLst/>
                <a:uLnTx/>
                <a:uFillTx/>
                <a:latin typeface="Segoe UI"/>
                <a:ea typeface="+mn-ea"/>
                <a:cs typeface="Segoe UI" panose="020B0502040204020203" pitchFamily="34" charset="0"/>
              </a:rPr>
              <a:t>full control over your data, extreme availability, real time global access and immediate scalability.</a:t>
            </a:r>
            <a:endPar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sp>
        <p:nvSpPr>
          <p:cNvPr id="5" name="Rectangle 4">
            <a:extLst>
              <a:ext uri="{FF2B5EF4-FFF2-40B4-BE49-F238E27FC236}">
                <a16:creationId xmlns:a16="http://schemas.microsoft.com/office/drawing/2014/main" id="{1D5E4052-4CED-6EA0-E337-C964E9E229BF}"/>
              </a:ext>
            </a:extLst>
          </p:cNvPr>
          <p:cNvSpPr/>
          <p:nvPr/>
        </p:nvSpPr>
        <p:spPr>
          <a:xfrm>
            <a:off x="5657902" y="2054300"/>
            <a:ext cx="728625" cy="3353080"/>
          </a:xfrm>
          <a:prstGeom prst="rect">
            <a:avLst/>
          </a:prstGeom>
          <a:solidFill>
            <a:srgbClr val="E7E6E6"/>
          </a:solidFill>
          <a:ln w="12700" cap="flat" cmpd="sng" algn="ctr">
            <a:solidFill>
              <a:srgbClr val="4472C4">
                <a:shade val="15000"/>
              </a:srgb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AC864B7-3A28-07CE-9D1D-3ED357A89645}"/>
              </a:ext>
            </a:extLst>
          </p:cNvPr>
          <p:cNvGrpSpPr/>
          <p:nvPr/>
        </p:nvGrpSpPr>
        <p:grpSpPr>
          <a:xfrm>
            <a:off x="1135399" y="1439693"/>
            <a:ext cx="7467760" cy="4534115"/>
            <a:chOff x="2759407" y="1241136"/>
            <a:chExt cx="7386335" cy="4999845"/>
          </a:xfrm>
          <a:noFill/>
        </p:grpSpPr>
        <p:sp>
          <p:nvSpPr>
            <p:cNvPr id="7" name="Rectangle: Rounded Corners 6">
              <a:extLst>
                <a:ext uri="{FF2B5EF4-FFF2-40B4-BE49-F238E27FC236}">
                  <a16:creationId xmlns:a16="http://schemas.microsoft.com/office/drawing/2014/main" id="{62FFA5E9-3E66-F19A-EF1A-D117B91811A0}"/>
                </a:ext>
              </a:extLst>
            </p:cNvPr>
            <p:cNvSpPr/>
            <p:nvPr/>
          </p:nvSpPr>
          <p:spPr>
            <a:xfrm>
              <a:off x="2759407" y="1241136"/>
              <a:ext cx="7386335" cy="4999845"/>
            </a:xfrm>
            <a:prstGeom prst="roundRect">
              <a:avLst>
                <a:gd name="adj" fmla="val 1749"/>
              </a:avLst>
            </a:prstGeom>
            <a:grpFill/>
            <a:ln w="19050" cap="flat" cmpd="sng" algn="ctr">
              <a:solidFill>
                <a:srgbClr val="38C0F0"/>
              </a:solidFill>
              <a:prstDash val="dash"/>
              <a:miter lim="800000"/>
            </a:ln>
            <a:effectLst/>
          </p:spPr>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lumMod val="75000"/>
                  </a:prstClr>
                </a:solidFill>
                <a:effectLst/>
                <a:highlight>
                  <a:srgbClr val="E7F3F5"/>
                </a:highlight>
                <a:uLnTx/>
                <a:uFillTx/>
                <a:latin typeface="Segoe UI Light" panose="020B0502040204020203" pitchFamily="34" charset="0"/>
                <a:ea typeface="+mn-ea"/>
                <a:cs typeface="Segoe UI Light" panose="020B0502040204020203" pitchFamily="34" charset="0"/>
              </a:endParaRPr>
            </a:p>
          </p:txBody>
        </p:sp>
        <p:pic>
          <p:nvPicPr>
            <p:cNvPr id="8" name="Picture 2" descr="See the source image">
              <a:extLst>
                <a:ext uri="{FF2B5EF4-FFF2-40B4-BE49-F238E27FC236}">
                  <a16:creationId xmlns:a16="http://schemas.microsoft.com/office/drawing/2014/main" id="{A674AB4F-BCEB-6651-3CBD-E6C69C981D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49716" y="1313834"/>
              <a:ext cx="407676" cy="434719"/>
            </a:xfrm>
            <a:prstGeom prst="rect">
              <a:avLst/>
            </a:prstGeom>
            <a:grpFill/>
          </p:spPr>
        </p:pic>
      </p:grpSp>
      <p:sp>
        <p:nvSpPr>
          <p:cNvPr id="9" name="TextBox 8">
            <a:extLst>
              <a:ext uri="{FF2B5EF4-FFF2-40B4-BE49-F238E27FC236}">
                <a16:creationId xmlns:a16="http://schemas.microsoft.com/office/drawing/2014/main" id="{A725A61A-1F1D-FC2C-9025-2A01E6612E5B}"/>
              </a:ext>
            </a:extLst>
          </p:cNvPr>
          <p:cNvSpPr txBox="1"/>
          <p:nvPr/>
        </p:nvSpPr>
        <p:spPr>
          <a:xfrm>
            <a:off x="121847" y="6028543"/>
            <a:ext cx="6110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Legend:</a:t>
            </a:r>
            <a:r>
              <a:rPr kumimoji="0" lang="en-US" sz="1200" b="1"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 </a:t>
            </a:r>
          </a:p>
        </p:txBody>
      </p:sp>
      <p:cxnSp>
        <p:nvCxnSpPr>
          <p:cNvPr id="10" name="Straight Connector 9">
            <a:extLst>
              <a:ext uri="{FF2B5EF4-FFF2-40B4-BE49-F238E27FC236}">
                <a16:creationId xmlns:a16="http://schemas.microsoft.com/office/drawing/2014/main" id="{4434E547-5C91-60D4-8AA9-788C6332F94F}"/>
              </a:ext>
            </a:extLst>
          </p:cNvPr>
          <p:cNvCxnSpPr>
            <a:cxnSpLocks/>
          </p:cNvCxnSpPr>
          <p:nvPr/>
        </p:nvCxnSpPr>
        <p:spPr>
          <a:xfrm>
            <a:off x="737301" y="6284669"/>
            <a:ext cx="1124193" cy="0"/>
          </a:xfrm>
          <a:prstGeom prst="line">
            <a:avLst/>
          </a:prstGeom>
          <a:noFill/>
          <a:ln w="12700" cap="flat" cmpd="sng" algn="ctr">
            <a:solidFill>
              <a:sysClr val="windowText" lastClr="000000"/>
            </a:solidFill>
            <a:prstDash val="solid"/>
            <a:miter lim="800000"/>
          </a:ln>
          <a:effectLst/>
        </p:spPr>
      </p:cxnSp>
      <p:sp>
        <p:nvSpPr>
          <p:cNvPr id="11" name="TextBox 10">
            <a:extLst>
              <a:ext uri="{FF2B5EF4-FFF2-40B4-BE49-F238E27FC236}">
                <a16:creationId xmlns:a16="http://schemas.microsoft.com/office/drawing/2014/main" id="{197A30EF-14F7-B742-D26D-50E45483565D}"/>
              </a:ext>
            </a:extLst>
          </p:cNvPr>
          <p:cNvSpPr txBox="1"/>
          <p:nvPr/>
        </p:nvSpPr>
        <p:spPr>
          <a:xfrm>
            <a:off x="647642" y="6029720"/>
            <a:ext cx="88194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Source Data</a:t>
            </a:r>
          </a:p>
        </p:txBody>
      </p:sp>
      <p:cxnSp>
        <p:nvCxnSpPr>
          <p:cNvPr id="12" name="Straight Connector 11">
            <a:extLst>
              <a:ext uri="{FF2B5EF4-FFF2-40B4-BE49-F238E27FC236}">
                <a16:creationId xmlns:a16="http://schemas.microsoft.com/office/drawing/2014/main" id="{20F3D2D3-84C9-656E-9AE1-5D7AD74891F1}"/>
              </a:ext>
            </a:extLst>
          </p:cNvPr>
          <p:cNvCxnSpPr>
            <a:cxnSpLocks/>
          </p:cNvCxnSpPr>
          <p:nvPr/>
        </p:nvCxnSpPr>
        <p:spPr>
          <a:xfrm>
            <a:off x="1972401" y="6284669"/>
            <a:ext cx="1224131" cy="0"/>
          </a:xfrm>
          <a:prstGeom prst="line">
            <a:avLst/>
          </a:prstGeom>
          <a:noFill/>
          <a:ln w="12700" cap="flat" cmpd="sng" algn="ctr">
            <a:solidFill>
              <a:srgbClr val="ED7D31"/>
            </a:solidFill>
            <a:prstDash val="solid"/>
            <a:miter lim="800000"/>
          </a:ln>
          <a:effectLst/>
        </p:spPr>
      </p:cxnSp>
      <p:sp>
        <p:nvSpPr>
          <p:cNvPr id="13" name="TextBox 12">
            <a:extLst>
              <a:ext uri="{FF2B5EF4-FFF2-40B4-BE49-F238E27FC236}">
                <a16:creationId xmlns:a16="http://schemas.microsoft.com/office/drawing/2014/main" id="{6AD47BF0-A24F-9054-15E7-1B77C92BB905}"/>
              </a:ext>
            </a:extLst>
          </p:cNvPr>
          <p:cNvSpPr txBox="1"/>
          <p:nvPr/>
        </p:nvSpPr>
        <p:spPr>
          <a:xfrm>
            <a:off x="1882742" y="5996590"/>
            <a:ext cx="11391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Semantic Kernel Orchestrated Call</a:t>
            </a:r>
          </a:p>
        </p:txBody>
      </p:sp>
      <p:cxnSp>
        <p:nvCxnSpPr>
          <p:cNvPr id="14" name="Straight Connector 13">
            <a:extLst>
              <a:ext uri="{FF2B5EF4-FFF2-40B4-BE49-F238E27FC236}">
                <a16:creationId xmlns:a16="http://schemas.microsoft.com/office/drawing/2014/main" id="{2DB3130A-9DAA-6EC4-BDBA-141AFD102D7A}"/>
              </a:ext>
            </a:extLst>
          </p:cNvPr>
          <p:cNvCxnSpPr>
            <a:cxnSpLocks/>
          </p:cNvCxnSpPr>
          <p:nvPr/>
        </p:nvCxnSpPr>
        <p:spPr>
          <a:xfrm>
            <a:off x="3296913" y="6283609"/>
            <a:ext cx="1124193" cy="0"/>
          </a:xfrm>
          <a:prstGeom prst="line">
            <a:avLst/>
          </a:prstGeom>
          <a:noFill/>
          <a:ln w="12700" cap="flat" cmpd="sng" algn="ctr">
            <a:solidFill>
              <a:srgbClr val="5B9BD5"/>
            </a:solidFill>
            <a:prstDash val="solid"/>
            <a:miter lim="800000"/>
          </a:ln>
          <a:effectLst/>
        </p:spPr>
      </p:cxnSp>
      <p:sp>
        <p:nvSpPr>
          <p:cNvPr id="15" name="TextBox 14">
            <a:extLst>
              <a:ext uri="{FF2B5EF4-FFF2-40B4-BE49-F238E27FC236}">
                <a16:creationId xmlns:a16="http://schemas.microsoft.com/office/drawing/2014/main" id="{26B9D79B-1F43-83CD-38FD-F49892356F0E}"/>
              </a:ext>
            </a:extLst>
          </p:cNvPr>
          <p:cNvSpPr txBox="1"/>
          <p:nvPr/>
        </p:nvSpPr>
        <p:spPr>
          <a:xfrm>
            <a:off x="3196532" y="6027330"/>
            <a:ext cx="9707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Other Service Call</a:t>
            </a:r>
          </a:p>
        </p:txBody>
      </p:sp>
      <p:sp>
        <p:nvSpPr>
          <p:cNvPr id="16" name="Rectangle 15">
            <a:extLst>
              <a:ext uri="{FF2B5EF4-FFF2-40B4-BE49-F238E27FC236}">
                <a16:creationId xmlns:a16="http://schemas.microsoft.com/office/drawing/2014/main" id="{F07C2C22-958B-68FD-F844-26B1E6C0FA20}"/>
              </a:ext>
            </a:extLst>
          </p:cNvPr>
          <p:cNvSpPr/>
          <p:nvPr/>
        </p:nvSpPr>
        <p:spPr>
          <a:xfrm>
            <a:off x="2065862" y="4299617"/>
            <a:ext cx="1495334" cy="566269"/>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Source Data</a:t>
            </a:r>
          </a:p>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t>
            </a:r>
          </a:p>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Embeddings,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Prompts &amp; Completions</a:t>
            </a:r>
          </a:p>
        </p:txBody>
      </p:sp>
      <p:sp>
        <p:nvSpPr>
          <p:cNvPr id="17" name="Rectangle: Rounded Corners 16">
            <a:extLst>
              <a:ext uri="{FF2B5EF4-FFF2-40B4-BE49-F238E27FC236}">
                <a16:creationId xmlns:a16="http://schemas.microsoft.com/office/drawing/2014/main" id="{EAE30A48-942D-CB6E-72B5-A3E413DB0491}"/>
              </a:ext>
            </a:extLst>
          </p:cNvPr>
          <p:cNvSpPr/>
          <p:nvPr/>
        </p:nvSpPr>
        <p:spPr>
          <a:xfrm>
            <a:off x="216869" y="1429690"/>
            <a:ext cx="820239" cy="4534115"/>
          </a:xfrm>
          <a:prstGeom prst="roundRect">
            <a:avLst>
              <a:gd name="adj" fmla="val 5446"/>
            </a:avLst>
          </a:prstGeom>
          <a:solidFill>
            <a:srgbClr val="5B9BD5">
              <a:lumMod val="20000"/>
              <a:lumOff val="80000"/>
            </a:srgbClr>
          </a:solidFill>
          <a:ln w="12700" cap="flat" cmpd="sng" algn="ctr">
            <a:noFill/>
            <a:prstDash val="solid"/>
            <a:miter lim="800000"/>
          </a:ln>
          <a:effectLst/>
        </p:spPr>
        <p:txBody>
          <a:bodyPr lIns="90311" tIns="45156" rIns="90311" bIns="45156"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BA54B1D8-1BB4-8C89-2F7D-9CDEFAA877D5}"/>
              </a:ext>
            </a:extLst>
          </p:cNvPr>
          <p:cNvSpPr txBox="1"/>
          <p:nvPr/>
        </p:nvSpPr>
        <p:spPr>
          <a:xfrm>
            <a:off x="225098" y="1530736"/>
            <a:ext cx="768409" cy="291238"/>
          </a:xfrm>
          <a:prstGeom prst="rect">
            <a:avLst/>
          </a:prstGeom>
          <a:noFill/>
        </p:spPr>
        <p:txBody>
          <a:bodyPr wrap="square" lIns="0" tIns="0" rIns="0" bIns="44581" rtlCol="0" anchor="t">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SOURCES</a:t>
            </a:r>
          </a:p>
        </p:txBody>
      </p:sp>
      <p:grpSp>
        <p:nvGrpSpPr>
          <p:cNvPr id="19" name="Group 18">
            <a:extLst>
              <a:ext uri="{FF2B5EF4-FFF2-40B4-BE49-F238E27FC236}">
                <a16:creationId xmlns:a16="http://schemas.microsoft.com/office/drawing/2014/main" id="{4D96A741-00A3-AC20-4E1B-FDBF004CAE2A}"/>
              </a:ext>
            </a:extLst>
          </p:cNvPr>
          <p:cNvGrpSpPr/>
          <p:nvPr/>
        </p:nvGrpSpPr>
        <p:grpSpPr>
          <a:xfrm>
            <a:off x="1029331" y="4353491"/>
            <a:ext cx="1146077" cy="267021"/>
            <a:chOff x="1960604" y="2767796"/>
            <a:chExt cx="2132661" cy="142566"/>
          </a:xfrm>
        </p:grpSpPr>
        <p:cxnSp>
          <p:nvCxnSpPr>
            <p:cNvPr id="20" name="Straight Arrow Connector 19">
              <a:extLst>
                <a:ext uri="{FF2B5EF4-FFF2-40B4-BE49-F238E27FC236}">
                  <a16:creationId xmlns:a16="http://schemas.microsoft.com/office/drawing/2014/main" id="{5F326FCB-BD16-4A11-F7E2-3A492D571FDC}"/>
                </a:ext>
              </a:extLst>
            </p:cNvPr>
            <p:cNvCxnSpPr>
              <a:cxnSpLocks/>
            </p:cNvCxnSpPr>
            <p:nvPr/>
          </p:nvCxnSpPr>
          <p:spPr>
            <a:xfrm>
              <a:off x="1960604" y="2767796"/>
              <a:ext cx="2062668" cy="0"/>
            </a:xfrm>
            <a:prstGeom prst="straightConnector1">
              <a:avLst/>
            </a:prstGeom>
            <a:noFill/>
            <a:ln w="12700" cap="flat" cmpd="sng" algn="ctr">
              <a:solidFill>
                <a:sysClr val="windowText" lastClr="000000"/>
              </a:solidFill>
              <a:prstDash val="solid"/>
              <a:miter lim="800000"/>
              <a:tailEnd type="triangle"/>
            </a:ln>
            <a:effectLst/>
          </p:spPr>
        </p:cxnSp>
        <p:sp>
          <p:nvSpPr>
            <p:cNvPr id="21" name="TextBox 20">
              <a:extLst>
                <a:ext uri="{FF2B5EF4-FFF2-40B4-BE49-F238E27FC236}">
                  <a16:creationId xmlns:a16="http://schemas.microsoft.com/office/drawing/2014/main" id="{9BCE7F6B-227F-EDDA-7240-8B33C31CD605}"/>
                </a:ext>
              </a:extLst>
            </p:cNvPr>
            <p:cNvSpPr txBox="1"/>
            <p:nvPr/>
          </p:nvSpPr>
          <p:spPr>
            <a:xfrm>
              <a:off x="2315814" y="2792547"/>
              <a:ext cx="1777451" cy="11781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Batch / CDC / Stream</a:t>
              </a:r>
            </a:p>
          </p:txBody>
        </p:sp>
      </p:grpSp>
      <p:grpSp>
        <p:nvGrpSpPr>
          <p:cNvPr id="22" name="Group 21">
            <a:extLst>
              <a:ext uri="{FF2B5EF4-FFF2-40B4-BE49-F238E27FC236}">
                <a16:creationId xmlns:a16="http://schemas.microsoft.com/office/drawing/2014/main" id="{093FFE48-5DF4-7C63-A080-A5D0D600FEDC}"/>
              </a:ext>
            </a:extLst>
          </p:cNvPr>
          <p:cNvGrpSpPr/>
          <p:nvPr/>
        </p:nvGrpSpPr>
        <p:grpSpPr>
          <a:xfrm>
            <a:off x="2137025" y="3623913"/>
            <a:ext cx="1356913" cy="1222914"/>
            <a:chOff x="6349558" y="4525918"/>
            <a:chExt cx="1320724" cy="792858"/>
          </a:xfrm>
        </p:grpSpPr>
        <p:sp>
          <p:nvSpPr>
            <p:cNvPr id="23" name="Rectangle 22">
              <a:extLst>
                <a:ext uri="{FF2B5EF4-FFF2-40B4-BE49-F238E27FC236}">
                  <a16:creationId xmlns:a16="http://schemas.microsoft.com/office/drawing/2014/main" id="{14CF698C-4E47-A88B-F447-D782F694A3A7}"/>
                </a:ext>
              </a:extLst>
            </p:cNvPr>
            <p:cNvSpPr/>
            <p:nvPr/>
          </p:nvSpPr>
          <p:spPr>
            <a:xfrm>
              <a:off x="6349558" y="4525918"/>
              <a:ext cx="1320724" cy="792858"/>
            </a:xfrm>
            <a:prstGeom prst="rect">
              <a:avLst/>
            </a:prstGeom>
            <a:noFill/>
            <a:ln w="3175" cap="flat" cmpd="sng" algn="ctr">
              <a:solidFill>
                <a:sysClr val="windowText" lastClr="000000">
                  <a:lumMod val="50000"/>
                  <a:lumOff val="50000"/>
                </a:sysClr>
              </a:solidFill>
              <a:prstDash val="sysDash"/>
              <a:miter lim="800000"/>
            </a:ln>
            <a:effectLst/>
          </p:spPr>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a:extLst>
                <a:ext uri="{FF2B5EF4-FFF2-40B4-BE49-F238E27FC236}">
                  <a16:creationId xmlns:a16="http://schemas.microsoft.com/office/drawing/2014/main" id="{C2406CE9-D234-D0DD-52EA-F7F84D696869}"/>
                </a:ext>
              </a:extLst>
            </p:cNvPr>
            <p:cNvSpPr txBox="1"/>
            <p:nvPr/>
          </p:nvSpPr>
          <p:spPr>
            <a:xfrm>
              <a:off x="6623957" y="4553168"/>
              <a:ext cx="759002" cy="85422"/>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Cosmos DB</a:t>
              </a:r>
            </a:p>
          </p:txBody>
        </p:sp>
      </p:grpSp>
      <p:cxnSp>
        <p:nvCxnSpPr>
          <p:cNvPr id="25" name="Straight Connector 24">
            <a:extLst>
              <a:ext uri="{FF2B5EF4-FFF2-40B4-BE49-F238E27FC236}">
                <a16:creationId xmlns:a16="http://schemas.microsoft.com/office/drawing/2014/main" id="{3D695920-5E31-EAA7-83A8-21203D980A29}"/>
              </a:ext>
            </a:extLst>
          </p:cNvPr>
          <p:cNvCxnSpPr>
            <a:cxnSpLocks/>
          </p:cNvCxnSpPr>
          <p:nvPr/>
        </p:nvCxnSpPr>
        <p:spPr>
          <a:xfrm>
            <a:off x="4498973" y="6282124"/>
            <a:ext cx="1124193" cy="0"/>
          </a:xfrm>
          <a:prstGeom prst="line">
            <a:avLst/>
          </a:prstGeom>
          <a:noFill/>
          <a:ln w="12700" cap="flat" cmpd="sng" algn="ctr">
            <a:solidFill>
              <a:srgbClr val="70AD47"/>
            </a:solidFill>
            <a:prstDash val="solid"/>
            <a:miter lim="800000"/>
          </a:ln>
          <a:effectLst/>
        </p:spPr>
      </p:cxnSp>
      <p:sp>
        <p:nvSpPr>
          <p:cNvPr id="26" name="TextBox 25">
            <a:extLst>
              <a:ext uri="{FF2B5EF4-FFF2-40B4-BE49-F238E27FC236}">
                <a16:creationId xmlns:a16="http://schemas.microsoft.com/office/drawing/2014/main" id="{5BB78575-9A1A-2954-6BBD-C42EF40639DE}"/>
              </a:ext>
            </a:extLst>
          </p:cNvPr>
          <p:cNvSpPr txBox="1"/>
          <p:nvPr/>
        </p:nvSpPr>
        <p:spPr>
          <a:xfrm>
            <a:off x="4398592" y="6025845"/>
            <a:ext cx="102944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User Interaction</a:t>
            </a:r>
          </a:p>
        </p:txBody>
      </p:sp>
      <p:sp>
        <p:nvSpPr>
          <p:cNvPr id="27" name="Rectangle: Rounded Corners 26">
            <a:extLst>
              <a:ext uri="{FF2B5EF4-FFF2-40B4-BE49-F238E27FC236}">
                <a16:creationId xmlns:a16="http://schemas.microsoft.com/office/drawing/2014/main" id="{560B4E3C-8958-499A-7F30-84F650EB007E}"/>
              </a:ext>
            </a:extLst>
          </p:cNvPr>
          <p:cNvSpPr/>
          <p:nvPr/>
        </p:nvSpPr>
        <p:spPr>
          <a:xfrm>
            <a:off x="8709997" y="1441232"/>
            <a:ext cx="857144" cy="4534115"/>
          </a:xfrm>
          <a:prstGeom prst="roundRect">
            <a:avLst>
              <a:gd name="adj" fmla="val 5446"/>
            </a:avLst>
          </a:prstGeom>
          <a:solidFill>
            <a:srgbClr val="5B9BD5">
              <a:lumMod val="20000"/>
              <a:lumOff val="80000"/>
            </a:srgbClr>
          </a:solidFill>
          <a:ln w="12700" cap="flat" cmpd="sng" algn="ctr">
            <a:noFill/>
            <a:prstDash val="solid"/>
            <a:miter lim="800000"/>
          </a:ln>
          <a:effectLst/>
        </p:spPr>
        <p:txBody>
          <a:bodyPr lIns="90311" tIns="45156" rIns="90311" bIns="45156"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34A6484C-ADD2-920F-C983-0F581B6F7AF2}"/>
              </a:ext>
            </a:extLst>
          </p:cNvPr>
          <p:cNvSpPr txBox="1"/>
          <p:nvPr/>
        </p:nvSpPr>
        <p:spPr>
          <a:xfrm>
            <a:off x="8741693" y="1722514"/>
            <a:ext cx="768409" cy="172680"/>
          </a:xfrm>
          <a:prstGeom prst="rect">
            <a:avLst/>
          </a:prstGeom>
          <a:noFill/>
        </p:spPr>
        <p:txBody>
          <a:bodyPr wrap="square" lIns="0" tIns="0" rIns="0" bIns="44581" rtlCol="0" anchor="t">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CONSUMERS</a:t>
            </a:r>
          </a:p>
        </p:txBody>
      </p:sp>
      <p:grpSp>
        <p:nvGrpSpPr>
          <p:cNvPr id="29" name="Group 28">
            <a:extLst>
              <a:ext uri="{FF2B5EF4-FFF2-40B4-BE49-F238E27FC236}">
                <a16:creationId xmlns:a16="http://schemas.microsoft.com/office/drawing/2014/main" id="{4DBC25F5-6955-2CAD-D5EF-82C396B1EFF4}"/>
              </a:ext>
            </a:extLst>
          </p:cNvPr>
          <p:cNvGrpSpPr/>
          <p:nvPr/>
        </p:nvGrpSpPr>
        <p:grpSpPr>
          <a:xfrm>
            <a:off x="8789945" y="3574109"/>
            <a:ext cx="729367" cy="894203"/>
            <a:chOff x="10145656" y="2273625"/>
            <a:chExt cx="738483" cy="905381"/>
          </a:xfrm>
        </p:grpSpPr>
        <p:sp>
          <p:nvSpPr>
            <p:cNvPr id="30" name="TextBox 29">
              <a:extLst>
                <a:ext uri="{FF2B5EF4-FFF2-40B4-BE49-F238E27FC236}">
                  <a16:creationId xmlns:a16="http://schemas.microsoft.com/office/drawing/2014/main" id="{70CF2DF3-49A5-D3C3-86D8-9567472F8934}"/>
                </a:ext>
              </a:extLst>
            </p:cNvPr>
            <p:cNvSpPr txBox="1"/>
            <p:nvPr/>
          </p:nvSpPr>
          <p:spPr>
            <a:xfrm>
              <a:off x="10145656" y="2684119"/>
              <a:ext cx="738483" cy="494887"/>
            </a:xfrm>
            <a:prstGeom prst="rect">
              <a:avLst/>
            </a:prstGeom>
            <a:noFill/>
          </p:spPr>
          <p:txBody>
            <a:bodyPr wrap="none" lIns="0" tIns="0" rIns="0" bIns="45138"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Engineers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DBAs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End Users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a:extLst>
                <a:ext uri="{FF2B5EF4-FFF2-40B4-BE49-F238E27FC236}">
                  <a16:creationId xmlns:a16="http://schemas.microsoft.com/office/drawing/2014/main" id="{733A0484-B56A-D519-5BA6-B99CCCEDB6AF}"/>
                </a:ext>
              </a:extLst>
            </p:cNvPr>
            <p:cNvGrpSpPr/>
            <p:nvPr/>
          </p:nvGrpSpPr>
          <p:grpSpPr>
            <a:xfrm>
              <a:off x="10323770" y="2273625"/>
              <a:ext cx="341631" cy="298972"/>
              <a:chOff x="10385106" y="1921164"/>
              <a:chExt cx="341631" cy="298972"/>
            </a:xfrm>
          </p:grpSpPr>
          <p:sp>
            <p:nvSpPr>
              <p:cNvPr id="32" name="Freeform: Shape 31">
                <a:extLst>
                  <a:ext uri="{FF2B5EF4-FFF2-40B4-BE49-F238E27FC236}">
                    <a16:creationId xmlns:a16="http://schemas.microsoft.com/office/drawing/2014/main" id="{26F67592-CD07-3A6F-8E5D-E9958EEEAAEB}"/>
                  </a:ext>
                </a:extLst>
              </p:cNvPr>
              <p:cNvSpPr/>
              <p:nvPr/>
            </p:nvSpPr>
            <p:spPr>
              <a:xfrm>
                <a:off x="10385106" y="2001742"/>
                <a:ext cx="132555" cy="92387"/>
              </a:xfrm>
              <a:custGeom>
                <a:avLst/>
                <a:gdLst>
                  <a:gd name="connsiteX0" fmla="*/ 100750 w 142754"/>
                  <a:gd name="connsiteY0" fmla="*/ 99972 h 99495"/>
                  <a:gd name="connsiteX1" fmla="*/ 0 w 142754"/>
                  <a:gd name="connsiteY1" fmla="*/ 99972 h 99495"/>
                  <a:gd name="connsiteX2" fmla="*/ 0 w 142754"/>
                  <a:gd name="connsiteY2" fmla="*/ 87556 h 99495"/>
                  <a:gd name="connsiteX3" fmla="*/ 68825 w 142754"/>
                  <a:gd name="connsiteY3" fmla="*/ 0 h 99495"/>
                  <a:gd name="connsiteX4" fmla="*/ 117578 w 142754"/>
                  <a:gd name="connsiteY4" fmla="*/ 0 h 99495"/>
                  <a:gd name="connsiteX5" fmla="*/ 146388 w 142754"/>
                  <a:gd name="connsiteY5" fmla="*/ 12675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100750" y="99972"/>
                    </a:moveTo>
                    <a:lnTo>
                      <a:pt x="0" y="99972"/>
                    </a:lnTo>
                    <a:lnTo>
                      <a:pt x="0" y="87556"/>
                    </a:lnTo>
                    <a:cubicBezTo>
                      <a:pt x="95" y="46022"/>
                      <a:pt x="28489" y="9901"/>
                      <a:pt x="68825" y="0"/>
                    </a:cubicBezTo>
                    <a:cubicBezTo>
                      <a:pt x="84030" y="8246"/>
                      <a:pt x="102373" y="8246"/>
                      <a:pt x="117578" y="0"/>
                    </a:cubicBezTo>
                    <a:cubicBezTo>
                      <a:pt x="127852" y="2498"/>
                      <a:pt x="137605" y="6788"/>
                      <a:pt x="146388" y="12675"/>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3" name="Freeform: Shape 32">
                <a:extLst>
                  <a:ext uri="{FF2B5EF4-FFF2-40B4-BE49-F238E27FC236}">
                    <a16:creationId xmlns:a16="http://schemas.microsoft.com/office/drawing/2014/main" id="{23A9B6DC-3A87-E2A5-644A-267C76203EBB}"/>
                  </a:ext>
                </a:extLst>
              </p:cNvPr>
              <p:cNvSpPr/>
              <p:nvPr/>
            </p:nvSpPr>
            <p:spPr>
              <a:xfrm>
                <a:off x="10428459" y="1921164"/>
                <a:ext cx="84353" cy="84353"/>
              </a:xfrm>
              <a:custGeom>
                <a:avLst/>
                <a:gdLst>
                  <a:gd name="connsiteX0" fmla="*/ 68769 w 90843"/>
                  <a:gd name="connsiteY0" fmla="*/ 86995 h 90843"/>
                  <a:gd name="connsiteX1" fmla="*/ 86995 w 90843"/>
                  <a:gd name="connsiteY1" fmla="*/ 23996 h 90843"/>
                  <a:gd name="connsiteX2" fmla="*/ 23996 w 90843"/>
                  <a:gd name="connsiteY2" fmla="*/ 5770 h 90843"/>
                  <a:gd name="connsiteX3" fmla="*/ 5770 w 90843"/>
                  <a:gd name="connsiteY3" fmla="*/ 68769 h 90843"/>
                  <a:gd name="connsiteX4" fmla="*/ 23996 w 90843"/>
                  <a:gd name="connsiteY4" fmla="*/ 86995 h 90843"/>
                  <a:gd name="connsiteX5" fmla="*/ 68769 w 90843"/>
                  <a:gd name="connsiteY5" fmla="*/ 86995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69" y="86995"/>
                    </a:moveTo>
                    <a:cubicBezTo>
                      <a:pt x="91198" y="74631"/>
                      <a:pt x="99358" y="46425"/>
                      <a:pt x="86995" y="23996"/>
                    </a:cubicBezTo>
                    <a:cubicBezTo>
                      <a:pt x="74631" y="1566"/>
                      <a:pt x="46425" y="-6594"/>
                      <a:pt x="23996" y="5770"/>
                    </a:cubicBezTo>
                    <a:cubicBezTo>
                      <a:pt x="1566" y="18134"/>
                      <a:pt x="-6594" y="46339"/>
                      <a:pt x="5770" y="68769"/>
                    </a:cubicBezTo>
                    <a:cubicBezTo>
                      <a:pt x="10001" y="76444"/>
                      <a:pt x="16320" y="82764"/>
                      <a:pt x="23996" y="86995"/>
                    </a:cubicBezTo>
                    <a:cubicBezTo>
                      <a:pt x="37948" y="94611"/>
                      <a:pt x="54816" y="94611"/>
                      <a:pt x="68769" y="86995"/>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4" name="Freeform: Shape 33">
                <a:extLst>
                  <a:ext uri="{FF2B5EF4-FFF2-40B4-BE49-F238E27FC236}">
                    <a16:creationId xmlns:a16="http://schemas.microsoft.com/office/drawing/2014/main" id="{2B6C6107-1E4C-3C92-0D42-4D3F0982763C}"/>
                  </a:ext>
                </a:extLst>
              </p:cNvPr>
              <p:cNvSpPr/>
              <p:nvPr/>
            </p:nvSpPr>
            <p:spPr>
              <a:xfrm>
                <a:off x="10594182" y="2001782"/>
                <a:ext cx="132555" cy="92387"/>
              </a:xfrm>
              <a:custGeom>
                <a:avLst/>
                <a:gdLst>
                  <a:gd name="connsiteX0" fmla="*/ 0 w 142754"/>
                  <a:gd name="connsiteY0" fmla="*/ 12978 h 99495"/>
                  <a:gd name="connsiteX1" fmla="*/ 29113 w 142754"/>
                  <a:gd name="connsiteY1" fmla="*/ 0 h 99495"/>
                  <a:gd name="connsiteX2" fmla="*/ 77953 w 142754"/>
                  <a:gd name="connsiteY2" fmla="*/ 0 h 99495"/>
                  <a:gd name="connsiteX3" fmla="*/ 146864 w 142754"/>
                  <a:gd name="connsiteY3" fmla="*/ 87556 h 99495"/>
                  <a:gd name="connsiteX4" fmla="*/ 146864 w 142754"/>
                  <a:gd name="connsiteY4" fmla="*/ 99972 h 99495"/>
                  <a:gd name="connsiteX5" fmla="*/ 46287 w 142754"/>
                  <a:gd name="connsiteY5" fmla="*/ 99972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0" y="12978"/>
                    </a:moveTo>
                    <a:cubicBezTo>
                      <a:pt x="8824" y="6899"/>
                      <a:pt x="18694" y="2500"/>
                      <a:pt x="29113" y="0"/>
                    </a:cubicBezTo>
                    <a:cubicBezTo>
                      <a:pt x="44349" y="8246"/>
                      <a:pt x="62717" y="8246"/>
                      <a:pt x="77953" y="0"/>
                    </a:cubicBezTo>
                    <a:cubicBezTo>
                      <a:pt x="118333" y="9854"/>
                      <a:pt x="146775" y="45992"/>
                      <a:pt x="146864" y="87556"/>
                    </a:cubicBezTo>
                    <a:lnTo>
                      <a:pt x="146864" y="99972"/>
                    </a:lnTo>
                    <a:lnTo>
                      <a:pt x="46287" y="99972"/>
                    </a:ln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5" name="Freeform: Shape 34">
                <a:extLst>
                  <a:ext uri="{FF2B5EF4-FFF2-40B4-BE49-F238E27FC236}">
                    <a16:creationId xmlns:a16="http://schemas.microsoft.com/office/drawing/2014/main" id="{9E33A656-5635-8CB2-C3E6-698E71165A93}"/>
                  </a:ext>
                </a:extLst>
              </p:cNvPr>
              <p:cNvSpPr/>
              <p:nvPr/>
            </p:nvSpPr>
            <p:spPr>
              <a:xfrm>
                <a:off x="10600721" y="1921175"/>
                <a:ext cx="84353" cy="84353"/>
              </a:xfrm>
              <a:custGeom>
                <a:avLst/>
                <a:gdLst>
                  <a:gd name="connsiteX0" fmla="*/ 68790 w 90843"/>
                  <a:gd name="connsiteY0" fmla="*/ 86983 h 90843"/>
                  <a:gd name="connsiteX1" fmla="*/ 86983 w 90843"/>
                  <a:gd name="connsiteY1" fmla="*/ 23974 h 90843"/>
                  <a:gd name="connsiteX2" fmla="*/ 23974 w 90843"/>
                  <a:gd name="connsiteY2" fmla="*/ 5782 h 90843"/>
                  <a:gd name="connsiteX3" fmla="*/ 5782 w 90843"/>
                  <a:gd name="connsiteY3" fmla="*/ 68790 h 90843"/>
                  <a:gd name="connsiteX4" fmla="*/ 23974 w 90843"/>
                  <a:gd name="connsiteY4" fmla="*/ 86983 h 90843"/>
                  <a:gd name="connsiteX5" fmla="*/ 68790 w 90843"/>
                  <a:gd name="connsiteY5" fmla="*/ 86983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90" y="86983"/>
                    </a:moveTo>
                    <a:cubicBezTo>
                      <a:pt x="91213" y="74607"/>
                      <a:pt x="99358" y="46397"/>
                      <a:pt x="86983" y="23974"/>
                    </a:cubicBezTo>
                    <a:cubicBezTo>
                      <a:pt x="74607" y="1551"/>
                      <a:pt x="46397" y="-6594"/>
                      <a:pt x="23974" y="5782"/>
                    </a:cubicBezTo>
                    <a:cubicBezTo>
                      <a:pt x="1551" y="18158"/>
                      <a:pt x="-6594" y="46367"/>
                      <a:pt x="5782" y="68790"/>
                    </a:cubicBezTo>
                    <a:cubicBezTo>
                      <a:pt x="10009" y="76449"/>
                      <a:pt x="16316" y="82756"/>
                      <a:pt x="23974" y="86983"/>
                    </a:cubicBezTo>
                    <a:cubicBezTo>
                      <a:pt x="37942" y="94599"/>
                      <a:pt x="54822" y="94599"/>
                      <a:pt x="68790" y="86983"/>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36" name="Group 35">
                <a:extLst>
                  <a:ext uri="{FF2B5EF4-FFF2-40B4-BE49-F238E27FC236}">
                    <a16:creationId xmlns:a16="http://schemas.microsoft.com/office/drawing/2014/main" id="{61CD9493-0328-CF84-74A0-44CB1D387171}"/>
                  </a:ext>
                </a:extLst>
              </p:cNvPr>
              <p:cNvGrpSpPr/>
              <p:nvPr/>
            </p:nvGrpSpPr>
            <p:grpSpPr>
              <a:xfrm>
                <a:off x="10455009" y="2016860"/>
                <a:ext cx="205314" cy="203276"/>
                <a:chOff x="10122609" y="2079094"/>
                <a:chExt cx="263880" cy="261260"/>
              </a:xfrm>
            </p:grpSpPr>
            <p:sp>
              <p:nvSpPr>
                <p:cNvPr id="37" name="Freeform: Shape 36">
                  <a:extLst>
                    <a:ext uri="{FF2B5EF4-FFF2-40B4-BE49-F238E27FC236}">
                      <a16:creationId xmlns:a16="http://schemas.microsoft.com/office/drawing/2014/main" id="{58AAA9C1-5D10-E364-B3E1-57651467AADE}"/>
                    </a:ext>
                  </a:extLst>
                </p:cNvPr>
                <p:cNvSpPr/>
                <p:nvPr/>
              </p:nvSpPr>
              <p:spPr>
                <a:xfrm>
                  <a:off x="10122609" y="2201925"/>
                  <a:ext cx="263880" cy="138429"/>
                </a:xfrm>
                <a:custGeom>
                  <a:avLst/>
                  <a:gdLst>
                    <a:gd name="connsiteX0" fmla="*/ 263880 w 263879"/>
                    <a:gd name="connsiteY0" fmla="*/ 123937 h 138428"/>
                    <a:gd name="connsiteX1" fmla="*/ 263880 w 263879"/>
                    <a:gd name="connsiteY1" fmla="*/ 141241 h 138428"/>
                    <a:gd name="connsiteX2" fmla="*/ 0 w 263879"/>
                    <a:gd name="connsiteY2" fmla="*/ 141241 h 138428"/>
                    <a:gd name="connsiteX3" fmla="*/ 0 w 263879"/>
                    <a:gd name="connsiteY3" fmla="*/ 123937 h 138428"/>
                    <a:gd name="connsiteX4" fmla="*/ 97246 w 263879"/>
                    <a:gd name="connsiteY4" fmla="*/ 0 h 138428"/>
                    <a:gd name="connsiteX5" fmla="*/ 166461 w 263879"/>
                    <a:gd name="connsiteY5" fmla="*/ 0 h 138428"/>
                    <a:gd name="connsiteX6" fmla="*/ 263880 w 263879"/>
                    <a:gd name="connsiteY6" fmla="*/ 123937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879" h="138428">
                      <a:moveTo>
                        <a:pt x="263880" y="123937"/>
                      </a:moveTo>
                      <a:lnTo>
                        <a:pt x="263880" y="141241"/>
                      </a:lnTo>
                      <a:lnTo>
                        <a:pt x="0" y="141241"/>
                      </a:lnTo>
                      <a:lnTo>
                        <a:pt x="0" y="123937"/>
                      </a:lnTo>
                      <a:cubicBezTo>
                        <a:pt x="99" y="65192"/>
                        <a:pt x="40211" y="14070"/>
                        <a:pt x="97246" y="0"/>
                      </a:cubicBezTo>
                      <a:cubicBezTo>
                        <a:pt x="118834" y="11700"/>
                        <a:pt x="144872" y="11700"/>
                        <a:pt x="166461" y="0"/>
                      </a:cubicBezTo>
                      <a:cubicBezTo>
                        <a:pt x="223565" y="14003"/>
                        <a:pt x="263762" y="65141"/>
                        <a:pt x="263880" y="123937"/>
                      </a:cubicBezTo>
                      <a:close/>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8" name="Freeform: Shape 37">
                  <a:extLst>
                    <a:ext uri="{FF2B5EF4-FFF2-40B4-BE49-F238E27FC236}">
                      <a16:creationId xmlns:a16="http://schemas.microsoft.com/office/drawing/2014/main" id="{ACCABF54-B6F4-C9B2-F9C1-DCC535A6B7A6}"/>
                    </a:ext>
                  </a:extLst>
                </p:cNvPr>
                <p:cNvSpPr/>
                <p:nvPr/>
              </p:nvSpPr>
              <p:spPr>
                <a:xfrm>
                  <a:off x="10188567" y="2079094"/>
                  <a:ext cx="129777" cy="129777"/>
                </a:xfrm>
                <a:custGeom>
                  <a:avLst/>
                  <a:gdLst>
                    <a:gd name="connsiteX0" fmla="*/ 97345 w 129776"/>
                    <a:gd name="connsiteY0" fmla="*/ 123091 h 129776"/>
                    <a:gd name="connsiteX1" fmla="*/ 123091 w 129776"/>
                    <a:gd name="connsiteY1" fmla="*/ 33927 h 129776"/>
                    <a:gd name="connsiteX2" fmla="*/ 33927 w 129776"/>
                    <a:gd name="connsiteY2" fmla="*/ 8181 h 129776"/>
                    <a:gd name="connsiteX3" fmla="*/ 8181 w 129776"/>
                    <a:gd name="connsiteY3" fmla="*/ 97345 h 129776"/>
                    <a:gd name="connsiteX4" fmla="*/ 33927 w 129776"/>
                    <a:gd name="connsiteY4" fmla="*/ 123091 h 129776"/>
                    <a:gd name="connsiteX5" fmla="*/ 97345 w 129776"/>
                    <a:gd name="connsiteY5" fmla="*/ 123091 h 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129776">
                      <a:moveTo>
                        <a:pt x="97345" y="123091"/>
                      </a:moveTo>
                      <a:cubicBezTo>
                        <a:pt x="129076" y="105578"/>
                        <a:pt x="140603" y="65659"/>
                        <a:pt x="123091" y="33927"/>
                      </a:cubicBezTo>
                      <a:cubicBezTo>
                        <a:pt x="105578" y="2196"/>
                        <a:pt x="65659" y="-9331"/>
                        <a:pt x="33927" y="8181"/>
                      </a:cubicBezTo>
                      <a:cubicBezTo>
                        <a:pt x="2196" y="25694"/>
                        <a:pt x="-9331" y="65614"/>
                        <a:pt x="8181" y="97345"/>
                      </a:cubicBezTo>
                      <a:cubicBezTo>
                        <a:pt x="14163" y="108183"/>
                        <a:pt x="23089" y="117109"/>
                        <a:pt x="33927" y="123091"/>
                      </a:cubicBezTo>
                      <a:cubicBezTo>
                        <a:pt x="53690" y="133878"/>
                        <a:pt x="77582" y="133878"/>
                        <a:pt x="97345" y="123091"/>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grpSp>
      <p:grpSp>
        <p:nvGrpSpPr>
          <p:cNvPr id="39" name="Group 38">
            <a:extLst>
              <a:ext uri="{FF2B5EF4-FFF2-40B4-BE49-F238E27FC236}">
                <a16:creationId xmlns:a16="http://schemas.microsoft.com/office/drawing/2014/main" id="{5063C251-402A-D887-B9B6-CBF583FF08F5}"/>
              </a:ext>
            </a:extLst>
          </p:cNvPr>
          <p:cNvGrpSpPr/>
          <p:nvPr/>
        </p:nvGrpSpPr>
        <p:grpSpPr>
          <a:xfrm>
            <a:off x="5676287" y="2952291"/>
            <a:ext cx="635428" cy="578280"/>
            <a:chOff x="7357748" y="3147550"/>
            <a:chExt cx="635428" cy="578280"/>
          </a:xfrm>
        </p:grpSpPr>
        <p:sp>
          <p:nvSpPr>
            <p:cNvPr id="40" name="Rectangle 39">
              <a:extLst>
                <a:ext uri="{FF2B5EF4-FFF2-40B4-BE49-F238E27FC236}">
                  <a16:creationId xmlns:a16="http://schemas.microsoft.com/office/drawing/2014/main" id="{C214E158-21BF-538B-292F-7B23C901CD63}"/>
                </a:ext>
              </a:extLst>
            </p:cNvPr>
            <p:cNvSpPr/>
            <p:nvPr/>
          </p:nvSpPr>
          <p:spPr>
            <a:xfrm>
              <a:off x="7357748" y="3484823"/>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Azure OpenAI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(Embeddings API)</a:t>
              </a:r>
              <a:endParaRPr kumimoji="0" lang="en-US" sz="8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pic>
          <p:nvPicPr>
            <p:cNvPr id="41" name="Picture 4" descr="OpenAI Logo">
              <a:extLst>
                <a:ext uri="{FF2B5EF4-FFF2-40B4-BE49-F238E27FC236}">
                  <a16:creationId xmlns:a16="http://schemas.microsoft.com/office/drawing/2014/main" id="{DB6920A7-FA01-1AC5-664C-647B034209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1248" y="3147550"/>
              <a:ext cx="318918" cy="32331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83F32D19-5B9B-E280-5525-500B1E802181}"/>
              </a:ext>
            </a:extLst>
          </p:cNvPr>
          <p:cNvSpPr/>
          <p:nvPr/>
        </p:nvSpPr>
        <p:spPr>
          <a:xfrm>
            <a:off x="7870725" y="5057502"/>
            <a:ext cx="68935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Q&amp;A Web App</a:t>
            </a:r>
          </a:p>
        </p:txBody>
      </p:sp>
      <p:cxnSp>
        <p:nvCxnSpPr>
          <p:cNvPr id="43" name="Straight Arrow Connector 42">
            <a:extLst>
              <a:ext uri="{FF2B5EF4-FFF2-40B4-BE49-F238E27FC236}">
                <a16:creationId xmlns:a16="http://schemas.microsoft.com/office/drawing/2014/main" id="{89ECD52E-02ED-0206-93A1-9D577DF55A8E}"/>
              </a:ext>
            </a:extLst>
          </p:cNvPr>
          <p:cNvCxnSpPr>
            <a:cxnSpLocks/>
          </p:cNvCxnSpPr>
          <p:nvPr/>
        </p:nvCxnSpPr>
        <p:spPr>
          <a:xfrm>
            <a:off x="7846822" y="5474433"/>
            <a:ext cx="863174" cy="0"/>
          </a:xfrm>
          <a:prstGeom prst="straightConnector1">
            <a:avLst/>
          </a:prstGeom>
          <a:noFill/>
          <a:ln w="12700" cap="flat" cmpd="sng" algn="ctr">
            <a:solidFill>
              <a:srgbClr val="70AD47"/>
            </a:solidFill>
            <a:prstDash val="solid"/>
            <a:miter lim="800000"/>
            <a:headEnd type="triangle"/>
            <a:tailEnd type="triangle"/>
          </a:ln>
          <a:effectLst/>
        </p:spPr>
      </p:cxnSp>
      <p:grpSp>
        <p:nvGrpSpPr>
          <p:cNvPr id="44" name="Group 43">
            <a:extLst>
              <a:ext uri="{FF2B5EF4-FFF2-40B4-BE49-F238E27FC236}">
                <a16:creationId xmlns:a16="http://schemas.microsoft.com/office/drawing/2014/main" id="{F453A0DA-A265-DBB0-A57B-91F567DD870A}"/>
              </a:ext>
            </a:extLst>
          </p:cNvPr>
          <p:cNvGrpSpPr/>
          <p:nvPr/>
        </p:nvGrpSpPr>
        <p:grpSpPr>
          <a:xfrm>
            <a:off x="235827" y="4046279"/>
            <a:ext cx="793002" cy="510110"/>
            <a:chOff x="993155" y="3098194"/>
            <a:chExt cx="802915" cy="516486"/>
          </a:xfrm>
        </p:grpSpPr>
        <p:sp>
          <p:nvSpPr>
            <p:cNvPr id="45" name="TextBox 44">
              <a:extLst>
                <a:ext uri="{FF2B5EF4-FFF2-40B4-BE49-F238E27FC236}">
                  <a16:creationId xmlns:a16="http://schemas.microsoft.com/office/drawing/2014/main" id="{50E56F16-BAA2-5AB9-5304-F4274A52AE45}"/>
                </a:ext>
              </a:extLst>
            </p:cNvPr>
            <p:cNvSpPr txBox="1"/>
            <p:nvPr/>
          </p:nvSpPr>
          <p:spPr>
            <a:xfrm>
              <a:off x="993155" y="3296824"/>
              <a:ext cx="802915" cy="317856"/>
            </a:xfrm>
            <a:prstGeom prst="rect">
              <a:avLst/>
            </a:prstGeom>
            <a:noFill/>
          </p:spPr>
          <p:txBody>
            <a:bodyPr wrap="square" rtlCol="0">
              <a:spAutoFit/>
            </a:bodyPr>
            <a:lstStyle>
              <a:defPPr>
                <a:defRPr lang="en-US"/>
              </a:defPPr>
              <a:lvl1pPr marL="0" defTabSz="914400" eaLnBrk="1" latinLnBrk="0" hangingPunct="1">
                <a:lnSpc>
                  <a:spcPct val="80000"/>
                </a:lnSpc>
                <a:defRPr sz="800">
                  <a:latin typeface="Graphik" panose="020B0503030202060203" pitchFamily="34" charset="77"/>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Files</a:t>
              </a:r>
            </a:p>
          </p:txBody>
        </p:sp>
        <p:pic>
          <p:nvPicPr>
            <p:cNvPr id="46" name="Picture 45">
              <a:extLst>
                <a:ext uri="{FF2B5EF4-FFF2-40B4-BE49-F238E27FC236}">
                  <a16:creationId xmlns:a16="http://schemas.microsoft.com/office/drawing/2014/main" id="{D64A3B91-4162-2099-DFA6-F1D8E2DA0F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4544" y="3098194"/>
              <a:ext cx="304410" cy="304410"/>
            </a:xfrm>
            <a:prstGeom prst="rect">
              <a:avLst/>
            </a:prstGeom>
            <a:ln>
              <a:noFill/>
            </a:ln>
          </p:spPr>
        </p:pic>
      </p:grpSp>
      <p:grpSp>
        <p:nvGrpSpPr>
          <p:cNvPr id="47" name="Group 46">
            <a:extLst>
              <a:ext uri="{FF2B5EF4-FFF2-40B4-BE49-F238E27FC236}">
                <a16:creationId xmlns:a16="http://schemas.microsoft.com/office/drawing/2014/main" id="{7FB234C5-7B5A-8AA0-F1DD-8F1AFA3C23B3}"/>
              </a:ext>
            </a:extLst>
          </p:cNvPr>
          <p:cNvGrpSpPr/>
          <p:nvPr/>
        </p:nvGrpSpPr>
        <p:grpSpPr>
          <a:xfrm>
            <a:off x="172084" y="2177392"/>
            <a:ext cx="858145" cy="525419"/>
            <a:chOff x="324437" y="4146064"/>
            <a:chExt cx="1322109" cy="621094"/>
          </a:xfrm>
        </p:grpSpPr>
        <p:sp>
          <p:nvSpPr>
            <p:cNvPr id="48" name="TextBox 454">
              <a:extLst>
                <a:ext uri="{FF2B5EF4-FFF2-40B4-BE49-F238E27FC236}">
                  <a16:creationId xmlns:a16="http://schemas.microsoft.com/office/drawing/2014/main" id="{86641B37-DEC9-CA2B-652B-298CE10255A9}"/>
                </a:ext>
              </a:extLst>
            </p:cNvPr>
            <p:cNvSpPr txBox="1"/>
            <p:nvPr/>
          </p:nvSpPr>
          <p:spPr>
            <a:xfrm>
              <a:off x="324437" y="4527036"/>
              <a:ext cx="1322109" cy="2401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Databases</a:t>
              </a:r>
            </a:p>
          </p:txBody>
        </p:sp>
        <p:pic>
          <p:nvPicPr>
            <p:cNvPr id="49" name="Picture 48" descr="Image result for database image transparent">
              <a:extLst>
                <a:ext uri="{FF2B5EF4-FFF2-40B4-BE49-F238E27FC236}">
                  <a16:creationId xmlns:a16="http://schemas.microsoft.com/office/drawing/2014/main" id="{F265FBF6-797E-BEA7-8217-4D747549F3B3}"/>
                </a:ext>
              </a:extLst>
            </p:cNvPr>
            <p:cNvPicPr>
              <a:picLocks noChangeAspect="1" noChangeArrowheads="1"/>
            </p:cNvPicPr>
            <p:nvPr/>
          </p:nvPicPr>
          <p:blipFill>
            <a:blip r:embed="rId5" cstate="screen">
              <a:biLevel thresh="75000"/>
              <a:extLst>
                <a:ext uri="{28A0092B-C50C-407E-A947-70E740481C1C}">
                  <a14:useLocalDpi xmlns:a14="http://schemas.microsoft.com/office/drawing/2010/main"/>
                </a:ext>
              </a:extLst>
            </a:blip>
            <a:srcRect/>
            <a:stretch>
              <a:fillRect/>
            </a:stretch>
          </p:blipFill>
          <p:spPr bwMode="auto">
            <a:xfrm>
              <a:off x="773235" y="4146064"/>
              <a:ext cx="480272" cy="3583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E1B692A5-BD6D-7D30-F64B-B8036463AAFE}"/>
              </a:ext>
            </a:extLst>
          </p:cNvPr>
          <p:cNvGrpSpPr/>
          <p:nvPr/>
        </p:nvGrpSpPr>
        <p:grpSpPr>
          <a:xfrm>
            <a:off x="391465" y="3122200"/>
            <a:ext cx="456503" cy="636753"/>
            <a:chOff x="1168938" y="3822652"/>
            <a:chExt cx="462209" cy="644714"/>
          </a:xfrm>
        </p:grpSpPr>
        <p:sp>
          <p:nvSpPr>
            <p:cNvPr id="51" name="TextBox 50">
              <a:extLst>
                <a:ext uri="{FF2B5EF4-FFF2-40B4-BE49-F238E27FC236}">
                  <a16:creationId xmlns:a16="http://schemas.microsoft.com/office/drawing/2014/main" id="{5B20277C-69EC-EF6D-91D6-87654E09E37B}"/>
                </a:ext>
              </a:extLst>
            </p:cNvPr>
            <p:cNvSpPr txBox="1"/>
            <p:nvPr/>
          </p:nvSpPr>
          <p:spPr>
            <a:xfrm>
              <a:off x="1168938" y="3925139"/>
              <a:ext cx="462209" cy="542227"/>
            </a:xfrm>
            <a:prstGeom prst="rect">
              <a:avLst/>
            </a:prstGeom>
            <a:noFill/>
          </p:spPr>
          <p:txBody>
            <a:bodyPr wrap="square" rtlCol="0">
              <a:spAutoFit/>
            </a:bodyPr>
            <a:lstStyle>
              <a:defPPr>
                <a:defRPr lang="en-US"/>
              </a:defPPr>
              <a:lvl1pPr marL="0" defTabSz="914400" eaLnBrk="1" latinLnBrk="0" hangingPunct="1">
                <a:lnSpc>
                  <a:spcPct val="80000"/>
                </a:lnSpc>
                <a:defRPr sz="800">
                  <a:latin typeface="Graphik" panose="020B0503030202060203" pitchFamily="34" charset="77"/>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Apps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52" name="Picture 51" descr="A picture containing text, monitor, display, dark&#10;&#10;Description automatically generated">
              <a:extLst>
                <a:ext uri="{FF2B5EF4-FFF2-40B4-BE49-F238E27FC236}">
                  <a16:creationId xmlns:a16="http://schemas.microsoft.com/office/drawing/2014/main" id="{FCFF780A-DF63-10AA-0F82-ACF11769FA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4544" y="3822652"/>
              <a:ext cx="313993" cy="313993"/>
            </a:xfrm>
            <a:prstGeom prst="rect">
              <a:avLst/>
            </a:prstGeom>
          </p:spPr>
        </p:pic>
      </p:grpSp>
      <p:grpSp>
        <p:nvGrpSpPr>
          <p:cNvPr id="53" name="Group 52">
            <a:extLst>
              <a:ext uri="{FF2B5EF4-FFF2-40B4-BE49-F238E27FC236}">
                <a16:creationId xmlns:a16="http://schemas.microsoft.com/office/drawing/2014/main" id="{6F0D0164-AAF2-704A-70FF-760AD7770FC4}"/>
              </a:ext>
            </a:extLst>
          </p:cNvPr>
          <p:cNvGrpSpPr/>
          <p:nvPr/>
        </p:nvGrpSpPr>
        <p:grpSpPr>
          <a:xfrm>
            <a:off x="7890409" y="5310015"/>
            <a:ext cx="632805" cy="153880"/>
            <a:chOff x="9114779" y="4149388"/>
            <a:chExt cx="632805" cy="153880"/>
          </a:xfrm>
        </p:grpSpPr>
        <p:sp>
          <p:nvSpPr>
            <p:cNvPr id="54" name="TextBox 53">
              <a:extLst>
                <a:ext uri="{FF2B5EF4-FFF2-40B4-BE49-F238E27FC236}">
                  <a16:creationId xmlns:a16="http://schemas.microsoft.com/office/drawing/2014/main" id="{6E4B7157-3A62-797A-F036-6B2FE7D6A4AB}"/>
                </a:ext>
              </a:extLst>
            </p:cNvPr>
            <p:cNvSpPr txBox="1"/>
            <p:nvPr/>
          </p:nvSpPr>
          <p:spPr>
            <a:xfrm>
              <a:off x="9208775" y="4161579"/>
              <a:ext cx="538809" cy="141689"/>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Ask Question</a:t>
              </a:r>
            </a:p>
          </p:txBody>
        </p:sp>
        <p:sp>
          <p:nvSpPr>
            <p:cNvPr id="55" name="Oval 54">
              <a:extLst>
                <a:ext uri="{FF2B5EF4-FFF2-40B4-BE49-F238E27FC236}">
                  <a16:creationId xmlns:a16="http://schemas.microsoft.com/office/drawing/2014/main" id="{08B4DFED-F31A-44C7-59B1-F067FE675BE1}"/>
                </a:ext>
              </a:extLst>
            </p:cNvPr>
            <p:cNvSpPr/>
            <p:nvPr/>
          </p:nvSpPr>
          <p:spPr>
            <a:xfrm>
              <a:off x="9114779" y="414938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56" name="Group 55">
            <a:extLst>
              <a:ext uri="{FF2B5EF4-FFF2-40B4-BE49-F238E27FC236}">
                <a16:creationId xmlns:a16="http://schemas.microsoft.com/office/drawing/2014/main" id="{2DB77B17-40FC-E7F9-55CA-A4DCA26F6E34}"/>
              </a:ext>
            </a:extLst>
          </p:cNvPr>
          <p:cNvGrpSpPr/>
          <p:nvPr/>
        </p:nvGrpSpPr>
        <p:grpSpPr>
          <a:xfrm>
            <a:off x="6501561" y="1701792"/>
            <a:ext cx="604359" cy="165972"/>
            <a:chOff x="9140476" y="4377733"/>
            <a:chExt cx="604359" cy="165972"/>
          </a:xfrm>
        </p:grpSpPr>
        <p:sp>
          <p:nvSpPr>
            <p:cNvPr id="57" name="TextBox 56">
              <a:extLst>
                <a:ext uri="{FF2B5EF4-FFF2-40B4-BE49-F238E27FC236}">
                  <a16:creationId xmlns:a16="http://schemas.microsoft.com/office/drawing/2014/main" id="{2B24771A-02C4-D646-3275-B5222CD4D989}"/>
                </a:ext>
              </a:extLst>
            </p:cNvPr>
            <p:cNvSpPr txBox="1"/>
            <p:nvPr/>
          </p:nvSpPr>
          <p:spPr>
            <a:xfrm>
              <a:off x="9206026" y="4377733"/>
              <a:ext cx="538809" cy="141689"/>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Submit Question &amp; History</a:t>
              </a:r>
            </a:p>
          </p:txBody>
        </p:sp>
        <p:sp>
          <p:nvSpPr>
            <p:cNvPr id="58" name="Oval 57">
              <a:extLst>
                <a:ext uri="{FF2B5EF4-FFF2-40B4-BE49-F238E27FC236}">
                  <a16:creationId xmlns:a16="http://schemas.microsoft.com/office/drawing/2014/main" id="{4C130CFE-2010-A51F-8CEB-C65AA29289E4}"/>
                </a:ext>
              </a:extLst>
            </p:cNvPr>
            <p:cNvSpPr/>
            <p:nvPr/>
          </p:nvSpPr>
          <p:spPr>
            <a:xfrm>
              <a:off x="9140476" y="4446340"/>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2</a:t>
              </a:r>
            </a:p>
          </p:txBody>
        </p:sp>
      </p:grpSp>
      <p:grpSp>
        <p:nvGrpSpPr>
          <p:cNvPr id="59" name="Group 58">
            <a:extLst>
              <a:ext uri="{FF2B5EF4-FFF2-40B4-BE49-F238E27FC236}">
                <a16:creationId xmlns:a16="http://schemas.microsoft.com/office/drawing/2014/main" id="{EC1B0541-670C-BE99-EEE6-17A87266BD8E}"/>
              </a:ext>
            </a:extLst>
          </p:cNvPr>
          <p:cNvGrpSpPr/>
          <p:nvPr/>
        </p:nvGrpSpPr>
        <p:grpSpPr>
          <a:xfrm>
            <a:off x="8395654" y="6100643"/>
            <a:ext cx="971116" cy="215444"/>
            <a:chOff x="8462202" y="5793768"/>
            <a:chExt cx="971116" cy="215444"/>
          </a:xfrm>
        </p:grpSpPr>
        <p:sp>
          <p:nvSpPr>
            <p:cNvPr id="60" name="Oval 59">
              <a:extLst>
                <a:ext uri="{FF2B5EF4-FFF2-40B4-BE49-F238E27FC236}">
                  <a16:creationId xmlns:a16="http://schemas.microsoft.com/office/drawing/2014/main" id="{00041EFC-402F-A932-3CA1-A4C33AF79B24}"/>
                </a:ext>
              </a:extLst>
            </p:cNvPr>
            <p:cNvSpPr/>
            <p:nvPr/>
          </p:nvSpPr>
          <p:spPr>
            <a:xfrm>
              <a:off x="8462202" y="5853588"/>
              <a:ext cx="121792" cy="119914"/>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sp>
          <p:nvSpPr>
            <p:cNvPr id="61" name="TextBox 60">
              <a:extLst>
                <a:ext uri="{FF2B5EF4-FFF2-40B4-BE49-F238E27FC236}">
                  <a16:creationId xmlns:a16="http://schemas.microsoft.com/office/drawing/2014/main" id="{C44C06B0-4822-5994-62F2-AC336C866C00}"/>
                </a:ext>
              </a:extLst>
            </p:cNvPr>
            <p:cNvSpPr txBox="1"/>
            <p:nvPr/>
          </p:nvSpPr>
          <p:spPr>
            <a:xfrm>
              <a:off x="8556155" y="5793768"/>
              <a:ext cx="87716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Q&amp;A interaction</a:t>
              </a:r>
            </a:p>
          </p:txBody>
        </p:sp>
      </p:grpSp>
      <p:grpSp>
        <p:nvGrpSpPr>
          <p:cNvPr id="62" name="Group 61">
            <a:extLst>
              <a:ext uri="{FF2B5EF4-FFF2-40B4-BE49-F238E27FC236}">
                <a16:creationId xmlns:a16="http://schemas.microsoft.com/office/drawing/2014/main" id="{1A62FC62-0D00-57A4-4433-99D010DAAF11}"/>
              </a:ext>
            </a:extLst>
          </p:cNvPr>
          <p:cNvGrpSpPr/>
          <p:nvPr/>
        </p:nvGrpSpPr>
        <p:grpSpPr>
          <a:xfrm>
            <a:off x="7115504" y="6102394"/>
            <a:ext cx="1141035" cy="215444"/>
            <a:chOff x="9555442" y="5791680"/>
            <a:chExt cx="1141035" cy="215444"/>
          </a:xfrm>
        </p:grpSpPr>
        <p:sp>
          <p:nvSpPr>
            <p:cNvPr id="63" name="Oval 62">
              <a:extLst>
                <a:ext uri="{FF2B5EF4-FFF2-40B4-BE49-F238E27FC236}">
                  <a16:creationId xmlns:a16="http://schemas.microsoft.com/office/drawing/2014/main" id="{453E16B8-7AEC-3AAE-317C-2B6813A57E8A}"/>
                </a:ext>
              </a:extLst>
            </p:cNvPr>
            <p:cNvSpPr/>
            <p:nvPr/>
          </p:nvSpPr>
          <p:spPr>
            <a:xfrm>
              <a:off x="9555442" y="5851500"/>
              <a:ext cx="121792" cy="119914"/>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sp>
          <p:nvSpPr>
            <p:cNvPr id="64" name="TextBox 63">
              <a:extLst>
                <a:ext uri="{FF2B5EF4-FFF2-40B4-BE49-F238E27FC236}">
                  <a16:creationId xmlns:a16="http://schemas.microsoft.com/office/drawing/2014/main" id="{EE45E19D-97BF-2836-3C09-6E5E70FFEDE2}"/>
                </a:ext>
              </a:extLst>
            </p:cNvPr>
            <p:cNvSpPr txBox="1"/>
            <p:nvPr/>
          </p:nvSpPr>
          <p:spPr>
            <a:xfrm>
              <a:off x="9649395" y="5791680"/>
              <a:ext cx="104708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Source data loading</a:t>
              </a:r>
            </a:p>
          </p:txBody>
        </p:sp>
      </p:grpSp>
      <p:sp>
        <p:nvSpPr>
          <p:cNvPr id="65" name="Oval 64">
            <a:extLst>
              <a:ext uri="{FF2B5EF4-FFF2-40B4-BE49-F238E27FC236}">
                <a16:creationId xmlns:a16="http://schemas.microsoft.com/office/drawing/2014/main" id="{9760A7DA-9ABC-61F5-FEF1-A6B9EB2AEF2C}"/>
              </a:ext>
            </a:extLst>
          </p:cNvPr>
          <p:cNvSpPr/>
          <p:nvPr/>
        </p:nvSpPr>
        <p:spPr>
          <a:xfrm>
            <a:off x="1184663" y="4398459"/>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nvGrpSpPr>
          <p:cNvPr id="66" name="Group 65">
            <a:extLst>
              <a:ext uri="{FF2B5EF4-FFF2-40B4-BE49-F238E27FC236}">
                <a16:creationId xmlns:a16="http://schemas.microsoft.com/office/drawing/2014/main" id="{8C92F57B-6FA9-0F2D-D538-E817A06379D4}"/>
              </a:ext>
            </a:extLst>
          </p:cNvPr>
          <p:cNvGrpSpPr/>
          <p:nvPr/>
        </p:nvGrpSpPr>
        <p:grpSpPr>
          <a:xfrm>
            <a:off x="3281048" y="2185673"/>
            <a:ext cx="728855" cy="183106"/>
            <a:chOff x="4818527" y="3411108"/>
            <a:chExt cx="728855" cy="183106"/>
          </a:xfrm>
        </p:grpSpPr>
        <p:sp>
          <p:nvSpPr>
            <p:cNvPr id="67" name="TextBox 66">
              <a:extLst>
                <a:ext uri="{FF2B5EF4-FFF2-40B4-BE49-F238E27FC236}">
                  <a16:creationId xmlns:a16="http://schemas.microsoft.com/office/drawing/2014/main" id="{77CFA997-38B4-0107-7F2B-9A9B776C0709}"/>
                </a:ext>
              </a:extLst>
            </p:cNvPr>
            <p:cNvSpPr txBox="1"/>
            <p:nvPr/>
          </p:nvSpPr>
          <p:spPr>
            <a:xfrm>
              <a:off x="4897946" y="3411108"/>
              <a:ext cx="649436" cy="156058"/>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Change Feed: Source Documents</a:t>
              </a:r>
            </a:p>
          </p:txBody>
        </p:sp>
        <p:sp>
          <p:nvSpPr>
            <p:cNvPr id="68" name="Oval 67">
              <a:extLst>
                <a:ext uri="{FF2B5EF4-FFF2-40B4-BE49-F238E27FC236}">
                  <a16:creationId xmlns:a16="http://schemas.microsoft.com/office/drawing/2014/main" id="{8C3394B8-16B0-8221-98B5-F99C51F90DEA}"/>
                </a:ext>
              </a:extLst>
            </p:cNvPr>
            <p:cNvSpPr/>
            <p:nvPr/>
          </p:nvSpPr>
          <p:spPr>
            <a:xfrm>
              <a:off x="4818527" y="3496849"/>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2</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69" name="Group 68">
            <a:extLst>
              <a:ext uri="{FF2B5EF4-FFF2-40B4-BE49-F238E27FC236}">
                <a16:creationId xmlns:a16="http://schemas.microsoft.com/office/drawing/2014/main" id="{1A54C3E7-9EFF-1F87-D265-3F3C05AAA5F0}"/>
              </a:ext>
            </a:extLst>
          </p:cNvPr>
          <p:cNvGrpSpPr/>
          <p:nvPr/>
        </p:nvGrpSpPr>
        <p:grpSpPr>
          <a:xfrm>
            <a:off x="4530168" y="3731822"/>
            <a:ext cx="865785" cy="144915"/>
            <a:chOff x="6328018" y="4383825"/>
            <a:chExt cx="865785" cy="144915"/>
          </a:xfrm>
        </p:grpSpPr>
        <p:sp>
          <p:nvSpPr>
            <p:cNvPr id="70" name="TextBox 69">
              <a:extLst>
                <a:ext uri="{FF2B5EF4-FFF2-40B4-BE49-F238E27FC236}">
                  <a16:creationId xmlns:a16="http://schemas.microsoft.com/office/drawing/2014/main" id="{C552AF0B-27AA-8839-7E37-A4E58E74AC07}"/>
                </a:ext>
              </a:extLst>
            </p:cNvPr>
            <p:cNvSpPr txBox="1"/>
            <p:nvPr/>
          </p:nvSpPr>
          <p:spPr>
            <a:xfrm>
              <a:off x="6444259" y="4391800"/>
              <a:ext cx="749544" cy="136940"/>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Index Documents &amp; Embedding Vectors</a:t>
              </a:r>
            </a:p>
          </p:txBody>
        </p:sp>
        <p:sp>
          <p:nvSpPr>
            <p:cNvPr id="71" name="Oval 70">
              <a:extLst>
                <a:ext uri="{FF2B5EF4-FFF2-40B4-BE49-F238E27FC236}">
                  <a16:creationId xmlns:a16="http://schemas.microsoft.com/office/drawing/2014/main" id="{C63FC3F2-064B-3681-D3D2-16FAB7BC9FCD}"/>
                </a:ext>
              </a:extLst>
            </p:cNvPr>
            <p:cNvSpPr/>
            <p:nvPr/>
          </p:nvSpPr>
          <p:spPr>
            <a:xfrm>
              <a:off x="6328018" y="4383825"/>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4</a:t>
              </a:r>
            </a:p>
          </p:txBody>
        </p:sp>
      </p:grpSp>
      <p:grpSp>
        <p:nvGrpSpPr>
          <p:cNvPr id="72" name="Group 71">
            <a:extLst>
              <a:ext uri="{FF2B5EF4-FFF2-40B4-BE49-F238E27FC236}">
                <a16:creationId xmlns:a16="http://schemas.microsoft.com/office/drawing/2014/main" id="{AD8F11F8-EF19-0217-0531-0D8FDCC65CD1}"/>
              </a:ext>
            </a:extLst>
          </p:cNvPr>
          <p:cNvGrpSpPr/>
          <p:nvPr/>
        </p:nvGrpSpPr>
        <p:grpSpPr>
          <a:xfrm>
            <a:off x="5141232" y="1760172"/>
            <a:ext cx="1025450" cy="179430"/>
            <a:chOff x="5828493" y="4875124"/>
            <a:chExt cx="1025450" cy="179430"/>
          </a:xfrm>
        </p:grpSpPr>
        <p:sp>
          <p:nvSpPr>
            <p:cNvPr id="73" name="TextBox 72">
              <a:extLst>
                <a:ext uri="{FF2B5EF4-FFF2-40B4-BE49-F238E27FC236}">
                  <a16:creationId xmlns:a16="http://schemas.microsoft.com/office/drawing/2014/main" id="{7CD542D5-6B8F-7F3C-7E69-CC9355AC572C}"/>
                </a:ext>
              </a:extLst>
            </p:cNvPr>
            <p:cNvSpPr txBox="1"/>
            <p:nvPr/>
          </p:nvSpPr>
          <p:spPr>
            <a:xfrm>
              <a:off x="5828493" y="4887113"/>
              <a:ext cx="1025450" cy="167441"/>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Persist Q&amp;A</a:t>
              </a:r>
            </a:p>
          </p:txBody>
        </p:sp>
        <p:sp>
          <p:nvSpPr>
            <p:cNvPr id="74" name="Oval 73">
              <a:extLst>
                <a:ext uri="{FF2B5EF4-FFF2-40B4-BE49-F238E27FC236}">
                  <a16:creationId xmlns:a16="http://schemas.microsoft.com/office/drawing/2014/main" id="{F8CEED92-0654-7E59-C255-214E3A6A959D}"/>
                </a:ext>
              </a:extLst>
            </p:cNvPr>
            <p:cNvSpPr/>
            <p:nvPr/>
          </p:nvSpPr>
          <p:spPr>
            <a:xfrm>
              <a:off x="5967027" y="4875124"/>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6</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75" name="Group 74">
            <a:extLst>
              <a:ext uri="{FF2B5EF4-FFF2-40B4-BE49-F238E27FC236}">
                <a16:creationId xmlns:a16="http://schemas.microsoft.com/office/drawing/2014/main" id="{DD9614AB-F038-46D2-92C0-6C78F5494E02}"/>
              </a:ext>
            </a:extLst>
          </p:cNvPr>
          <p:cNvGrpSpPr/>
          <p:nvPr/>
        </p:nvGrpSpPr>
        <p:grpSpPr>
          <a:xfrm>
            <a:off x="3587975" y="4315192"/>
            <a:ext cx="839559" cy="122561"/>
            <a:chOff x="4812095" y="4396861"/>
            <a:chExt cx="839559" cy="122561"/>
          </a:xfrm>
        </p:grpSpPr>
        <p:sp>
          <p:nvSpPr>
            <p:cNvPr id="76" name="TextBox 75">
              <a:extLst>
                <a:ext uri="{FF2B5EF4-FFF2-40B4-BE49-F238E27FC236}">
                  <a16:creationId xmlns:a16="http://schemas.microsoft.com/office/drawing/2014/main" id="{8B0FA952-1CCC-6461-0921-421DC707FAFF}"/>
                </a:ext>
              </a:extLst>
            </p:cNvPr>
            <p:cNvSpPr txBox="1"/>
            <p:nvPr/>
          </p:nvSpPr>
          <p:spPr>
            <a:xfrm>
              <a:off x="4935899" y="4409247"/>
              <a:ext cx="715755" cy="11017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Persist Embedding Vectors</a:t>
              </a:r>
            </a:p>
          </p:txBody>
        </p:sp>
        <p:sp>
          <p:nvSpPr>
            <p:cNvPr id="77" name="Oval 76">
              <a:extLst>
                <a:ext uri="{FF2B5EF4-FFF2-40B4-BE49-F238E27FC236}">
                  <a16:creationId xmlns:a16="http://schemas.microsoft.com/office/drawing/2014/main" id="{075C4C3F-22D5-0648-6922-42965FBDDFC8}"/>
                </a:ext>
              </a:extLst>
            </p:cNvPr>
            <p:cNvSpPr/>
            <p:nvPr/>
          </p:nvSpPr>
          <p:spPr>
            <a:xfrm>
              <a:off x="4812095" y="4396861"/>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5</a:t>
              </a:r>
            </a:p>
          </p:txBody>
        </p:sp>
      </p:grpSp>
      <p:sp>
        <p:nvSpPr>
          <p:cNvPr id="78" name="Rectangle 77">
            <a:extLst>
              <a:ext uri="{FF2B5EF4-FFF2-40B4-BE49-F238E27FC236}">
                <a16:creationId xmlns:a16="http://schemas.microsoft.com/office/drawing/2014/main" id="{D48D7986-6524-3B9A-7E70-702CC287C564}"/>
              </a:ext>
            </a:extLst>
          </p:cNvPr>
          <p:cNvSpPr/>
          <p:nvPr/>
        </p:nvSpPr>
        <p:spPr>
          <a:xfrm>
            <a:off x="2418943" y="4281720"/>
            <a:ext cx="777589" cy="210232"/>
          </a:xfrm>
          <a:prstGeom prst="rect">
            <a:avLst/>
          </a:prstGeom>
          <a:noFill/>
          <a:ln w="9525" cap="flat" cmpd="sng" algn="ctr">
            <a:solidFill>
              <a:srgbClr val="4472C4">
                <a:shade val="50000"/>
              </a:srgb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49DD78C9-A16C-FFF8-8F69-45A5A15F0828}"/>
              </a:ext>
            </a:extLst>
          </p:cNvPr>
          <p:cNvGrpSpPr/>
          <p:nvPr/>
        </p:nvGrpSpPr>
        <p:grpSpPr>
          <a:xfrm>
            <a:off x="6478449" y="4413932"/>
            <a:ext cx="982108" cy="163687"/>
            <a:chOff x="6403420" y="3423679"/>
            <a:chExt cx="982108" cy="163687"/>
          </a:xfrm>
        </p:grpSpPr>
        <p:sp>
          <p:nvSpPr>
            <p:cNvPr id="80" name="Oval 79">
              <a:extLst>
                <a:ext uri="{FF2B5EF4-FFF2-40B4-BE49-F238E27FC236}">
                  <a16:creationId xmlns:a16="http://schemas.microsoft.com/office/drawing/2014/main" id="{87E18067-5F3E-9D04-B159-1E1518475EBD}"/>
                </a:ext>
              </a:extLst>
            </p:cNvPr>
            <p:cNvSpPr/>
            <p:nvPr/>
          </p:nvSpPr>
          <p:spPr>
            <a:xfrm>
              <a:off x="6403420" y="343448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5</a:t>
              </a:r>
            </a:p>
          </p:txBody>
        </p:sp>
        <p:sp>
          <p:nvSpPr>
            <p:cNvPr id="81" name="TextBox 80">
              <a:extLst>
                <a:ext uri="{FF2B5EF4-FFF2-40B4-BE49-F238E27FC236}">
                  <a16:creationId xmlns:a16="http://schemas.microsoft.com/office/drawing/2014/main" id="{767FEC4C-67AC-78EF-06BB-FDF4BB5C8127}"/>
                </a:ext>
              </a:extLst>
            </p:cNvPr>
            <p:cNvSpPr txBox="1"/>
            <p:nvPr/>
          </p:nvSpPr>
          <p:spPr>
            <a:xfrm>
              <a:off x="6467440" y="3423679"/>
              <a:ext cx="918088"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Completion (Completions API) </a:t>
              </a:r>
            </a:p>
          </p:txBody>
        </p:sp>
      </p:grpSp>
      <p:cxnSp>
        <p:nvCxnSpPr>
          <p:cNvPr id="82" name="Connector: Elbow 81">
            <a:extLst>
              <a:ext uri="{FF2B5EF4-FFF2-40B4-BE49-F238E27FC236}">
                <a16:creationId xmlns:a16="http://schemas.microsoft.com/office/drawing/2014/main" id="{02819583-5240-0B21-E771-5874E9A2715A}"/>
              </a:ext>
            </a:extLst>
          </p:cNvPr>
          <p:cNvCxnSpPr>
            <a:cxnSpLocks/>
          </p:cNvCxnSpPr>
          <p:nvPr/>
        </p:nvCxnSpPr>
        <p:spPr>
          <a:xfrm rot="10800000">
            <a:off x="5825627" y="2476516"/>
            <a:ext cx="34160" cy="720561"/>
          </a:xfrm>
          <a:prstGeom prst="bentConnector3">
            <a:avLst>
              <a:gd name="adj1" fmla="val 3477761"/>
            </a:avLst>
          </a:prstGeom>
          <a:noFill/>
          <a:ln w="12700" cap="flat" cmpd="sng" algn="ctr">
            <a:solidFill>
              <a:srgbClr val="ED7D31"/>
            </a:solidFill>
            <a:prstDash val="solid"/>
            <a:miter lim="800000"/>
            <a:headEnd type="triangle"/>
            <a:tailEnd type="triangle"/>
          </a:ln>
          <a:effectLst/>
        </p:spPr>
      </p:cxnSp>
      <p:grpSp>
        <p:nvGrpSpPr>
          <p:cNvPr id="83" name="Group 82">
            <a:extLst>
              <a:ext uri="{FF2B5EF4-FFF2-40B4-BE49-F238E27FC236}">
                <a16:creationId xmlns:a16="http://schemas.microsoft.com/office/drawing/2014/main" id="{FB4180AC-A68A-EC90-0243-E483731E4E6F}"/>
              </a:ext>
            </a:extLst>
          </p:cNvPr>
          <p:cNvGrpSpPr/>
          <p:nvPr/>
        </p:nvGrpSpPr>
        <p:grpSpPr>
          <a:xfrm>
            <a:off x="4732498" y="2543362"/>
            <a:ext cx="997748" cy="163687"/>
            <a:chOff x="4848501" y="1261293"/>
            <a:chExt cx="997748" cy="163687"/>
          </a:xfrm>
        </p:grpSpPr>
        <p:sp>
          <p:nvSpPr>
            <p:cNvPr id="84" name="TextBox 83">
              <a:extLst>
                <a:ext uri="{FF2B5EF4-FFF2-40B4-BE49-F238E27FC236}">
                  <a16:creationId xmlns:a16="http://schemas.microsoft.com/office/drawing/2014/main" id="{0BDC36DA-32FE-3907-15D3-81EE9970642C}"/>
                </a:ext>
              </a:extLst>
            </p:cNvPr>
            <p:cNvSpPr txBox="1"/>
            <p:nvPr/>
          </p:nvSpPr>
          <p:spPr>
            <a:xfrm>
              <a:off x="4928161" y="1261293"/>
              <a:ext cx="918088"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Embeddings (Embeddings API) </a:t>
              </a:r>
            </a:p>
          </p:txBody>
        </p:sp>
        <p:sp>
          <p:nvSpPr>
            <p:cNvPr id="85" name="Oval 84">
              <a:extLst>
                <a:ext uri="{FF2B5EF4-FFF2-40B4-BE49-F238E27FC236}">
                  <a16:creationId xmlns:a16="http://schemas.microsoft.com/office/drawing/2014/main" id="{56C919A5-5BB5-6965-C69F-8D12FB4F5B12}"/>
                </a:ext>
              </a:extLst>
            </p:cNvPr>
            <p:cNvSpPr/>
            <p:nvPr/>
          </p:nvSpPr>
          <p:spPr>
            <a:xfrm>
              <a:off x="4848501" y="1270621"/>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3</a:t>
              </a:r>
            </a:p>
          </p:txBody>
        </p:sp>
      </p:grpSp>
      <p:grpSp>
        <p:nvGrpSpPr>
          <p:cNvPr id="86" name="Group 85">
            <a:extLst>
              <a:ext uri="{FF2B5EF4-FFF2-40B4-BE49-F238E27FC236}">
                <a16:creationId xmlns:a16="http://schemas.microsoft.com/office/drawing/2014/main" id="{6E0C2B49-94EE-AB6F-8818-548BAB964E74}"/>
              </a:ext>
            </a:extLst>
          </p:cNvPr>
          <p:cNvGrpSpPr/>
          <p:nvPr/>
        </p:nvGrpSpPr>
        <p:grpSpPr>
          <a:xfrm>
            <a:off x="5689743" y="3855888"/>
            <a:ext cx="635428" cy="483133"/>
            <a:chOff x="7354211" y="2640038"/>
            <a:chExt cx="635428" cy="483133"/>
          </a:xfrm>
        </p:grpSpPr>
        <p:pic>
          <p:nvPicPr>
            <p:cNvPr id="87" name="Picture 10">
              <a:extLst>
                <a:ext uri="{FF2B5EF4-FFF2-40B4-BE49-F238E27FC236}">
                  <a16:creationId xmlns:a16="http://schemas.microsoft.com/office/drawing/2014/main" id="{439988A0-07A7-48C3-884D-22EA086ECE42}"/>
                </a:ext>
              </a:extLst>
            </p:cNvPr>
            <p:cNvPicPr>
              <a:picLocks noChangeAspect="1" noChangeArrowheads="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bwMode="auto">
            <a:xfrm>
              <a:off x="7546132" y="2640038"/>
              <a:ext cx="225629" cy="225629"/>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7C6EAF01-A83B-1A9E-1015-85C763D66143}"/>
                </a:ext>
              </a:extLst>
            </p:cNvPr>
            <p:cNvSpPr/>
            <p:nvPr/>
          </p:nvSpPr>
          <p:spPr>
            <a:xfrm>
              <a:off x="7354211" y="2882164"/>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t>AI Search</a:t>
              </a:r>
              <a:br>
                <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t>(Hybrid Index)</a:t>
              </a:r>
              <a:endPar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grpSp>
      <p:cxnSp>
        <p:nvCxnSpPr>
          <p:cNvPr id="89" name="Connector: Elbow 88">
            <a:extLst>
              <a:ext uri="{FF2B5EF4-FFF2-40B4-BE49-F238E27FC236}">
                <a16:creationId xmlns:a16="http://schemas.microsoft.com/office/drawing/2014/main" id="{F45927DA-D618-4233-1E9E-672A71EFCD8B}"/>
              </a:ext>
            </a:extLst>
          </p:cNvPr>
          <p:cNvCxnSpPr>
            <a:cxnSpLocks/>
          </p:cNvCxnSpPr>
          <p:nvPr/>
        </p:nvCxnSpPr>
        <p:spPr>
          <a:xfrm rot="10800000">
            <a:off x="5825628" y="2393389"/>
            <a:ext cx="56037" cy="1575314"/>
          </a:xfrm>
          <a:prstGeom prst="bentConnector3">
            <a:avLst>
              <a:gd name="adj1" fmla="val 2565405"/>
            </a:avLst>
          </a:prstGeom>
          <a:noFill/>
          <a:ln w="12700" cap="flat" cmpd="sng" algn="ctr">
            <a:solidFill>
              <a:srgbClr val="ED7D31"/>
            </a:solidFill>
            <a:prstDash val="solid"/>
            <a:miter lim="800000"/>
            <a:headEnd type="triangle"/>
            <a:tailEnd type="triangle"/>
          </a:ln>
          <a:effectLst/>
        </p:spPr>
      </p:cxnSp>
      <p:grpSp>
        <p:nvGrpSpPr>
          <p:cNvPr id="90" name="Group 89">
            <a:extLst>
              <a:ext uri="{FF2B5EF4-FFF2-40B4-BE49-F238E27FC236}">
                <a16:creationId xmlns:a16="http://schemas.microsoft.com/office/drawing/2014/main" id="{2016B62B-AEB1-8404-0168-5CAF08F0A19B}"/>
              </a:ext>
            </a:extLst>
          </p:cNvPr>
          <p:cNvGrpSpPr/>
          <p:nvPr/>
        </p:nvGrpSpPr>
        <p:grpSpPr>
          <a:xfrm>
            <a:off x="5682146" y="4487213"/>
            <a:ext cx="635428" cy="578280"/>
            <a:chOff x="7357748" y="3147550"/>
            <a:chExt cx="635428" cy="578280"/>
          </a:xfrm>
        </p:grpSpPr>
        <p:sp>
          <p:nvSpPr>
            <p:cNvPr id="91" name="Rectangle 90">
              <a:extLst>
                <a:ext uri="{FF2B5EF4-FFF2-40B4-BE49-F238E27FC236}">
                  <a16:creationId xmlns:a16="http://schemas.microsoft.com/office/drawing/2014/main" id="{FD02445A-C8A1-6A03-1CFE-814E87FF9C92}"/>
                </a:ext>
              </a:extLst>
            </p:cNvPr>
            <p:cNvSpPr/>
            <p:nvPr/>
          </p:nvSpPr>
          <p:spPr>
            <a:xfrm>
              <a:off x="7357748" y="3484823"/>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Azure OpenAI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(Completions API)</a:t>
              </a:r>
              <a:endParaRPr kumimoji="0" lang="en-US" sz="8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pic>
          <p:nvPicPr>
            <p:cNvPr id="92" name="Picture 4" descr="OpenAI Logo">
              <a:extLst>
                <a:ext uri="{FF2B5EF4-FFF2-40B4-BE49-F238E27FC236}">
                  <a16:creationId xmlns:a16="http://schemas.microsoft.com/office/drawing/2014/main" id="{386CFB29-1644-E5D9-0CF6-7D54348B2F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1248" y="3147550"/>
              <a:ext cx="318918" cy="32331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3" name="Connector: Elbow 92">
            <a:extLst>
              <a:ext uri="{FF2B5EF4-FFF2-40B4-BE49-F238E27FC236}">
                <a16:creationId xmlns:a16="http://schemas.microsoft.com/office/drawing/2014/main" id="{978D608E-A22E-54ED-94FF-86B5A25C3CC7}"/>
              </a:ext>
            </a:extLst>
          </p:cNvPr>
          <p:cNvCxnSpPr>
            <a:cxnSpLocks/>
          </p:cNvCxnSpPr>
          <p:nvPr/>
        </p:nvCxnSpPr>
        <p:spPr>
          <a:xfrm rot="16200000" flipV="1">
            <a:off x="5345835" y="2967778"/>
            <a:ext cx="3104731" cy="1624312"/>
          </a:xfrm>
          <a:prstGeom prst="bentConnector3">
            <a:avLst>
              <a:gd name="adj1" fmla="val 107363"/>
            </a:avLst>
          </a:prstGeom>
          <a:noFill/>
          <a:ln w="12700" cap="flat" cmpd="sng" algn="ctr">
            <a:solidFill>
              <a:srgbClr val="5B9BD5"/>
            </a:solidFill>
            <a:prstDash val="solid"/>
            <a:miter lim="800000"/>
            <a:headEnd type="triangle" w="med" len="med"/>
            <a:tailEnd type="triangle" w="med" len="med"/>
          </a:ln>
          <a:effectLst/>
        </p:spPr>
      </p:cxnSp>
      <p:cxnSp>
        <p:nvCxnSpPr>
          <p:cNvPr id="94" name="Connector: Elbow 93">
            <a:extLst>
              <a:ext uri="{FF2B5EF4-FFF2-40B4-BE49-F238E27FC236}">
                <a16:creationId xmlns:a16="http://schemas.microsoft.com/office/drawing/2014/main" id="{746C7119-1627-BC2C-B4DD-09C60FE4B752}"/>
              </a:ext>
            </a:extLst>
          </p:cNvPr>
          <p:cNvCxnSpPr>
            <a:cxnSpLocks/>
            <a:stCxn id="41" idx="3"/>
          </p:cNvCxnSpPr>
          <p:nvPr/>
        </p:nvCxnSpPr>
        <p:spPr>
          <a:xfrm flipH="1" flipV="1">
            <a:off x="6157269" y="2483740"/>
            <a:ext cx="21436" cy="630210"/>
          </a:xfrm>
          <a:prstGeom prst="bentConnector4">
            <a:avLst>
              <a:gd name="adj1" fmla="val -1066430"/>
              <a:gd name="adj2" fmla="val 99993"/>
            </a:avLst>
          </a:prstGeom>
          <a:noFill/>
          <a:ln w="12700" cap="flat" cmpd="sng" algn="ctr">
            <a:solidFill>
              <a:srgbClr val="ED7D31"/>
            </a:solidFill>
            <a:prstDash val="solid"/>
            <a:miter lim="800000"/>
            <a:headEnd type="triangle"/>
            <a:tailEnd type="triangle"/>
          </a:ln>
          <a:effectLst/>
        </p:spPr>
      </p:cxnSp>
      <p:grpSp>
        <p:nvGrpSpPr>
          <p:cNvPr id="95" name="Group 94">
            <a:extLst>
              <a:ext uri="{FF2B5EF4-FFF2-40B4-BE49-F238E27FC236}">
                <a16:creationId xmlns:a16="http://schemas.microsoft.com/office/drawing/2014/main" id="{822DB414-CFEB-3550-B4CE-73E809D8A325}"/>
              </a:ext>
            </a:extLst>
          </p:cNvPr>
          <p:cNvGrpSpPr/>
          <p:nvPr/>
        </p:nvGrpSpPr>
        <p:grpSpPr>
          <a:xfrm>
            <a:off x="6503413" y="2559575"/>
            <a:ext cx="942551" cy="266851"/>
            <a:chOff x="4949533" y="1268178"/>
            <a:chExt cx="942551" cy="266851"/>
          </a:xfrm>
        </p:grpSpPr>
        <p:sp>
          <p:nvSpPr>
            <p:cNvPr id="96" name="TextBox 95">
              <a:extLst>
                <a:ext uri="{FF2B5EF4-FFF2-40B4-BE49-F238E27FC236}">
                  <a16:creationId xmlns:a16="http://schemas.microsoft.com/office/drawing/2014/main" id="{675B22C5-64DD-C3D5-26AC-39E6651CBE50}"/>
                </a:ext>
              </a:extLst>
            </p:cNvPr>
            <p:cNvSpPr txBox="1"/>
            <p:nvPr/>
          </p:nvSpPr>
          <p:spPr>
            <a:xfrm>
              <a:off x="4973996" y="1268178"/>
              <a:ext cx="918088" cy="266851"/>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Question Embedding (Embeddings API) </a:t>
              </a:r>
            </a:p>
          </p:txBody>
        </p:sp>
        <p:sp>
          <p:nvSpPr>
            <p:cNvPr id="97" name="Oval 96">
              <a:extLst>
                <a:ext uri="{FF2B5EF4-FFF2-40B4-BE49-F238E27FC236}">
                  <a16:creationId xmlns:a16="http://schemas.microsoft.com/office/drawing/2014/main" id="{7EAC53CA-AA96-526D-0BB0-765B5C68489A}"/>
                </a:ext>
              </a:extLst>
            </p:cNvPr>
            <p:cNvSpPr/>
            <p:nvPr/>
          </p:nvSpPr>
          <p:spPr>
            <a:xfrm>
              <a:off x="4949533" y="1319707"/>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3</a:t>
              </a:r>
            </a:p>
          </p:txBody>
        </p:sp>
      </p:grpSp>
      <p:cxnSp>
        <p:nvCxnSpPr>
          <p:cNvPr id="98" name="Connector: Elbow 97">
            <a:extLst>
              <a:ext uri="{FF2B5EF4-FFF2-40B4-BE49-F238E27FC236}">
                <a16:creationId xmlns:a16="http://schemas.microsoft.com/office/drawing/2014/main" id="{31796904-8AF2-2574-0EDF-6D7EC744EC99}"/>
              </a:ext>
            </a:extLst>
          </p:cNvPr>
          <p:cNvCxnSpPr>
            <a:cxnSpLocks/>
          </p:cNvCxnSpPr>
          <p:nvPr/>
        </p:nvCxnSpPr>
        <p:spPr>
          <a:xfrm flipV="1">
            <a:off x="6107293" y="2393389"/>
            <a:ext cx="49976" cy="1575314"/>
          </a:xfrm>
          <a:prstGeom prst="bentConnector3">
            <a:avLst>
              <a:gd name="adj1" fmla="val 2738613"/>
            </a:avLst>
          </a:prstGeom>
          <a:noFill/>
          <a:ln w="12700" cap="flat" cmpd="sng" algn="ctr">
            <a:solidFill>
              <a:srgbClr val="ED7D31"/>
            </a:solidFill>
            <a:prstDash val="solid"/>
            <a:miter lim="800000"/>
            <a:headEnd type="triangle"/>
            <a:tailEnd type="triangle"/>
          </a:ln>
          <a:effectLst/>
        </p:spPr>
      </p:cxnSp>
      <p:grpSp>
        <p:nvGrpSpPr>
          <p:cNvPr id="99" name="Group 98">
            <a:extLst>
              <a:ext uri="{FF2B5EF4-FFF2-40B4-BE49-F238E27FC236}">
                <a16:creationId xmlns:a16="http://schemas.microsoft.com/office/drawing/2014/main" id="{73FC2534-B5FA-9E4D-2822-DBDDF7574830}"/>
              </a:ext>
            </a:extLst>
          </p:cNvPr>
          <p:cNvGrpSpPr/>
          <p:nvPr/>
        </p:nvGrpSpPr>
        <p:grpSpPr>
          <a:xfrm>
            <a:off x="6480361" y="3735354"/>
            <a:ext cx="703370" cy="163687"/>
            <a:chOff x="4907717" y="1250907"/>
            <a:chExt cx="703370" cy="163687"/>
          </a:xfrm>
        </p:grpSpPr>
        <p:sp>
          <p:nvSpPr>
            <p:cNvPr id="100" name="TextBox 99">
              <a:extLst>
                <a:ext uri="{FF2B5EF4-FFF2-40B4-BE49-F238E27FC236}">
                  <a16:creationId xmlns:a16="http://schemas.microsoft.com/office/drawing/2014/main" id="{108814F4-9B07-534E-E071-00C792AD9EA7}"/>
                </a:ext>
              </a:extLst>
            </p:cNvPr>
            <p:cNvSpPr txBox="1"/>
            <p:nvPr/>
          </p:nvSpPr>
          <p:spPr>
            <a:xfrm>
              <a:off x="4952476" y="1250907"/>
              <a:ext cx="658611"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Search for context data</a:t>
              </a:r>
            </a:p>
          </p:txBody>
        </p:sp>
        <p:sp>
          <p:nvSpPr>
            <p:cNvPr id="101" name="Oval 100">
              <a:extLst>
                <a:ext uri="{FF2B5EF4-FFF2-40B4-BE49-F238E27FC236}">
                  <a16:creationId xmlns:a16="http://schemas.microsoft.com/office/drawing/2014/main" id="{4E02DBAC-E9C5-C134-8D7A-C0F70C28A4A1}"/>
                </a:ext>
              </a:extLst>
            </p:cNvPr>
            <p:cNvSpPr/>
            <p:nvPr/>
          </p:nvSpPr>
          <p:spPr>
            <a:xfrm>
              <a:off x="4907717" y="126995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4</a:t>
              </a:r>
            </a:p>
          </p:txBody>
        </p:sp>
      </p:grpSp>
      <p:cxnSp>
        <p:nvCxnSpPr>
          <p:cNvPr id="102" name="Connector: Elbow 101">
            <a:extLst>
              <a:ext uri="{FF2B5EF4-FFF2-40B4-BE49-F238E27FC236}">
                <a16:creationId xmlns:a16="http://schemas.microsoft.com/office/drawing/2014/main" id="{E3B756D0-9B57-6D9D-F977-AE7101F8847A}"/>
              </a:ext>
            </a:extLst>
          </p:cNvPr>
          <p:cNvCxnSpPr>
            <a:cxnSpLocks/>
            <a:stCxn id="92" idx="3"/>
          </p:cNvCxnSpPr>
          <p:nvPr/>
        </p:nvCxnSpPr>
        <p:spPr>
          <a:xfrm flipH="1" flipV="1">
            <a:off x="6157269" y="2317494"/>
            <a:ext cx="27295" cy="2331378"/>
          </a:xfrm>
          <a:prstGeom prst="bentConnector4">
            <a:avLst>
              <a:gd name="adj1" fmla="val -5227254"/>
              <a:gd name="adj2" fmla="val 100224"/>
            </a:avLst>
          </a:prstGeom>
          <a:noFill/>
          <a:ln w="12700" cap="flat" cmpd="sng" algn="ctr">
            <a:solidFill>
              <a:srgbClr val="ED7D31"/>
            </a:solidFill>
            <a:prstDash val="solid"/>
            <a:miter lim="800000"/>
            <a:headEnd type="triangle"/>
            <a:tailEnd type="triangle"/>
          </a:ln>
          <a:effectLst/>
        </p:spPr>
      </p:cxnSp>
      <p:cxnSp>
        <p:nvCxnSpPr>
          <p:cNvPr id="103" name="Connector: Elbow 102">
            <a:extLst>
              <a:ext uri="{FF2B5EF4-FFF2-40B4-BE49-F238E27FC236}">
                <a16:creationId xmlns:a16="http://schemas.microsoft.com/office/drawing/2014/main" id="{4A942E5C-3555-47D1-3322-E741D160E99E}"/>
              </a:ext>
            </a:extLst>
          </p:cNvPr>
          <p:cNvCxnSpPr>
            <a:cxnSpLocks/>
          </p:cNvCxnSpPr>
          <p:nvPr/>
        </p:nvCxnSpPr>
        <p:spPr>
          <a:xfrm flipV="1">
            <a:off x="3421655" y="2227568"/>
            <a:ext cx="2497510" cy="2007802"/>
          </a:xfrm>
          <a:prstGeom prst="bentConnector4">
            <a:avLst>
              <a:gd name="adj1" fmla="val 22079"/>
              <a:gd name="adj2" fmla="val 111386"/>
            </a:avLst>
          </a:prstGeom>
          <a:noFill/>
          <a:ln w="12700" cap="flat" cmpd="sng" algn="ctr">
            <a:solidFill>
              <a:srgbClr val="5B9BD5"/>
            </a:solidFill>
            <a:prstDash val="solid"/>
            <a:miter lim="800000"/>
            <a:headEnd type="triangle" w="med" len="med"/>
            <a:tailEnd type="triangle" w="med" len="med"/>
          </a:ln>
          <a:effectLst/>
        </p:spPr>
      </p:cxnSp>
      <p:cxnSp>
        <p:nvCxnSpPr>
          <p:cNvPr id="104" name="Connector: Elbow 103">
            <a:extLst>
              <a:ext uri="{FF2B5EF4-FFF2-40B4-BE49-F238E27FC236}">
                <a16:creationId xmlns:a16="http://schemas.microsoft.com/office/drawing/2014/main" id="{25F36FE8-C4DC-9594-6E55-FA5000A4EF1B}"/>
              </a:ext>
            </a:extLst>
          </p:cNvPr>
          <p:cNvCxnSpPr>
            <a:cxnSpLocks/>
            <a:stCxn id="24" idx="0"/>
          </p:cNvCxnSpPr>
          <p:nvPr/>
        </p:nvCxnSpPr>
        <p:spPr>
          <a:xfrm rot="5400000" flipH="1" flipV="1">
            <a:off x="3680957" y="1355454"/>
            <a:ext cx="1438376" cy="3182605"/>
          </a:xfrm>
          <a:prstGeom prst="bentConnector3">
            <a:avLst>
              <a:gd name="adj1" fmla="val 124113"/>
            </a:avLst>
          </a:prstGeom>
          <a:noFill/>
          <a:ln w="12700" cap="flat" cmpd="sng" algn="ctr">
            <a:solidFill>
              <a:srgbClr val="5B9BD5"/>
            </a:solidFill>
            <a:prstDash val="solid"/>
            <a:miter lim="800000"/>
            <a:headEnd type="triangle" w="med" len="med"/>
            <a:tailEnd type="none" w="med" len="med"/>
          </a:ln>
          <a:effectLst/>
        </p:spPr>
      </p:cxnSp>
      <p:cxnSp>
        <p:nvCxnSpPr>
          <p:cNvPr id="105" name="Connector: Elbow 104">
            <a:extLst>
              <a:ext uri="{FF2B5EF4-FFF2-40B4-BE49-F238E27FC236}">
                <a16:creationId xmlns:a16="http://schemas.microsoft.com/office/drawing/2014/main" id="{4A6507BA-C7A1-A8EB-2DB9-BCDC3A794B2B}"/>
              </a:ext>
            </a:extLst>
          </p:cNvPr>
          <p:cNvCxnSpPr>
            <a:cxnSpLocks/>
          </p:cNvCxnSpPr>
          <p:nvPr/>
        </p:nvCxnSpPr>
        <p:spPr>
          <a:xfrm rot="16200000" flipH="1">
            <a:off x="4816846" y="2862568"/>
            <a:ext cx="631005" cy="4637639"/>
          </a:xfrm>
          <a:prstGeom prst="bentConnector2">
            <a:avLst/>
          </a:prstGeom>
          <a:noFill/>
          <a:ln w="12700" cap="flat" cmpd="sng" algn="ctr">
            <a:solidFill>
              <a:srgbClr val="5B9BD5"/>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0E51DE8-EE74-8243-5EB1-8B29351F87D0}"/>
              </a:ext>
            </a:extLst>
          </p:cNvPr>
          <p:cNvGrpSpPr/>
          <p:nvPr/>
        </p:nvGrpSpPr>
        <p:grpSpPr>
          <a:xfrm>
            <a:off x="4362163" y="5569276"/>
            <a:ext cx="839559" cy="122561"/>
            <a:chOff x="4812095" y="4396861"/>
            <a:chExt cx="839559" cy="122561"/>
          </a:xfrm>
        </p:grpSpPr>
        <p:sp>
          <p:nvSpPr>
            <p:cNvPr id="107" name="TextBox 106">
              <a:extLst>
                <a:ext uri="{FF2B5EF4-FFF2-40B4-BE49-F238E27FC236}">
                  <a16:creationId xmlns:a16="http://schemas.microsoft.com/office/drawing/2014/main" id="{82367051-933E-D35C-CE71-91BA3F4E175F}"/>
                </a:ext>
              </a:extLst>
            </p:cNvPr>
            <p:cNvSpPr txBox="1"/>
            <p:nvPr/>
          </p:nvSpPr>
          <p:spPr>
            <a:xfrm>
              <a:off x="4935899" y="4409247"/>
              <a:ext cx="715755" cy="11017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Load Q&amp;A Session</a:t>
              </a:r>
            </a:p>
          </p:txBody>
        </p:sp>
        <p:sp>
          <p:nvSpPr>
            <p:cNvPr id="108" name="Oval 107">
              <a:extLst>
                <a:ext uri="{FF2B5EF4-FFF2-40B4-BE49-F238E27FC236}">
                  <a16:creationId xmlns:a16="http://schemas.microsoft.com/office/drawing/2014/main" id="{F898C9CC-B7B1-5168-2EB5-084C6C5ED653}"/>
                </a:ext>
              </a:extLst>
            </p:cNvPr>
            <p:cNvSpPr/>
            <p:nvPr/>
          </p:nvSpPr>
          <p:spPr>
            <a:xfrm>
              <a:off x="4812095" y="4396861"/>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0</a:t>
              </a:r>
            </a:p>
          </p:txBody>
        </p:sp>
      </p:grpSp>
      <p:pic>
        <p:nvPicPr>
          <p:cNvPr id="109" name="Graphic 108">
            <a:extLst>
              <a:ext uri="{FF2B5EF4-FFF2-40B4-BE49-F238E27FC236}">
                <a16:creationId xmlns:a16="http://schemas.microsoft.com/office/drawing/2014/main" id="{2EB75301-8CD9-EEF7-902C-77399D8A8D4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95114" y="3822699"/>
            <a:ext cx="368453" cy="368453"/>
          </a:xfrm>
          <a:prstGeom prst="rect">
            <a:avLst/>
          </a:prstGeom>
        </p:spPr>
      </p:pic>
      <p:sp>
        <p:nvSpPr>
          <p:cNvPr id="110" name="TextBox 109">
            <a:extLst>
              <a:ext uri="{FF2B5EF4-FFF2-40B4-BE49-F238E27FC236}">
                <a16:creationId xmlns:a16="http://schemas.microsoft.com/office/drawing/2014/main" id="{554063BF-F320-37EA-1378-0F4529AD09C6}"/>
              </a:ext>
            </a:extLst>
          </p:cNvPr>
          <p:cNvSpPr txBox="1"/>
          <p:nvPr/>
        </p:nvSpPr>
        <p:spPr>
          <a:xfrm>
            <a:off x="847968" y="6515100"/>
            <a:ext cx="9681920"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extLst>
                    <a:ext uri="{A12FA001-AC4F-418D-AE19-62706E023703}">
                      <ahyp:hlinkClr xmlns:ahyp="http://schemas.microsoft.com/office/drawing/2018/hyperlinkcolor" val="tx"/>
                    </a:ext>
                  </a:extLst>
                </a:hlinkClick>
              </a:rPr>
              <a:t>https://github.com/Azure/Build-Modern-AI-Apps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2">
                  <a:extLst>
                    <a:ext uri="{A12FA001-AC4F-418D-AE19-62706E023703}">
                      <ahyp:hlinkClr xmlns:ahyp="http://schemas.microsoft.com/office/drawing/2018/hyperlinkcolor" val="tx"/>
                    </a:ext>
                  </a:extLst>
                </a:hlinkClick>
              </a:rPr>
              <a:t>Click-thru demo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3">
                  <a:extLst>
                    <a:ext uri="{A12FA001-AC4F-418D-AE19-62706E023703}">
                      <ahyp:hlinkClr xmlns:ahyp="http://schemas.microsoft.com/office/drawing/2018/hyperlinkcolor" val="tx"/>
                    </a:ext>
                  </a:extLst>
                </a:hlinkClick>
              </a:rPr>
              <a:t>Demo Script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1" name="Graphic 110">
            <a:extLst>
              <a:ext uri="{FF2B5EF4-FFF2-40B4-BE49-F238E27FC236}">
                <a16:creationId xmlns:a16="http://schemas.microsoft.com/office/drawing/2014/main" id="{82ED92CC-7B3C-6A8C-C132-89A34A31AD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2015" y="2268189"/>
            <a:ext cx="290866" cy="290866"/>
          </a:xfrm>
          <a:prstGeom prst="rect">
            <a:avLst/>
          </a:prstGeom>
        </p:spPr>
      </p:pic>
      <p:pic>
        <p:nvPicPr>
          <p:cNvPr id="112" name="Graphic 111">
            <a:extLst>
              <a:ext uri="{FF2B5EF4-FFF2-40B4-BE49-F238E27FC236}">
                <a16:creationId xmlns:a16="http://schemas.microsoft.com/office/drawing/2014/main" id="{D75E45F8-B3F6-4A23-1F71-10241A9813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8270" y="5361203"/>
            <a:ext cx="285037" cy="285037"/>
          </a:xfrm>
          <a:prstGeom prst="rect">
            <a:avLst/>
          </a:prstGeom>
        </p:spPr>
      </p:pic>
      <p:sp>
        <p:nvSpPr>
          <p:cNvPr id="113" name="TextBox 112">
            <a:extLst>
              <a:ext uri="{FF2B5EF4-FFF2-40B4-BE49-F238E27FC236}">
                <a16:creationId xmlns:a16="http://schemas.microsoft.com/office/drawing/2014/main" id="{0D567FF1-D947-D844-BB16-73981A22969F}"/>
              </a:ext>
            </a:extLst>
          </p:cNvPr>
          <p:cNvSpPr txBox="1"/>
          <p:nvPr/>
        </p:nvSpPr>
        <p:spPr>
          <a:xfrm>
            <a:off x="5684443" y="2633864"/>
            <a:ext cx="636323" cy="217934"/>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Kubernetes </a:t>
            </a:r>
          </a:p>
        </p:txBody>
      </p:sp>
      <p:sp>
        <p:nvSpPr>
          <p:cNvPr id="114" name="TextBox 113">
            <a:extLst>
              <a:ext uri="{FF2B5EF4-FFF2-40B4-BE49-F238E27FC236}">
                <a16:creationId xmlns:a16="http://schemas.microsoft.com/office/drawing/2014/main" id="{A7D6898B-209C-D346-F476-50B3D6FF5920}"/>
              </a:ext>
            </a:extLst>
          </p:cNvPr>
          <p:cNvSpPr txBox="1"/>
          <p:nvPr/>
        </p:nvSpPr>
        <p:spPr>
          <a:xfrm>
            <a:off x="7369655" y="5686701"/>
            <a:ext cx="636323" cy="217934"/>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Kubernetes </a:t>
            </a:r>
          </a:p>
        </p:txBody>
      </p:sp>
    </p:spTree>
    <p:extLst>
      <p:ext uri="{BB962C8B-B14F-4D97-AF65-F5344CB8AC3E}">
        <p14:creationId xmlns:p14="http://schemas.microsoft.com/office/powerpoint/2010/main" val="298686882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1B9C-CB40-F57E-B2B7-DEBD5011C84A}"/>
              </a:ext>
            </a:extLst>
          </p:cNvPr>
          <p:cNvSpPr>
            <a:spLocks noGrp="1"/>
          </p:cNvSpPr>
          <p:nvPr>
            <p:ph type="title"/>
          </p:nvPr>
        </p:nvSpPr>
        <p:spPr/>
        <p:txBody>
          <a:bodyPr/>
          <a:lstStyle/>
          <a:p>
            <a:r>
              <a:rPr lang="en-US"/>
              <a:t>Reference App: Medical Claims Processing &amp; Handling</a:t>
            </a:r>
          </a:p>
        </p:txBody>
      </p:sp>
      <p:pic>
        <p:nvPicPr>
          <p:cNvPr id="1026" name="Picture 2">
            <a:extLst>
              <a:ext uri="{FF2B5EF4-FFF2-40B4-BE49-F238E27FC236}">
                <a16:creationId xmlns:a16="http://schemas.microsoft.com/office/drawing/2014/main" id="{E02A94CD-00E1-7A33-5A58-62786E49368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7236" y="1079156"/>
            <a:ext cx="9832087" cy="4699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76956A-720C-91C0-FC64-5D39C6A9A806}"/>
              </a:ext>
            </a:extLst>
          </p:cNvPr>
          <p:cNvSpPr txBox="1"/>
          <p:nvPr/>
        </p:nvSpPr>
        <p:spPr>
          <a:xfrm>
            <a:off x="586740" y="5778843"/>
            <a:ext cx="11018520"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Repo link: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3"/>
              </a:rPr>
              <a:t>https://github.com/Azure/Medical-Claims-Transaction-Processing-at-scale</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Cosmos DB, Azure Kubernetes Services (AKS), Azure OpenAI Services, Azure Synapse Analytics, Event Hubs, Static Web App</a:t>
            </a:r>
          </a:p>
        </p:txBody>
      </p:sp>
    </p:spTree>
    <p:extLst>
      <p:ext uri="{BB962C8B-B14F-4D97-AF65-F5344CB8AC3E}">
        <p14:creationId xmlns:p14="http://schemas.microsoft.com/office/powerpoint/2010/main" val="221142110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0BAEC-3FB2-5EEB-609B-C85630D0BC0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11037" y="1135510"/>
            <a:ext cx="8008028" cy="3725488"/>
          </a:xfrm>
          <a:prstGeom prst="rect">
            <a:avLst/>
          </a:prstGeom>
        </p:spPr>
      </p:pic>
      <p:pic>
        <p:nvPicPr>
          <p:cNvPr id="4" name="Picture 3">
            <a:extLst>
              <a:ext uri="{FF2B5EF4-FFF2-40B4-BE49-F238E27FC236}">
                <a16:creationId xmlns:a16="http://schemas.microsoft.com/office/drawing/2014/main" id="{B86959C3-3463-0849-1E63-5CAA6DD47EF6}"/>
              </a:ext>
            </a:extLst>
          </p:cNvPr>
          <p:cNvPicPr>
            <a:picLocks noChangeAspect="1"/>
          </p:cNvPicPr>
          <p:nvPr/>
        </p:nvPicPr>
        <p:blipFill>
          <a:blip r:embed="rId4"/>
          <a:stretch>
            <a:fillRect/>
          </a:stretch>
        </p:blipFill>
        <p:spPr>
          <a:xfrm>
            <a:off x="7226433" y="3429000"/>
            <a:ext cx="4629388" cy="2863997"/>
          </a:xfrm>
          <a:prstGeom prst="rect">
            <a:avLst/>
          </a:prstGeom>
          <a:ln>
            <a:solidFill>
              <a:schemeClr val="bg1"/>
            </a:solidFill>
          </a:ln>
        </p:spPr>
      </p:pic>
      <p:sp>
        <p:nvSpPr>
          <p:cNvPr id="3" name="TextBox 2">
            <a:extLst>
              <a:ext uri="{FF2B5EF4-FFF2-40B4-BE49-F238E27FC236}">
                <a16:creationId xmlns:a16="http://schemas.microsoft.com/office/drawing/2014/main" id="{0AB7D830-5665-EF73-F8C7-FDAB76D18B57}"/>
              </a:ext>
            </a:extLst>
          </p:cNvPr>
          <p:cNvSpPr txBox="1"/>
          <p:nvPr/>
        </p:nvSpPr>
        <p:spPr>
          <a:xfrm>
            <a:off x="286173" y="5393007"/>
            <a:ext cx="58098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An AI powered co-pilot empowers agents with recommendations on how to process the claim.</a:t>
            </a:r>
          </a:p>
        </p:txBody>
      </p:sp>
      <p:sp>
        <p:nvSpPr>
          <p:cNvPr id="6" name="Title 5">
            <a:extLst>
              <a:ext uri="{FF2B5EF4-FFF2-40B4-BE49-F238E27FC236}">
                <a16:creationId xmlns:a16="http://schemas.microsoft.com/office/drawing/2014/main" id="{9A6BC34D-C9B2-4502-0B24-6BE8EE0D332A}"/>
              </a:ext>
            </a:extLst>
          </p:cNvPr>
          <p:cNvSpPr>
            <a:spLocks noGrp="1"/>
          </p:cNvSpPr>
          <p:nvPr>
            <p:ph type="title"/>
          </p:nvPr>
        </p:nvSpPr>
        <p:spPr>
          <a:xfrm>
            <a:off x="588263" y="457200"/>
            <a:ext cx="11018520" cy="1107996"/>
          </a:xfrm>
        </p:spPr>
        <p:txBody>
          <a:bodyPr/>
          <a:lstStyle/>
          <a:p>
            <a:r>
              <a:rPr lang="en-US" dirty="0"/>
              <a:t>User Interface</a:t>
            </a:r>
            <a:br>
              <a:rPr lang="en-US" dirty="0"/>
            </a:br>
            <a:endParaRPr lang="en-US" dirty="0"/>
          </a:p>
        </p:txBody>
      </p:sp>
    </p:spTree>
    <p:extLst>
      <p:ext uri="{BB962C8B-B14F-4D97-AF65-F5344CB8AC3E}">
        <p14:creationId xmlns:p14="http://schemas.microsoft.com/office/powerpoint/2010/main" val="18215147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1B9C-CB40-F57E-B2B7-DEBD5011C84A}"/>
              </a:ext>
            </a:extLst>
          </p:cNvPr>
          <p:cNvSpPr>
            <a:spLocks noGrp="1"/>
          </p:cNvSpPr>
          <p:nvPr>
            <p:ph type="title"/>
          </p:nvPr>
        </p:nvSpPr>
        <p:spPr/>
        <p:txBody>
          <a:bodyPr/>
          <a:lstStyle/>
          <a:p>
            <a:r>
              <a:rPr lang="en-US"/>
              <a:t>Reference App: Real-time Transactions &amp; Payments</a:t>
            </a:r>
          </a:p>
        </p:txBody>
      </p:sp>
      <p:sp>
        <p:nvSpPr>
          <p:cNvPr id="3" name="TextBox 2">
            <a:extLst>
              <a:ext uri="{FF2B5EF4-FFF2-40B4-BE49-F238E27FC236}">
                <a16:creationId xmlns:a16="http://schemas.microsoft.com/office/drawing/2014/main" id="{D576956A-720C-91C0-FC64-5D39C6A9A806}"/>
              </a:ext>
            </a:extLst>
          </p:cNvPr>
          <p:cNvSpPr txBox="1"/>
          <p:nvPr/>
        </p:nvSpPr>
        <p:spPr>
          <a:xfrm>
            <a:off x="586740" y="5778843"/>
            <a:ext cx="110185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Repo link: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2"/>
              </a:rPr>
              <a:t>https://github.com/Azure/Real-time-Payment-Transaction-Processing-at-Scale</a:t>
            </a:r>
            <a:endPar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Cosmos DB, Azure Kubernetes Services (AKS), Azure OpenAI Services, Static Web App</a:t>
            </a:r>
          </a:p>
        </p:txBody>
      </p:sp>
      <p:pic>
        <p:nvPicPr>
          <p:cNvPr id="1028" name="Picture 4" descr="Solution architecture diagram shows components deployed to Azure.">
            <a:extLst>
              <a:ext uri="{FF2B5EF4-FFF2-40B4-BE49-F238E27FC236}">
                <a16:creationId xmlns:a16="http://schemas.microsoft.com/office/drawing/2014/main" id="{823E19A7-A3A0-3F37-0540-A29A55CC818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4375" y="1011198"/>
            <a:ext cx="8820149" cy="463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086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B0BAEC-3FB2-5EEB-609B-C85630D0BC0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73856" y="1008462"/>
            <a:ext cx="7578421" cy="3723776"/>
          </a:xfrm>
          <a:prstGeom prst="rect">
            <a:avLst/>
          </a:prstGeom>
        </p:spPr>
      </p:pic>
      <p:pic>
        <p:nvPicPr>
          <p:cNvPr id="4" name="Picture 3">
            <a:extLst>
              <a:ext uri="{FF2B5EF4-FFF2-40B4-BE49-F238E27FC236}">
                <a16:creationId xmlns:a16="http://schemas.microsoft.com/office/drawing/2014/main" id="{39E4CD5D-B81E-AF22-FB44-7B0240606412}"/>
              </a:ext>
            </a:extLst>
          </p:cNvPr>
          <p:cNvPicPr>
            <a:picLocks noChangeAspect="1"/>
          </p:cNvPicPr>
          <p:nvPr/>
        </p:nvPicPr>
        <p:blipFill>
          <a:blip r:embed="rId4"/>
          <a:stretch>
            <a:fillRect/>
          </a:stretch>
        </p:blipFill>
        <p:spPr>
          <a:xfrm>
            <a:off x="6690191" y="2769631"/>
            <a:ext cx="5105662" cy="4400776"/>
          </a:xfrm>
          <a:prstGeom prst="rect">
            <a:avLst/>
          </a:prstGeom>
          <a:ln w="19050">
            <a:solidFill>
              <a:schemeClr val="bg1"/>
            </a:solidFill>
          </a:ln>
        </p:spPr>
      </p:pic>
      <p:sp>
        <p:nvSpPr>
          <p:cNvPr id="3" name="TextBox 2">
            <a:extLst>
              <a:ext uri="{FF2B5EF4-FFF2-40B4-BE49-F238E27FC236}">
                <a16:creationId xmlns:a16="http://schemas.microsoft.com/office/drawing/2014/main" id="{CF84136D-9376-B28E-7B52-799D95345450}"/>
              </a:ext>
            </a:extLst>
          </p:cNvPr>
          <p:cNvSpPr txBox="1"/>
          <p:nvPr/>
        </p:nvSpPr>
        <p:spPr>
          <a:xfrm>
            <a:off x="346047" y="5738969"/>
            <a:ext cx="52009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mn-cs"/>
              </a:rPr>
              <a:t>An AI powered co-pilot enables agents to analyze transactions using natural language.</a:t>
            </a:r>
          </a:p>
        </p:txBody>
      </p:sp>
      <p:sp>
        <p:nvSpPr>
          <p:cNvPr id="2" name="Title 1">
            <a:extLst>
              <a:ext uri="{FF2B5EF4-FFF2-40B4-BE49-F238E27FC236}">
                <a16:creationId xmlns:a16="http://schemas.microsoft.com/office/drawing/2014/main" id="{03F78D58-6075-FBC6-2FB8-72FD5B1EC693}"/>
              </a:ext>
            </a:extLst>
          </p:cNvPr>
          <p:cNvSpPr>
            <a:spLocks noGrp="1"/>
          </p:cNvSpPr>
          <p:nvPr>
            <p:ph type="title"/>
          </p:nvPr>
        </p:nvSpPr>
        <p:spPr>
          <a:xfrm>
            <a:off x="588263" y="457200"/>
            <a:ext cx="11018520" cy="553998"/>
          </a:xfrm>
        </p:spPr>
        <p:txBody>
          <a:bodyPr/>
          <a:lstStyle/>
          <a:p>
            <a:r>
              <a:rPr lang="en-US" dirty="0"/>
              <a:t>User Interface</a:t>
            </a:r>
          </a:p>
        </p:txBody>
      </p:sp>
    </p:spTree>
    <p:extLst>
      <p:ext uri="{BB962C8B-B14F-4D97-AF65-F5344CB8AC3E}">
        <p14:creationId xmlns:p14="http://schemas.microsoft.com/office/powerpoint/2010/main" val="247853455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39DC25-AB3E-3FBD-AEA1-A8FB3FEEAE05}"/>
              </a:ext>
            </a:extLst>
          </p:cNvPr>
          <p:cNvSpPr>
            <a:spLocks noGrp="1"/>
          </p:cNvSpPr>
          <p:nvPr>
            <p:ph type="body" sz="quarter" idx="11"/>
          </p:nvPr>
        </p:nvSpPr>
        <p:spPr/>
        <p:txBody>
          <a:bodyPr/>
          <a:lstStyle/>
          <a:p>
            <a:endParaRPr lang="en-US" dirty="0"/>
          </a:p>
          <a:p>
            <a:r>
              <a:rPr lang="en-US" sz="4400" b="1" spc="0" dirty="0">
                <a:ln>
                  <a:noFill/>
                </a:ln>
                <a:solidFill>
                  <a:schemeClr val="bg1"/>
                </a:solidFill>
                <a:cs typeface="Aharoni" panose="02010803020104030203" pitchFamily="2" charset="-79"/>
              </a:rPr>
              <a:t>Customer Stories</a:t>
            </a:r>
          </a:p>
        </p:txBody>
      </p:sp>
    </p:spTree>
    <p:extLst>
      <p:ext uri="{BB962C8B-B14F-4D97-AF65-F5344CB8AC3E}">
        <p14:creationId xmlns:p14="http://schemas.microsoft.com/office/powerpoint/2010/main" val="17865779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400"/>
              <a:t>Microsoft is more than a technology partner. They advised us every step of the way. Together, we ran workshops to explore the organization’s needs and using their Intelligence Driven Organization (IDO) framework, they helped us to create a strategy to address our digital priorities.”</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a:t>As one of the oldest industries in the world, construction, hasn’t always kept pace with the modernization that</a:t>
            </a:r>
            <a:br>
              <a:rPr lang="en-US"/>
            </a:br>
            <a:r>
              <a:rPr lang="en-US"/>
              <a:t>has swept across other industries, particularly when it comes to driving operational efficiencies with data.</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a:lstStyle/>
          <a:p>
            <a:r>
              <a:rPr lang="en-US"/>
              <a:t>— Dr. Marco </a:t>
            </a:r>
            <a:r>
              <a:rPr lang="en-US" err="1"/>
              <a:t>Bornschlegl</a:t>
            </a:r>
            <a:r>
              <a:rPr lang="en-US"/>
              <a:t>: Head of Innovation and </a:t>
            </a:r>
            <a:r>
              <a:rPr lang="en-US" err="1"/>
              <a:t>Digitalisation</a:t>
            </a:r>
            <a:r>
              <a:rPr lang="en-US"/>
              <a:t>, </a:t>
            </a:r>
            <a:r>
              <a:rPr lang="en-US" err="1"/>
              <a:t>Strabag</a:t>
            </a:r>
            <a:r>
              <a:rPr lang="en-US"/>
              <a:t> SE</a:t>
            </a:r>
          </a:p>
          <a:p>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763" y="5162550"/>
            <a:ext cx="2725737" cy="1470025"/>
          </a:xfrm>
        </p:spPr>
        <p:txBody>
          <a:bodyPr>
            <a:noAutofit/>
          </a:bodyPr>
          <a:lstStyle/>
          <a:p>
            <a:r>
              <a:rPr lang="en-US" err="1"/>
              <a:t>Strabag</a:t>
            </a:r>
            <a:r>
              <a:rPr lang="en-US"/>
              <a:t> SE, the global construction company, partnered with Microsoft</a:t>
            </a:r>
            <a:br>
              <a:rPr lang="en-US"/>
            </a:br>
            <a:r>
              <a:rPr lang="en-US"/>
              <a:t>to build a Data Science Hub to collect decentralized data and leverage</a:t>
            </a:r>
            <a:br>
              <a:rPr lang="en-US"/>
            </a:br>
            <a:r>
              <a:rPr lang="en-US"/>
              <a:t>it for insights. This enabled the organization to develop use cases</a:t>
            </a:r>
            <a:br>
              <a:rPr lang="en-US"/>
            </a:br>
            <a:r>
              <a:rPr lang="en-US"/>
              <a:t>to prove the value of data including</a:t>
            </a:r>
            <a:br>
              <a:rPr lang="en-US"/>
            </a:br>
            <a:r>
              <a:rPr lang="en-US"/>
              <a:t>its risk management project.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a:t>The solution uses an algorithm to pinpoint at-risk construction projects, saving </a:t>
            </a:r>
            <a:r>
              <a:rPr lang="en-US" err="1"/>
              <a:t>Strabag</a:t>
            </a:r>
            <a:r>
              <a:rPr lang="en-US"/>
              <a:t> SE time and reducing financial losses. With data now at the helm, </a:t>
            </a:r>
            <a:r>
              <a:rPr lang="en-US" err="1"/>
              <a:t>Strabag</a:t>
            </a:r>
            <a:r>
              <a:rPr lang="en-US"/>
              <a:t> SE is cementing its future in a traditional industry on the path to digitalization.</a:t>
            </a:r>
          </a:p>
          <a:p>
            <a:endParaRPr lang="en-US"/>
          </a:p>
        </p:txBody>
      </p:sp>
      <p:pic>
        <p:nvPicPr>
          <p:cNvPr id="6" name="Picture 7" descr="Strabag SE logo">
            <a:extLst>
              <a:ext uri="{FF2B5EF4-FFF2-40B4-BE49-F238E27FC236}">
                <a16:creationId xmlns:a16="http://schemas.microsoft.com/office/drawing/2014/main" id="{CB2F05AF-4999-A14D-9F8B-BB32C4622EE7}"/>
              </a:ext>
            </a:extLst>
          </p:cNvPr>
          <p:cNvPicPr>
            <a:picLocks noGrp="1" noChangeAspect="1"/>
          </p:cNvPicPr>
          <p:nvPr>
            <p:ph type="pic" sz="quarter" idx="23"/>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384068"/>
            <a:ext cx="1553497" cy="663682"/>
          </a:xfrm>
        </p:spPr>
      </p:pic>
      <p:pic>
        <p:nvPicPr>
          <p:cNvPr id="9" name="Picture Placeholder 8">
            <a:extLst>
              <a:ext uri="{FF2B5EF4-FFF2-40B4-BE49-F238E27FC236}">
                <a16:creationId xmlns:a16="http://schemas.microsoft.com/office/drawing/2014/main" id="{69384FB7-9897-A3E6-EAC8-142ED4B23108}"/>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t="546" b="546"/>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dirty="0">
                <a:latin typeface="+mn-lt"/>
              </a:rPr>
              <a:t>Customer:</a:t>
            </a:r>
            <a:br>
              <a:rPr lang="en-US" dirty="0"/>
            </a:br>
            <a:r>
              <a:rPr lang="en-US" dirty="0" err="1">
                <a:latin typeface="+mn-lt"/>
              </a:rPr>
              <a:t>Strabag</a:t>
            </a:r>
            <a:r>
              <a:rPr lang="en-US" dirty="0">
                <a:latin typeface="+mn-lt"/>
              </a:rPr>
              <a:t> SE</a:t>
            </a:r>
          </a:p>
          <a:p>
            <a:r>
              <a:rPr lang="en-US" b="1" dirty="0">
                <a:latin typeface="+mn-lt"/>
              </a:rPr>
              <a:t>Industry:</a:t>
            </a:r>
            <a:br>
              <a:rPr lang="en-US" b="1" dirty="0">
                <a:latin typeface="+mn-lt"/>
              </a:rPr>
            </a:br>
            <a:r>
              <a:rPr lang="en-US" dirty="0">
                <a:latin typeface="+mn-lt"/>
              </a:rPr>
              <a:t>Manufacturing</a:t>
            </a:r>
          </a:p>
          <a:p>
            <a:r>
              <a:rPr lang="en-US" b="1" dirty="0">
                <a:latin typeface="+mn-lt"/>
              </a:rPr>
              <a:t>Size:</a:t>
            </a:r>
            <a:br>
              <a:rPr lang="en-US" dirty="0"/>
            </a:br>
            <a:r>
              <a:rPr lang="en-US" dirty="0">
                <a:latin typeface="+mn-lt"/>
              </a:rPr>
              <a:t>10,000+ employees</a:t>
            </a:r>
          </a:p>
          <a:p>
            <a:r>
              <a:rPr lang="en-US" b="1" dirty="0">
                <a:latin typeface="+mn-lt"/>
              </a:rPr>
              <a:t>Country:</a:t>
            </a:r>
            <a:br>
              <a:rPr lang="en-US" dirty="0"/>
            </a:br>
            <a:r>
              <a:rPr lang="en-US" dirty="0">
                <a:latin typeface="+mn-lt"/>
              </a:rPr>
              <a:t>Austria</a:t>
            </a:r>
          </a:p>
          <a:p>
            <a:r>
              <a:rPr lang="en-US" b="1" dirty="0">
                <a:latin typeface="+mn-lt"/>
              </a:rPr>
              <a:t>Products and services:</a:t>
            </a:r>
            <a:br>
              <a:rPr lang="en-US" dirty="0"/>
            </a:br>
            <a:r>
              <a:rPr lang="en-US" dirty="0">
                <a:latin typeface="+mn-lt"/>
              </a:rPr>
              <a:t>Azure Active Directory</a:t>
            </a:r>
            <a:br>
              <a:rPr lang="en-US" dirty="0">
                <a:latin typeface="+mn-lt"/>
              </a:rPr>
            </a:br>
            <a:r>
              <a:rPr lang="en-US" dirty="0">
                <a:latin typeface="+mn-lt"/>
              </a:rPr>
              <a:t>Azure Databricks (AI)</a:t>
            </a:r>
            <a:br>
              <a:rPr lang="en-US" dirty="0">
                <a:latin typeface="+mn-lt"/>
              </a:rPr>
            </a:br>
            <a:r>
              <a:rPr lang="en-US" dirty="0">
                <a:latin typeface="+mn-lt"/>
              </a:rPr>
              <a:t>Azure Functions</a:t>
            </a:r>
            <a:br>
              <a:rPr lang="en-US" dirty="0">
                <a:latin typeface="+mn-lt"/>
              </a:rPr>
            </a:br>
            <a:r>
              <a:rPr lang="en-US" dirty="0">
                <a:latin typeface="+mn-lt"/>
              </a:rPr>
              <a:t>Azure Key Vault</a:t>
            </a:r>
            <a:br>
              <a:rPr lang="en-US" dirty="0">
                <a:latin typeface="+mn-lt"/>
              </a:rPr>
            </a:br>
            <a:r>
              <a:rPr lang="en-US" dirty="0">
                <a:latin typeface="+mn-lt"/>
              </a:rPr>
              <a:t>Azure Machine Learning</a:t>
            </a:r>
            <a:br>
              <a:rPr lang="en-US" dirty="0">
                <a:latin typeface="+mn-lt"/>
              </a:rPr>
            </a:br>
            <a:r>
              <a:rPr lang="en-US" dirty="0">
                <a:latin typeface="+mn-lt"/>
              </a:rPr>
              <a:t>Azure SQL Edge</a:t>
            </a:r>
            <a:br>
              <a:rPr lang="en-US" dirty="0">
                <a:latin typeface="+mn-lt"/>
              </a:rPr>
            </a:br>
            <a:r>
              <a:rPr lang="en-US" dirty="0">
                <a:latin typeface="+mn-lt"/>
              </a:rPr>
              <a:t>Azure Synapse Analytics</a:t>
            </a:r>
            <a:br>
              <a:rPr lang="en-US" dirty="0">
                <a:latin typeface="+mn-lt"/>
              </a:rPr>
            </a:br>
            <a:r>
              <a:rPr lang="en-US" dirty="0">
                <a:latin typeface="+mn-lt"/>
              </a:rPr>
              <a:t>Microsoft Intelligent Data Platform</a:t>
            </a:r>
            <a:br>
              <a:rPr lang="en-US" dirty="0">
                <a:latin typeface="+mn-lt"/>
              </a:rPr>
            </a:br>
            <a:r>
              <a:rPr lang="en-US" dirty="0">
                <a:latin typeface="+mn-lt"/>
              </a:rPr>
              <a:t>Microsoft Purview</a:t>
            </a:r>
            <a:br>
              <a:rPr lang="en-US" dirty="0">
                <a:latin typeface="+mn-lt"/>
              </a:rPr>
            </a:br>
            <a:r>
              <a:rPr lang="en-US" dirty="0">
                <a:latin typeface="+mn-lt"/>
              </a:rPr>
              <a:t>Azure OpenAI Service</a:t>
            </a:r>
          </a:p>
          <a:p>
            <a:r>
              <a:rPr lang="en-US" b="1" dirty="0">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dirty="0">
              <a:solidFill>
                <a:schemeClr val="accent1"/>
              </a:solidFill>
              <a:latin typeface="+mn-lt"/>
            </a:endParaRPr>
          </a:p>
        </p:txBody>
      </p:sp>
      <p:sp>
        <p:nvSpPr>
          <p:cNvPr id="68" name="Rectangle 67">
            <a:extLst>
              <a:ext uri="{FF2B5EF4-FFF2-40B4-BE49-F238E27FC236}">
                <a16:creationId xmlns:a16="http://schemas.microsoft.com/office/drawing/2014/main" id="{D064B362-56AC-FC8A-613B-0ECA4B473A56}"/>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9" name="Title 68">
            <a:extLst>
              <a:ext uri="{FF2B5EF4-FFF2-40B4-BE49-F238E27FC236}">
                <a16:creationId xmlns:a16="http://schemas.microsoft.com/office/drawing/2014/main" id="{C00F7DF2-95A9-698D-1774-DBCC8710338E}"/>
              </a:ext>
            </a:extLst>
          </p:cNvPr>
          <p:cNvSpPr txBox="1">
            <a:spLocks noGrp="1"/>
          </p:cNvSpPr>
          <p:nvPr>
            <p:ph type="title" idx="4294967295"/>
          </p:nvPr>
        </p:nvSpPr>
        <p:spPr>
          <a:xfrm>
            <a:off x="300037" y="1492761"/>
            <a:ext cx="2689317" cy="4001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Automation</a:t>
            </a:r>
          </a:p>
        </p:txBody>
      </p:sp>
    </p:spTree>
    <p:extLst>
      <p:ext uri="{BB962C8B-B14F-4D97-AF65-F5344CB8AC3E}">
        <p14:creationId xmlns:p14="http://schemas.microsoft.com/office/powerpoint/2010/main" val="10668721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400"/>
              <a:t>For us it is the combination of the technical architecture—how Microsoft has set it up to allow us to</a:t>
            </a:r>
            <a:br>
              <a:rPr lang="en-US" sz="1400"/>
            </a:br>
            <a:r>
              <a:rPr lang="en-US" sz="1400"/>
              <a:t>have more control over that—and then also the business architecture. That combination makes Azure</a:t>
            </a:r>
            <a:br>
              <a:rPr lang="en-US" sz="1400"/>
            </a:br>
            <a:r>
              <a:rPr lang="en-US" sz="1400"/>
              <a:t>OpenAI compelling.”</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sz="1100"/>
              <a:t>KPMG believes that Azure OpenAI Service will change its service delivery model and impact its coding lifecycle through product experience enhancement, knowledge enhancement, and content distribution.</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solidFill>
                  <a:srgbClr val="8661C5"/>
                </a:solidFill>
              </a:rPr>
              <a:t>— Brad Brown: Chief Innovation Officer &amp; Technology Leader, Tax</a:t>
            </a:r>
          </a:p>
          <a:p>
            <a:endParaRPr lang="en-US">
              <a:solidFill>
                <a:srgbClr val="8661C5"/>
              </a:solidFill>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noAutofit/>
          </a:bodyPr>
          <a:lstStyle/>
          <a:p>
            <a:r>
              <a:rPr lang="en-US" sz="1100"/>
              <a:t>KPMG has chosen Microsoft Azure OpenAI Service because of its architecture, which makes it an enterprise-ready solution that allows the company to augment and fine-tune its data—while ensuring KPMG</a:t>
            </a:r>
            <a:br>
              <a:rPr lang="en-US" sz="1100"/>
            </a:br>
            <a:r>
              <a:rPr lang="en-US" sz="1100"/>
              <a:t>meets governance, risk, and regulatory requirements.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noAutofit/>
          </a:bodyPr>
          <a:lstStyle/>
          <a:p>
            <a:r>
              <a:rPr lang="en-US" sz="1100"/>
              <a:t>The company believes that Azure OpenAI Service time to value is short, and there is a demonstrable increase in time to value</a:t>
            </a:r>
            <a:br>
              <a:rPr lang="en-US" sz="1100"/>
            </a:br>
            <a:r>
              <a:rPr lang="en-US" sz="1100"/>
              <a:t>over previous productivity solutions. The company believes that the iterative and</a:t>
            </a:r>
            <a:br>
              <a:rPr lang="en-US" sz="1100"/>
            </a:br>
            <a:r>
              <a:rPr lang="en-US" sz="1100"/>
              <a:t>fast fail approach of Azure OpenAI Service will help drive faster adoption and extend the capabilities of the tool.</a:t>
            </a:r>
          </a:p>
          <a:p>
            <a:endParaRPr lang="en-US" sz="1100"/>
          </a:p>
        </p:txBody>
      </p:sp>
      <p:pic>
        <p:nvPicPr>
          <p:cNvPr id="6" name="Picture 7" descr="KPMG logo">
            <a:extLst>
              <a:ext uri="{FF2B5EF4-FFF2-40B4-BE49-F238E27FC236}">
                <a16:creationId xmlns:a16="http://schemas.microsoft.com/office/drawing/2014/main" id="{65AF68A1-477D-93EA-5914-C0933F457B8A}"/>
              </a:ext>
            </a:extLst>
          </p:cNvPr>
          <p:cNvPicPr>
            <a:picLocks noGrp="1" noChangeAspect="1"/>
          </p:cNvPicPr>
          <p:nvPr>
            <p:ph type="pic" sz="quarter" idx="23"/>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404684"/>
            <a:ext cx="1592671" cy="570170"/>
          </a:xfrm>
        </p:spPr>
      </p:pic>
      <p:pic>
        <p:nvPicPr>
          <p:cNvPr id="10" name="Picture Placeholder 9" descr="A group of people sitting on a couch&#10;&#10;Description automatically generated with medium confidence">
            <a:extLst>
              <a:ext uri="{FF2B5EF4-FFF2-40B4-BE49-F238E27FC236}">
                <a16:creationId xmlns:a16="http://schemas.microsoft.com/office/drawing/2014/main" id="{2DF22A58-3919-B71E-29E2-6A571CA20986}"/>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t="546" b="546"/>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a:latin typeface="+mn-lt"/>
              </a:rPr>
              <a:t>KPMG</a:t>
            </a: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10,000+ employees</a:t>
            </a:r>
          </a:p>
          <a:p>
            <a:r>
              <a:rPr lang="en-US" b="1">
                <a:latin typeface="+mn-lt"/>
              </a:rPr>
              <a:t>Country:</a:t>
            </a:r>
            <a:br>
              <a:rPr lang="en-US"/>
            </a:br>
            <a:r>
              <a:rPr lang="en-US">
                <a:latin typeface="+mn-lt"/>
              </a:rPr>
              <a:t>United States </a:t>
            </a:r>
          </a:p>
          <a:p>
            <a:r>
              <a:rPr lang="en-US" b="1">
                <a:latin typeface="+mn-lt"/>
              </a:rPr>
              <a:t>Products and services:</a:t>
            </a:r>
            <a:br>
              <a:rPr lang="en-US"/>
            </a:br>
            <a:r>
              <a:rPr lang="en-US">
                <a:latin typeface="+mn-lt"/>
              </a:rPr>
              <a:t>Azure OpenAI Service</a:t>
            </a:r>
          </a:p>
          <a:p>
            <a:r>
              <a:rPr lang="en-US" b="1">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833ACEEB-7D30-E3A9-40A7-3B76E5E4D78B}"/>
              </a:ext>
            </a:extLst>
          </p:cNvPr>
          <p:cNvSpPr txBox="1">
            <a:spLocks noGrp="1"/>
          </p:cNvSpPr>
          <p:nvPr>
            <p:ph type="title" idx="4294967295"/>
          </p:nvPr>
        </p:nvSpPr>
        <p:spPr>
          <a:xfrm>
            <a:off x="300037" y="1492761"/>
            <a:ext cx="2689317" cy="4001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Automation</a:t>
            </a:r>
          </a:p>
        </p:txBody>
      </p:sp>
    </p:spTree>
    <p:extLst>
      <p:ext uri="{BB962C8B-B14F-4D97-AF65-F5344CB8AC3E}">
        <p14:creationId xmlns:p14="http://schemas.microsoft.com/office/powerpoint/2010/main" val="287019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400"/>
              <a:t>The bots we experimented with before were fairly robotic, but with the advanced language models in</a:t>
            </a:r>
            <a:br>
              <a:rPr lang="en-US" sz="1400"/>
            </a:br>
            <a:r>
              <a:rPr lang="en-US" sz="1400"/>
              <a:t>Azure OpenAI Service, the responses felt much more inviting and approachable, which makes a big difference for our students.” </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lIns="0" tIns="0" rIns="0" bIns="0" anchor="t"/>
          <a:lstStyle/>
          <a:p>
            <a:r>
              <a:rPr lang="en-US" sz="1100"/>
              <a:t>The Ministry of Education and National Taiwan University (NTNU) wanted to help Taiwanese students to improve their</a:t>
            </a:r>
            <a:br>
              <a:rPr lang="en-US" sz="1100"/>
            </a:br>
            <a:r>
              <a:rPr lang="en-US" sz="1100"/>
              <a:t>English-language speaking skills to help</a:t>
            </a:r>
            <a:br>
              <a:rPr lang="en-US" sz="1100"/>
            </a:br>
            <a:r>
              <a:rPr lang="en-US" sz="1100"/>
              <a:t>them be even more successful in globally competitive world.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t>— Dr. Hao-Jan Howard Chen, Professor, Department of English, National Taiwan Normal University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US" sz="1100"/>
              <a:t>Together, the Taiwan Ministry of Education and NTNU launched Cool English, an English learning platform that offers creative modes of learning such as finishing song lyrics and watching animated videos. NTNU used the Davinci advanced language model in Azure </a:t>
            </a:r>
            <a:r>
              <a:rPr lang="en-US" sz="1100" err="1"/>
              <a:t>OpenAI</a:t>
            </a:r>
            <a:r>
              <a:rPr lang="en-US" sz="1100"/>
              <a:t> Service to build 10 educational bots for the platform, each with its own unique personality.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sz="1100"/>
              <a:t>Cool English is taking an innovative step</a:t>
            </a:r>
            <a:br>
              <a:rPr lang="en-US" sz="1100"/>
            </a:br>
            <a:r>
              <a:rPr lang="en-US" sz="1100"/>
              <a:t>for English education in Taiwan, helping students reach their learning goals and overcome the challenges of limited opportunities for real-life conversational and writing practice. </a:t>
            </a:r>
          </a:p>
        </p:txBody>
      </p:sp>
      <p:pic>
        <p:nvPicPr>
          <p:cNvPr id="6" name="Picture 7" descr="National Taiwan Normal University logo">
            <a:extLst>
              <a:ext uri="{FF2B5EF4-FFF2-40B4-BE49-F238E27FC236}">
                <a16:creationId xmlns:a16="http://schemas.microsoft.com/office/drawing/2014/main" id="{65AF68A1-477D-93EA-5914-C0933F457B8A}"/>
              </a:ext>
            </a:extLst>
          </p:cNvPr>
          <p:cNvPicPr>
            <a:picLocks noGrp="1" noChangeAspect="1"/>
          </p:cNvPicPr>
          <p:nvPr>
            <p:ph type="pic" sz="quarter" idx="23"/>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p:blipFill>
        <p:spPr>
          <a:xfrm>
            <a:off x="300037" y="372730"/>
            <a:ext cx="759384" cy="759384"/>
          </a:xfrm>
          <a:prstGeom prst="rect">
            <a:avLst/>
          </a:prstGeom>
        </p:spPr>
      </p:pic>
      <p:pic>
        <p:nvPicPr>
          <p:cNvPr id="10" name="Picture Placeholder 9">
            <a:extLst>
              <a:ext uri="{FF2B5EF4-FFF2-40B4-BE49-F238E27FC236}">
                <a16:creationId xmlns:a16="http://schemas.microsoft.com/office/drawing/2014/main" id="{238EE9E3-15D5-4235-E27D-054CFE23312D}"/>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4"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a:latin typeface="+mn-lt"/>
              </a:rPr>
              <a:t>National Taiwan Normal University</a:t>
            </a:r>
          </a:p>
          <a:p>
            <a:r>
              <a:rPr lang="en-US" b="1">
                <a:latin typeface="+mn-lt"/>
              </a:rPr>
              <a:t>Industry:</a:t>
            </a:r>
            <a:br>
              <a:rPr lang="en-US"/>
            </a:br>
            <a:r>
              <a:rPr lang="en-US">
                <a:latin typeface="+mn-lt"/>
              </a:rPr>
              <a:t>Higher Education</a:t>
            </a:r>
          </a:p>
          <a:p>
            <a:r>
              <a:rPr lang="en-US" b="1">
                <a:latin typeface="+mn-lt"/>
              </a:rPr>
              <a:t>Size:</a:t>
            </a:r>
            <a:br>
              <a:rPr lang="en-US"/>
            </a:br>
            <a:r>
              <a:rPr lang="en-US">
                <a:latin typeface="+mn-lt"/>
              </a:rPr>
              <a:t>1,000-9,999 employees</a:t>
            </a:r>
          </a:p>
          <a:p>
            <a:r>
              <a:rPr lang="en-US" b="1">
                <a:latin typeface="+mn-lt"/>
              </a:rPr>
              <a:t>Country:</a:t>
            </a:r>
            <a:br>
              <a:rPr lang="en-US"/>
            </a:br>
            <a:r>
              <a:rPr lang="en-US">
                <a:latin typeface="+mn-lt"/>
              </a:rPr>
              <a:t>Taiwan</a:t>
            </a:r>
          </a:p>
          <a:p>
            <a:r>
              <a:rPr lang="en-US" b="1">
                <a:latin typeface="+mn-lt"/>
              </a:rPr>
              <a:t>Products and services:</a:t>
            </a:r>
            <a:br>
              <a:rPr lang="en-US"/>
            </a:br>
            <a:r>
              <a:rPr lang="en-US">
                <a:latin typeface="+mn-lt"/>
              </a:rPr>
              <a:t>Azure OpenAI Service</a:t>
            </a:r>
            <a:br>
              <a:rPr lang="en-US">
                <a:latin typeface="+mn-lt"/>
              </a:rPr>
            </a:br>
            <a:r>
              <a:rPr lang="en-US">
                <a:latin typeface="+mn-lt"/>
              </a:rPr>
              <a:t>Azure AI</a:t>
            </a:r>
            <a:br>
              <a:rPr lang="en-US">
                <a:latin typeface="+mn-lt"/>
              </a:rPr>
            </a:br>
            <a:r>
              <a:rPr lang="en-US">
                <a:latin typeface="+mn-lt"/>
              </a:rPr>
              <a:t>Azure Cognitive Services</a:t>
            </a:r>
          </a:p>
          <a:p>
            <a:r>
              <a:rPr lang="en-US" b="1">
                <a:solidFill>
                  <a:schemeClr val="accent1"/>
                </a:solidFill>
                <a:latin typeface="+mn-lt"/>
                <a:hlinkClick r:id="rId5">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B1E398B9-ACB9-A8F3-EFC4-13C2BD03D94F}"/>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8" name="Title 7">
            <a:extLst>
              <a:ext uri="{FF2B5EF4-FFF2-40B4-BE49-F238E27FC236}">
                <a16:creationId xmlns:a16="http://schemas.microsoft.com/office/drawing/2014/main" id="{C3EDA112-8489-AD17-9D06-0E562A692F9B}"/>
              </a:ext>
            </a:extLst>
          </p:cNvPr>
          <p:cNvSpPr txBox="1">
            <a:spLocks noGrp="1"/>
          </p:cNvSpPr>
          <p:nvPr>
            <p:ph type="title" idx="4294967295"/>
          </p:nvPr>
        </p:nvSpPr>
        <p:spPr>
          <a:xfrm>
            <a:off x="300037" y="1492761"/>
            <a:ext cx="2689317" cy="4001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Communication</a:t>
            </a:r>
          </a:p>
        </p:txBody>
      </p:sp>
    </p:spTree>
    <p:extLst>
      <p:ext uri="{BB962C8B-B14F-4D97-AF65-F5344CB8AC3E}">
        <p14:creationId xmlns:p14="http://schemas.microsoft.com/office/powerpoint/2010/main" val="4063366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400"/>
              <a:t>We’ve always been focused on supporting smart workflows, clear content oversight, and ease in both creating marketing elements... The difference now is that we can apply breakthroughs in artificial intelligence and machine learning to enhance automation at all levels.”</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sz="1000" err="1"/>
              <a:t>Aprimo’s</a:t>
            </a:r>
            <a:r>
              <a:rPr lang="en-US" sz="1000"/>
              <a:t> content operations platform is 100 percent on Azure and AI as fundamental part of the company’s product strategy. The company saw an opportunity to further enhance its content operations platform and deliver even higher levels of productivity and performance using ChatGPT.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t>— Kevin </a:t>
            </a:r>
            <a:r>
              <a:rPr lang="en-US" err="1"/>
              <a:t>Souer</a:t>
            </a:r>
            <a:r>
              <a:rPr lang="en-US"/>
              <a:t>, CPO, </a:t>
            </a:r>
            <a:r>
              <a:rPr lang="en-US" err="1"/>
              <a:t>Aprimo</a:t>
            </a:r>
            <a:endParaRPr lang="en-US"/>
          </a:p>
          <a:p>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US" sz="1000"/>
              <a:t>With the Microsoft-OpenAI announcement</a:t>
            </a:r>
            <a:br>
              <a:rPr lang="en-US" sz="1000"/>
            </a:br>
            <a:r>
              <a:rPr lang="en-US" sz="1000"/>
              <a:t>of OpenAI’s gated general availability on</a:t>
            </a:r>
            <a:br>
              <a:rPr lang="en-US" sz="1000"/>
            </a:br>
            <a:r>
              <a:rPr lang="en-US" sz="1000"/>
              <a:t>Azure, </a:t>
            </a:r>
            <a:r>
              <a:rPr lang="en-US" sz="1000" err="1"/>
              <a:t>Aprimo</a:t>
            </a:r>
            <a:r>
              <a:rPr lang="en-US" sz="1000"/>
              <a:t> applied to the preview and the company was accepted. </a:t>
            </a:r>
            <a:r>
              <a:rPr lang="en-US" sz="1000" err="1"/>
              <a:t>Aprimo</a:t>
            </a:r>
            <a:r>
              <a:rPr lang="en-US" sz="1000"/>
              <a:t> tested different generative AI features to address specific</a:t>
            </a:r>
            <a:br>
              <a:rPr lang="en-US" sz="1000"/>
            </a:br>
            <a:r>
              <a:rPr lang="en-US" sz="1000"/>
              <a:t>use cases and focused in on an embedded generative AI assistant designed to create better efficiencies across teams, drive time to market, and scale on-brand asset creation and distribution across all channels.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sz="1000" err="1"/>
              <a:t>Aprimo</a:t>
            </a:r>
            <a:r>
              <a:rPr lang="en-US" sz="1000"/>
              <a:t> released the solution in May 2023. Customer feedback has been overwhelmingly positive, and </a:t>
            </a:r>
            <a:r>
              <a:rPr lang="en-US" sz="1000" err="1"/>
              <a:t>Aprimo</a:t>
            </a:r>
            <a:r>
              <a:rPr lang="en-US" sz="1000"/>
              <a:t> anticipates a 95 percent adoption rate. As the first ChatGPT integration in the digital asset marketing category it has opened the door for more innovations and features releases on the </a:t>
            </a:r>
            <a:r>
              <a:rPr lang="en-US" sz="1000" err="1"/>
              <a:t>Aprimo</a:t>
            </a:r>
            <a:r>
              <a:rPr lang="en-US" sz="1000"/>
              <a:t> AI-powered platform in the coming months, including AI Content Coach. </a:t>
            </a:r>
          </a:p>
        </p:txBody>
      </p:sp>
      <p:pic>
        <p:nvPicPr>
          <p:cNvPr id="6" name="Picture 7">
            <a:extLst>
              <a:ext uri="{FF2B5EF4-FFF2-40B4-BE49-F238E27FC236}">
                <a16:creationId xmlns:a16="http://schemas.microsoft.com/office/drawing/2014/main" id="{65AF68A1-477D-93EA-5914-C0933F457B8A}"/>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363314"/>
            <a:ext cx="1504366" cy="685024"/>
          </a:xfrm>
          <a:prstGeom prst="rect">
            <a:avLst/>
          </a:prstGeom>
        </p:spPr>
      </p:pic>
      <p:pic>
        <p:nvPicPr>
          <p:cNvPr id="10" name="Picture Placeholder 9">
            <a:extLst>
              <a:ext uri="{FF2B5EF4-FFF2-40B4-BE49-F238E27FC236}">
                <a16:creationId xmlns:a16="http://schemas.microsoft.com/office/drawing/2014/main" id="{2DF22A58-3919-B71E-29E2-6A571CA20986}"/>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lstStyle/>
          <a:p>
            <a:r>
              <a:rPr lang="en-US" b="1">
                <a:latin typeface="+mn-lt"/>
              </a:rPr>
              <a:t>Customer:</a:t>
            </a:r>
            <a:br>
              <a:rPr lang="en-US"/>
            </a:br>
            <a:r>
              <a:rPr lang="en-US" err="1">
                <a:latin typeface="+mn-lt"/>
              </a:rPr>
              <a:t>Aprimo</a:t>
            </a:r>
            <a:endParaRPr lang="en-US">
              <a:latin typeface="+mn-lt"/>
            </a:endParaRP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50 – 999 employees</a:t>
            </a:r>
          </a:p>
          <a:p>
            <a:r>
              <a:rPr lang="en-US" b="1">
                <a:latin typeface="+mn-lt"/>
              </a:rPr>
              <a:t>Country:</a:t>
            </a:r>
            <a:br>
              <a:rPr lang="en-US"/>
            </a:br>
            <a:r>
              <a:rPr lang="en-US">
                <a:latin typeface="+mn-lt"/>
              </a:rPr>
              <a:t>United States</a:t>
            </a:r>
          </a:p>
          <a:p>
            <a:r>
              <a:rPr lang="en-US" b="1">
                <a:latin typeface="+mn-lt"/>
              </a:rPr>
              <a:t>Products and services:</a:t>
            </a:r>
            <a:br>
              <a:rPr lang="en-US"/>
            </a:br>
            <a:r>
              <a:rPr lang="en-US">
                <a:latin typeface="+mn-lt"/>
              </a:rPr>
              <a:t>Microsoft Azure</a:t>
            </a:r>
            <a:br>
              <a:rPr lang="en-US">
                <a:latin typeface="+mn-lt"/>
              </a:rPr>
            </a:br>
            <a:r>
              <a:rPr lang="en-US" err="1">
                <a:latin typeface="+mn-lt"/>
              </a:rPr>
              <a:t>Azure</a:t>
            </a:r>
            <a:r>
              <a:rPr lang="en-US">
                <a:latin typeface="+mn-lt"/>
              </a:rPr>
              <a:t> OpenAI Service</a:t>
            </a:r>
          </a:p>
          <a:p>
            <a:r>
              <a:rPr lang="en-US" b="1">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76" name="Rectangle 75">
            <a:extLst>
              <a:ext uri="{FF2B5EF4-FFF2-40B4-BE49-F238E27FC236}">
                <a16:creationId xmlns:a16="http://schemas.microsoft.com/office/drawing/2014/main" id="{0BBE8B98-5457-978B-9ED5-5222B2D3F072}"/>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73" name="Title 172">
            <a:extLst>
              <a:ext uri="{FF2B5EF4-FFF2-40B4-BE49-F238E27FC236}">
                <a16:creationId xmlns:a16="http://schemas.microsoft.com/office/drawing/2014/main" id="{061C444B-2389-3C8F-B6C7-656F15E04015}"/>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Content Generation</a:t>
            </a:r>
          </a:p>
        </p:txBody>
      </p:sp>
    </p:spTree>
    <p:extLst>
      <p:ext uri="{BB962C8B-B14F-4D97-AF65-F5344CB8AC3E}">
        <p14:creationId xmlns:p14="http://schemas.microsoft.com/office/powerpoint/2010/main" val="2101922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121E11-CE9A-AC99-F5F6-8D287EA0DFFA}"/>
              </a:ext>
            </a:extLst>
          </p:cNvPr>
          <p:cNvSpPr>
            <a:spLocks noGrp="1"/>
          </p:cNvSpPr>
          <p:nvPr>
            <p:ph type="body" sz="quarter" idx="11"/>
          </p:nvPr>
        </p:nvSpPr>
        <p:spPr/>
        <p:txBody>
          <a:bodyPr/>
          <a:lstStyle/>
          <a:p>
            <a:r>
              <a:rPr lang="en-US" sz="4400" b="1" spc="0" dirty="0">
                <a:ln>
                  <a:noFill/>
                </a:ln>
                <a:solidFill>
                  <a:schemeClr val="bg1"/>
                </a:solidFill>
                <a:cs typeface="Aharoni" panose="02010803020104030203" pitchFamily="2" charset="-79"/>
              </a:rPr>
              <a:t>Use Cases &amp; Customer Requests</a:t>
            </a:r>
          </a:p>
        </p:txBody>
      </p:sp>
    </p:spTree>
    <p:extLst>
      <p:ext uri="{BB962C8B-B14F-4D97-AF65-F5344CB8AC3E}">
        <p14:creationId xmlns:p14="http://schemas.microsoft.com/office/powerpoint/2010/main" val="16489767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p:txBody>
          <a:bodyPr/>
          <a:lstStyle/>
          <a:p>
            <a:r>
              <a:rPr lang="en-US">
                <a:effectLst/>
                <a:ea typeface="Times New Roman" panose="02020603050405020304" pitchFamily="18" charset="0"/>
                <a:cs typeface="Segoe UI"/>
              </a:rPr>
              <a:t>With the help of Azure OpenAI Service, we’re disrupting our industry for a second </a:t>
            </a:r>
            <a:r>
              <a:rPr lang="en-US">
                <a:ea typeface="Times New Roman" panose="02020603050405020304" pitchFamily="18" charset="0"/>
                <a:cs typeface="Segoe UI"/>
              </a:rPr>
              <a:t>time by delivering</a:t>
            </a:r>
            <a:r>
              <a:rPr lang="en-US">
                <a:effectLst/>
                <a:ea typeface="Times New Roman" panose="02020603050405020304" pitchFamily="18" charset="0"/>
                <a:cs typeface="Segoe UI"/>
              </a:rPr>
              <a:t> cutting-edge digital tools and capabilities and becoming a true omnichannel retailer.”</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p:txBody>
          <a:bodyPr/>
          <a:lstStyle/>
          <a:p>
            <a:r>
              <a:rPr lang="en-US"/>
              <a:t>With 45,000 cars in its inventory,</a:t>
            </a:r>
            <a:br>
              <a:rPr lang="en-US"/>
            </a:br>
            <a:r>
              <a:rPr lang="en-US"/>
              <a:t>CarMax needed a fast and efficient way to analyze customer reviews and</a:t>
            </a:r>
            <a:br>
              <a:rPr lang="en-US"/>
            </a:br>
            <a:r>
              <a:rPr lang="en-US"/>
              <a:t>provide brief, meaningful summaries</a:t>
            </a:r>
            <a:br>
              <a:rPr lang="en-US"/>
            </a:br>
            <a:r>
              <a:rPr lang="en-US"/>
              <a:t>for each model that would aid potential purchasers and boost the pages’ search engine rankings. </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t>— Shamim Mohammad, Executive Vice President and Chief Information and Technology Officer, CarMax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p:txBody>
          <a:bodyPr/>
          <a:lstStyle/>
          <a:p>
            <a:r>
              <a:rPr lang="en-US"/>
              <a:t>After choosing to work with OpenAI, CarMax migrated to OpenAI Service</a:t>
            </a:r>
            <a:br>
              <a:rPr lang="en-US"/>
            </a:br>
            <a:r>
              <a:rPr lang="en-US"/>
              <a:t>to take advantage of the scalability, security, and Responsible AI features</a:t>
            </a:r>
            <a:br>
              <a:rPr lang="en-US"/>
            </a:br>
            <a:r>
              <a:rPr lang="en-US"/>
              <a:t>it provides.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p:txBody>
          <a:bodyPr/>
          <a:lstStyle/>
          <a:p>
            <a:r>
              <a:rPr lang="en-US"/>
              <a:t>CarMax was able to produce the equivalent of 11 years’ worth of car summaries in a matter of months, freeing editorial staff to focus on more substantive content, providing customers with valuable insights, and successfully boosting search rankings. </a:t>
            </a:r>
          </a:p>
        </p:txBody>
      </p:sp>
      <p:pic>
        <p:nvPicPr>
          <p:cNvPr id="9" name="Picture 9" descr="CarMax Logo">
            <a:extLst>
              <a:ext uri="{FF2B5EF4-FFF2-40B4-BE49-F238E27FC236}">
                <a16:creationId xmlns:a16="http://schemas.microsoft.com/office/drawing/2014/main" id="{EDA043C8-0C66-7808-DA50-0FCD922B75F5}"/>
              </a:ext>
            </a:extLst>
          </p:cNvPr>
          <p:cNvPicPr>
            <a:picLocks noGrp="1" noChangeAspect="1"/>
          </p:cNvPicPr>
          <p:nvPr>
            <p:ph type="pic" sz="quarter" idx="23"/>
          </p:nvPr>
        </p:nvPicPr>
        <p:blipFill rotWithShape="1">
          <a:blip r:embed="rId3" cstate="screen">
            <a:extLst>
              <a:ext uri="{28A0092B-C50C-407E-A947-70E740481C1C}">
                <a14:useLocalDpi xmlns:a14="http://schemas.microsoft.com/office/drawing/2010/main"/>
              </a:ext>
            </a:extLst>
          </a:blip>
          <a:stretch/>
        </p:blipFill>
        <p:spPr>
          <a:xfrm>
            <a:off x="300037" y="554698"/>
            <a:ext cx="2123123" cy="411885"/>
          </a:xfrm>
          <a:prstGeom prst="rect">
            <a:avLst/>
          </a:prstGeom>
        </p:spPr>
      </p:pic>
      <p:pic>
        <p:nvPicPr>
          <p:cNvPr id="10" name="Picture Placeholder 9">
            <a:extLst>
              <a:ext uri="{FF2B5EF4-FFF2-40B4-BE49-F238E27FC236}">
                <a16:creationId xmlns:a16="http://schemas.microsoft.com/office/drawing/2014/main" id="{CA8193E9-32CB-CA60-3B25-8C651F6784B8}"/>
              </a:ext>
              <a:ext uri="{C183D7F6-B498-43B3-948B-1728B52AA6E4}">
                <adec:decorative xmlns:adec="http://schemas.microsoft.com/office/drawing/2017/decorative" val="1"/>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Lst>
          </a:blip>
          <a:srcRect t="546" b="546"/>
          <a:stretch/>
        </p:blipFill>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p:txBody>
          <a:bodyPr/>
          <a:lstStyle/>
          <a:p>
            <a:r>
              <a:rPr lang="en-US" b="1">
                <a:latin typeface="+mn-lt"/>
              </a:rPr>
              <a:t>Customer:</a:t>
            </a:r>
            <a:br>
              <a:rPr lang="en-US"/>
            </a:br>
            <a:r>
              <a:rPr lang="en-US" b="0">
                <a:latin typeface="+mn-lt"/>
                <a:cs typeface="Segoe UI Semilight" panose="020B0402040204020203" pitchFamily="34" charset="0"/>
              </a:rPr>
              <a:t>CarMax</a:t>
            </a:r>
          </a:p>
          <a:p>
            <a:r>
              <a:rPr lang="en-US" b="1">
                <a:latin typeface="+mn-lt"/>
              </a:rPr>
              <a:t>Industry:</a:t>
            </a:r>
            <a:br>
              <a:rPr lang="en-US"/>
            </a:br>
            <a:r>
              <a:rPr lang="en-US" b="0">
                <a:latin typeface="+mn-lt"/>
                <a:cs typeface="Segoe UI Semilight" panose="020B0402040204020203" pitchFamily="34" charset="0"/>
              </a:rPr>
              <a:t>Retailer</a:t>
            </a:r>
          </a:p>
          <a:p>
            <a:r>
              <a:rPr lang="en-US" b="1">
                <a:latin typeface="+mn-lt"/>
              </a:rPr>
              <a:t>Size:</a:t>
            </a:r>
            <a:br>
              <a:rPr lang="en-US"/>
            </a:br>
            <a:r>
              <a:rPr lang="en-US" b="0">
                <a:latin typeface="+mn-lt"/>
                <a:cs typeface="Segoe UI Semilight" panose="020B0402040204020203" pitchFamily="34" charset="0"/>
              </a:rPr>
              <a:t>10,000+ employees</a:t>
            </a:r>
          </a:p>
          <a:p>
            <a:r>
              <a:rPr lang="en-US" b="1">
                <a:latin typeface="+mn-lt"/>
              </a:rPr>
              <a:t>Country:</a:t>
            </a:r>
            <a:br>
              <a:rPr lang="en-US"/>
            </a:br>
            <a:r>
              <a:rPr lang="en-US" b="0">
                <a:latin typeface="+mn-lt"/>
                <a:cs typeface="Segoe UI Semilight" panose="020B0402040204020203" pitchFamily="34" charset="0"/>
              </a:rPr>
              <a:t>United States</a:t>
            </a:r>
          </a:p>
          <a:p>
            <a:r>
              <a:rPr lang="en-US" b="1">
                <a:latin typeface="+mn-lt"/>
                <a:cs typeface="Segoe UI Semibold"/>
              </a:rPr>
              <a:t>Products and services:</a:t>
            </a:r>
            <a:br>
              <a:rPr lang="en-US"/>
            </a:br>
            <a:r>
              <a:rPr lang="en-US" b="0">
                <a:latin typeface="+mn-lt"/>
                <a:cs typeface="Segoe UI Semilight" panose="020B0402040204020203" pitchFamily="34" charset="0"/>
              </a:rPr>
              <a:t>Azure AI</a:t>
            </a:r>
            <a:br>
              <a:rPr lang="en-US">
                <a:latin typeface="+mn-lt"/>
              </a:rPr>
            </a:br>
            <a:r>
              <a:rPr lang="en-US" b="0">
                <a:latin typeface="+mn-lt"/>
                <a:cs typeface="Segoe UI Semilight" panose="020B0402040204020203" pitchFamily="34" charset="0"/>
              </a:rPr>
              <a:t>Azure OpenAI Service</a:t>
            </a:r>
            <a:endParaRPr lang="en-US">
              <a:latin typeface="+mn-lt"/>
              <a:cs typeface="Segoe UI Semilight" panose="020B0402040204020203" pitchFamily="34" charset="0"/>
            </a:endParaRPr>
          </a:p>
          <a:p>
            <a:r>
              <a:rPr lang="en-US" b="1">
                <a:solidFill>
                  <a:schemeClr val="accent1"/>
                </a:solidFill>
                <a:latin typeface="+mn-lt"/>
                <a:hlinkClick r:id="rId5">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2105AD2A-8EB7-5E56-875B-C798D32D0B37}"/>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 name="Title 5">
            <a:extLst>
              <a:ext uri="{FF2B5EF4-FFF2-40B4-BE49-F238E27FC236}">
                <a16:creationId xmlns:a16="http://schemas.microsoft.com/office/drawing/2014/main" id="{D95A8B5A-A52C-8B09-C17A-08E110C907BD}"/>
              </a:ext>
            </a:extLst>
          </p:cNvPr>
          <p:cNvSpPr txBox="1">
            <a:spLocks noGrp="1"/>
          </p:cNvSpPr>
          <p:nvPr>
            <p:ph type="title" idx="4294967295"/>
          </p:nvPr>
        </p:nvSpPr>
        <p:spPr>
          <a:xfrm>
            <a:off x="300037" y="1492761"/>
            <a:ext cx="2689317"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Semibold"/>
                <a:ea typeface="+mn-ea"/>
                <a:cs typeface="+mn-cs"/>
              </a:rPr>
              <a:t>Content Generation &amp; Summarization</a:t>
            </a:r>
          </a:p>
        </p:txBody>
      </p:sp>
    </p:spTree>
    <p:extLst>
      <p:ext uri="{BB962C8B-B14F-4D97-AF65-F5344CB8AC3E}">
        <p14:creationId xmlns:p14="http://schemas.microsoft.com/office/powerpoint/2010/main" val="12797412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CarMax puts customers first with car research tools powered by Azure OpenAI Service">
            <a:hlinkClick r:id="" action="ppaction://media"/>
            <a:extLst>
              <a:ext uri="{FF2B5EF4-FFF2-40B4-BE49-F238E27FC236}">
                <a16:creationId xmlns:a16="http://schemas.microsoft.com/office/drawing/2014/main" id="{3986522E-C600-1A92-37AB-1139D8B2272A}"/>
              </a:ext>
            </a:extLst>
          </p:cNvPr>
          <p:cNvPicPr>
            <a:picLocks noRot="1" noChangeAspect="1"/>
          </p:cNvPicPr>
          <p:nvPr>
            <a:videoFile r:link="rId1"/>
          </p:nvPr>
        </p:nvPicPr>
        <p:blipFill rotWithShape="1">
          <a:blip r:embed="rId3"/>
          <a:srcRect b="443"/>
          <a:stretch/>
        </p:blipFill>
        <p:spPr>
          <a:xfrm>
            <a:off x="20" y="10"/>
            <a:ext cx="12191980" cy="6857990"/>
          </a:xfrm>
          <a:prstGeom prst="roundRect">
            <a:avLst/>
          </a:prstGeom>
          <a:noFill/>
        </p:spPr>
      </p:pic>
    </p:spTree>
    <p:extLst>
      <p:ext uri="{BB962C8B-B14F-4D97-AF65-F5344CB8AC3E}">
        <p14:creationId xmlns:p14="http://schemas.microsoft.com/office/powerpoint/2010/main" val="941386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200"/>
              <a:t>With Azure OpenAI, we can now leverage its best-in-class language learning models to process content elements with better performance and lower cost. Without access to Azure OpenAI and the Microsoft support team, we would have been less likely to offer this application to our customers in such an efficient and effective manner.”</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sz="1100"/>
              <a:t>With expertise in data science, AI, user generated content, social media, and community influence marketing, CIPIO.ai saw that building influencer relationships that lead to genuine customer connections was a challenge for most companies and that Community Commerce Marketing (CCM) was the answer.</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t>— Sundeep </a:t>
            </a:r>
            <a:r>
              <a:rPr lang="en-US" err="1"/>
              <a:t>Sanghavi</a:t>
            </a:r>
            <a:r>
              <a:rPr lang="en-US"/>
              <a:t>, Co-Founder and CEO, CIPIO.ai </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CA" sz="1100"/>
              <a:t>The team wanted to use AI to give companies more</a:t>
            </a:r>
            <a:r>
              <a:rPr lang="en-US" sz="1100"/>
              <a:t> personalized ways to encourage organic content sharing and customer connections and chose Microsoft and Azure </a:t>
            </a:r>
            <a:r>
              <a:rPr lang="en-US" sz="1100" err="1"/>
              <a:t>OpenAI</a:t>
            </a:r>
            <a:r>
              <a:rPr lang="en-US" sz="1100"/>
              <a:t> Services to build a CCM platform. Now Azure </a:t>
            </a:r>
            <a:r>
              <a:rPr lang="en-US" sz="1100" err="1"/>
              <a:t>OpenAI</a:t>
            </a:r>
            <a:r>
              <a:rPr lang="en-US" sz="1100"/>
              <a:t> is embedded at the core of the CIPIO.ai Community Commerce Marketing platform.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sz="1100"/>
              <a:t>Though CIPIO.ai was founded less than two years ago, it has amassed a global team of social media marketers for its customers, including nearly 200 million social profiles and related consumer data. Customer feedback shows CIPIO.ai driven user generated content is outperforming other branded content.</a:t>
            </a:r>
          </a:p>
        </p:txBody>
      </p:sp>
      <p:pic>
        <p:nvPicPr>
          <p:cNvPr id="6" name="Picture 7">
            <a:extLst>
              <a:ext uri="{FF2B5EF4-FFF2-40B4-BE49-F238E27FC236}">
                <a16:creationId xmlns:a16="http://schemas.microsoft.com/office/drawing/2014/main" id="{65AF68A1-477D-93EA-5914-C0933F457B8A}"/>
              </a:ext>
              <a:ext uri="{C183D7F6-B498-43B3-948B-1728B52AA6E4}">
                <adec:decorative xmlns:adec="http://schemas.microsoft.com/office/drawing/2017/decorative" val="1"/>
              </a:ext>
            </a:extLst>
          </p:cNvPr>
          <p:cNvPicPr>
            <a:picLocks noGrp="1" noChangeAspect="1"/>
          </p:cNvPicPr>
          <p:nvPr>
            <p:ph type="pic" sz="quarter" idx="23"/>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368880"/>
            <a:ext cx="1976438" cy="668419"/>
          </a:xfrm>
        </p:spPr>
      </p:pic>
      <p:pic>
        <p:nvPicPr>
          <p:cNvPr id="10" name="Picture Placeholder 9">
            <a:extLst>
              <a:ext uri="{FF2B5EF4-FFF2-40B4-BE49-F238E27FC236}">
                <a16:creationId xmlns:a16="http://schemas.microsoft.com/office/drawing/2014/main" id="{2DF22A58-3919-B71E-29E2-6A571CA20986}"/>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lstStyle/>
          <a:p>
            <a:r>
              <a:rPr lang="en-US" b="1">
                <a:latin typeface="+mn-lt"/>
                <a:cs typeface="Segoe UI Semibold"/>
              </a:rPr>
              <a:t>Customer:</a:t>
            </a:r>
            <a:br>
              <a:rPr lang="en-US"/>
            </a:br>
            <a:r>
              <a:rPr lang="en-US">
                <a:latin typeface="+mn-lt"/>
                <a:cs typeface="Segoe UI Semibold"/>
              </a:rPr>
              <a:t>CIPIO.ai</a:t>
            </a:r>
          </a:p>
          <a:p>
            <a:r>
              <a:rPr lang="en-US" b="1">
                <a:latin typeface="+mn-lt"/>
                <a:cs typeface="Segoe UI Semibold"/>
              </a:rPr>
              <a:t>Industry:</a:t>
            </a:r>
            <a:br>
              <a:rPr lang="en-US"/>
            </a:br>
            <a:r>
              <a:rPr lang="en-US">
                <a:latin typeface="+mn-lt"/>
                <a:cs typeface="Segoe UI Semibold"/>
              </a:rPr>
              <a:t>Professional Services</a:t>
            </a:r>
          </a:p>
          <a:p>
            <a:r>
              <a:rPr lang="en-US" b="1">
                <a:latin typeface="+mn-lt"/>
                <a:cs typeface="Segoe UI Semibold"/>
              </a:rPr>
              <a:t>Size:</a:t>
            </a:r>
            <a:br>
              <a:rPr lang="en-US"/>
            </a:br>
            <a:r>
              <a:rPr lang="en-US">
                <a:latin typeface="+mn-lt"/>
                <a:cs typeface="Segoe UI Semibold"/>
              </a:rPr>
              <a:t>1 – 49 employees</a:t>
            </a:r>
          </a:p>
          <a:p>
            <a:r>
              <a:rPr lang="en-US" b="1">
                <a:latin typeface="+mn-lt"/>
                <a:cs typeface="Segoe UI Semibold"/>
              </a:rPr>
              <a:t>Country:</a:t>
            </a:r>
            <a:br>
              <a:rPr lang="en-US"/>
            </a:br>
            <a:r>
              <a:rPr lang="en-US">
                <a:latin typeface="+mn-lt"/>
                <a:cs typeface="Segoe UI Semibold"/>
              </a:rPr>
              <a:t>United States</a:t>
            </a:r>
          </a:p>
          <a:p>
            <a:r>
              <a:rPr lang="en-US" b="1">
                <a:latin typeface="+mn-lt"/>
                <a:cs typeface="Segoe UI Semibold"/>
              </a:rPr>
              <a:t>Products and services:</a:t>
            </a:r>
            <a:br>
              <a:rPr lang="en-US"/>
            </a:br>
            <a:r>
              <a:rPr lang="en-US">
                <a:latin typeface="+mn-lt"/>
                <a:cs typeface="Segoe UI Semibold"/>
              </a:rPr>
              <a:t>Azure OpenAI Services</a:t>
            </a:r>
            <a:br>
              <a:rPr lang="en-US">
                <a:latin typeface="+mn-lt"/>
              </a:rPr>
            </a:br>
            <a:r>
              <a:rPr lang="en-US">
                <a:latin typeface="+mn-lt"/>
                <a:cs typeface="Segoe UI Semibold"/>
              </a:rPr>
              <a:t>Azure AI</a:t>
            </a:r>
            <a:br>
              <a:rPr lang="en-US">
                <a:latin typeface="+mn-lt"/>
              </a:rPr>
            </a:br>
            <a:r>
              <a:rPr lang="en-US">
                <a:latin typeface="+mn-lt"/>
                <a:cs typeface="Segoe UI Semibold"/>
              </a:rPr>
              <a:t>Azure Cognitive Services</a:t>
            </a:r>
          </a:p>
          <a:p>
            <a:endParaRPr lang="en-US" b="1">
              <a:solidFill>
                <a:schemeClr val="accent1"/>
              </a:solidFill>
              <a:latin typeface="+mn-lt"/>
            </a:endParaRPr>
          </a:p>
        </p:txBody>
      </p:sp>
      <p:sp>
        <p:nvSpPr>
          <p:cNvPr id="5" name="Rectangle 4">
            <a:extLst>
              <a:ext uri="{FF2B5EF4-FFF2-40B4-BE49-F238E27FC236}">
                <a16:creationId xmlns:a16="http://schemas.microsoft.com/office/drawing/2014/main" id="{2709725A-52F7-348E-84AD-870ECEA49622}"/>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4" name="Title 53">
            <a:extLst>
              <a:ext uri="{FF2B5EF4-FFF2-40B4-BE49-F238E27FC236}">
                <a16:creationId xmlns:a16="http://schemas.microsoft.com/office/drawing/2014/main" id="{8FA2879A-CCFA-F6AD-8123-41954EE796DD}"/>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Content Generation</a:t>
            </a:r>
          </a:p>
        </p:txBody>
      </p:sp>
    </p:spTree>
    <p:extLst>
      <p:ext uri="{BB962C8B-B14F-4D97-AF65-F5344CB8AC3E}">
        <p14:creationId xmlns:p14="http://schemas.microsoft.com/office/powerpoint/2010/main" val="33707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err="1"/>
              <a:t>Zammo’s</a:t>
            </a:r>
            <a:r>
              <a:rPr lang="en-US"/>
              <a:t> solution and rapid prototyping capability helps democratize customer adoption of Azure OpenAI because customers can go live quickly with a very powerful tool. The age of manually curating knowledge bases is over.”</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err="1"/>
              <a:t>Zammo</a:t>
            </a:r>
            <a:r>
              <a:rPr lang="en-US"/>
              <a:t> is on a mission to help businesses engage and transact with customers through conversational AI interactions that are secure, scalable, highly accessible, and simple to create regardless of size, industry, or IT skill set.</a:t>
            </a:r>
          </a:p>
          <a:p>
            <a:endParaRPr lang="en-US"/>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normAutofit/>
          </a:bodyPr>
          <a:lstStyle/>
          <a:p>
            <a:r>
              <a:rPr lang="en-US"/>
              <a:t>— Stacey Kyler, Product Manager, </a:t>
            </a:r>
            <a:r>
              <a:rPr lang="en-US" err="1"/>
              <a:t>Zammo</a:t>
            </a:r>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US" err="1"/>
              <a:t>Zammo</a:t>
            </a:r>
            <a:r>
              <a:rPr lang="en-US"/>
              <a:t> decided to support its proprietary AI platform technology</a:t>
            </a:r>
            <a:br>
              <a:rPr lang="en-US"/>
            </a:br>
            <a:r>
              <a:rPr lang="en-US"/>
              <a:t>with Microsoft Azure Cloud Service</a:t>
            </a:r>
            <a:br>
              <a:rPr lang="en-US"/>
            </a:br>
            <a:r>
              <a:rPr lang="en-US"/>
              <a:t>and Azure OpenAI Service.</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a:t>Users can save time and money using prebuilt conversation modules for common use cases, creating their own branded, cross-platform voice apps.</a:t>
            </a:r>
          </a:p>
        </p:txBody>
      </p:sp>
      <p:pic>
        <p:nvPicPr>
          <p:cNvPr id="6" name="Picture 7">
            <a:extLst>
              <a:ext uri="{FF2B5EF4-FFF2-40B4-BE49-F238E27FC236}">
                <a16:creationId xmlns:a16="http://schemas.microsoft.com/office/drawing/2014/main" id="{65AF68A1-477D-93EA-5914-C0933F457B8A}"/>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388202"/>
            <a:ext cx="1951394" cy="546906"/>
          </a:xfrm>
        </p:spPr>
      </p:pic>
      <p:pic>
        <p:nvPicPr>
          <p:cNvPr id="10" name="Picture Placeholder 9">
            <a:extLst>
              <a:ext uri="{FF2B5EF4-FFF2-40B4-BE49-F238E27FC236}">
                <a16:creationId xmlns:a16="http://schemas.microsoft.com/office/drawing/2014/main" id="{2DF22A58-3919-B71E-29E2-6A571CA20986}"/>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a:latin typeface="+mn-lt"/>
              </a:rPr>
              <a:t>Zammo.ai</a:t>
            </a: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1-50 employees</a:t>
            </a:r>
          </a:p>
          <a:p>
            <a:r>
              <a:rPr lang="en-US" b="1">
                <a:latin typeface="+mn-lt"/>
              </a:rPr>
              <a:t>Country:</a:t>
            </a:r>
            <a:br>
              <a:rPr lang="en-US"/>
            </a:br>
            <a:r>
              <a:rPr lang="en-US">
                <a:latin typeface="+mn-lt"/>
              </a:rPr>
              <a:t>United States</a:t>
            </a:r>
          </a:p>
          <a:p>
            <a:r>
              <a:rPr lang="en-US" b="1">
                <a:latin typeface="+mn-lt"/>
              </a:rPr>
              <a:t>Products and services:</a:t>
            </a:r>
            <a:br>
              <a:rPr lang="en-US"/>
            </a:br>
            <a:r>
              <a:rPr lang="en-US">
                <a:latin typeface="+mn-lt"/>
              </a:rPr>
              <a:t>Azure OpenAI Service</a:t>
            </a:r>
          </a:p>
          <a:p>
            <a:r>
              <a:rPr lang="en-US" b="1">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8BC27B50-5B98-2458-BFC2-52C0EC3739D3}"/>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9" name="Title 68">
            <a:extLst>
              <a:ext uri="{FF2B5EF4-FFF2-40B4-BE49-F238E27FC236}">
                <a16:creationId xmlns:a16="http://schemas.microsoft.com/office/drawing/2014/main" id="{B56DC90B-3C39-DCE0-51E3-733E3B83E5A4}"/>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Customer Experience</a:t>
            </a:r>
          </a:p>
        </p:txBody>
      </p:sp>
    </p:spTree>
    <p:extLst>
      <p:ext uri="{BB962C8B-B14F-4D97-AF65-F5344CB8AC3E}">
        <p14:creationId xmlns:p14="http://schemas.microsoft.com/office/powerpoint/2010/main" val="25376166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a:t>By using Azure OpenAI Service […] Take Blip is taking a leading-edge approach to AI that makes us future-ready and gives us a competitive edge in the marketplace for customer experience technology.”</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CA"/>
              <a:t>Take Blip wanted to pursue an AI-first approach to messaging between brands and customers using the latest language models, like GPT-4.</a:t>
            </a:r>
            <a:endParaRPr lang="en-US"/>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normAutofit/>
          </a:bodyPr>
          <a:lstStyle/>
          <a:p>
            <a:r>
              <a:rPr lang="en-US"/>
              <a:t>— Milton </a:t>
            </a:r>
            <a:r>
              <a:rPr lang="en-US" err="1"/>
              <a:t>Stiilpen</a:t>
            </a:r>
            <a:r>
              <a:rPr lang="en-US"/>
              <a:t>, Innovation &amp; Research Director, Take Blip</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CA"/>
              <a:t>Take Blip began using Azure </a:t>
            </a:r>
            <a:r>
              <a:rPr lang="en-CA" err="1"/>
              <a:t>OpenAI</a:t>
            </a:r>
            <a:r>
              <a:rPr lang="en-CA"/>
              <a:t> Service and other Azure Cognitive Services to develop a robust, multichannel, AI-driven customer conversation platform backed a highly secure and scalable cloud infrastructure.</a:t>
            </a:r>
            <a:endParaRPr lang="en-US"/>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CA"/>
              <a:t>Using Microsoft AI technologies has boosted developer productivity, accelerating time to market for new campaigns. Clients are excited about the new AI-driven features and have enthusiastically embraced GPT capabilities.</a:t>
            </a:r>
            <a:endParaRPr lang="en-US"/>
          </a:p>
        </p:txBody>
      </p:sp>
      <p:pic>
        <p:nvPicPr>
          <p:cNvPr id="6" name="Picture 7">
            <a:extLst>
              <a:ext uri="{FF2B5EF4-FFF2-40B4-BE49-F238E27FC236}">
                <a16:creationId xmlns:a16="http://schemas.microsoft.com/office/drawing/2014/main" id="{65AF68A1-477D-93EA-5914-C0933F457B8A}"/>
              </a:ext>
              <a:ext uri="{C183D7F6-B498-43B3-948B-1728B52AA6E4}">
                <adec:decorative xmlns:adec="http://schemas.microsoft.com/office/drawing/2017/decorative" val="1"/>
              </a:ext>
            </a:extLst>
          </p:cNvPr>
          <p:cNvPicPr>
            <a:picLocks noGrp="1" noChangeAspect="1"/>
          </p:cNvPicPr>
          <p:nvPr>
            <p:ph type="pic" sz="quarter" idx="23"/>
          </p:nvPr>
        </p:nvPicPr>
        <p:blipFill rotWithShape="1">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392868"/>
            <a:ext cx="1381124" cy="736420"/>
          </a:xfrm>
          <a:prstGeom prst="rect">
            <a:avLst/>
          </a:prstGeom>
        </p:spPr>
      </p:pic>
      <p:pic>
        <p:nvPicPr>
          <p:cNvPr id="10" name="Picture Placeholder 9">
            <a:extLst>
              <a:ext uri="{FF2B5EF4-FFF2-40B4-BE49-F238E27FC236}">
                <a16:creationId xmlns:a16="http://schemas.microsoft.com/office/drawing/2014/main" id="{2DF22A58-3919-B71E-29E2-6A571CA20986}"/>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cs typeface="Segoe UI Semibold"/>
              </a:rPr>
              <a:t>Customer:</a:t>
            </a:r>
            <a:br>
              <a:rPr lang="en-US"/>
            </a:br>
            <a:r>
              <a:rPr lang="en-US">
                <a:latin typeface="+mn-lt"/>
                <a:cs typeface="Segoe UI Semibold"/>
              </a:rPr>
              <a:t>Take Blip</a:t>
            </a:r>
          </a:p>
          <a:p>
            <a:r>
              <a:rPr lang="en-US" b="1">
                <a:latin typeface="+mn-lt"/>
                <a:cs typeface="Segoe UI Semibold"/>
              </a:rPr>
              <a:t>Industry:</a:t>
            </a:r>
            <a:br>
              <a:rPr lang="en-US"/>
            </a:br>
            <a:r>
              <a:rPr lang="en-US">
                <a:latin typeface="+mn-lt"/>
                <a:cs typeface="Segoe UI Semibold"/>
              </a:rPr>
              <a:t>Professional Services</a:t>
            </a:r>
          </a:p>
          <a:p>
            <a:r>
              <a:rPr lang="en-US" b="1">
                <a:latin typeface="+mn-lt"/>
                <a:cs typeface="Segoe UI Semibold"/>
              </a:rPr>
              <a:t>Size:</a:t>
            </a:r>
            <a:br>
              <a:rPr lang="en-US"/>
            </a:br>
            <a:r>
              <a:rPr lang="en-US">
                <a:latin typeface="+mn-lt"/>
                <a:cs typeface="Segoe UI Semibold"/>
              </a:rPr>
              <a:t>Large (1,000 – 9,999 employees)</a:t>
            </a:r>
          </a:p>
          <a:p>
            <a:r>
              <a:rPr lang="en-US" b="1">
                <a:latin typeface="+mn-lt"/>
                <a:cs typeface="Segoe UI Semibold"/>
              </a:rPr>
              <a:t>Country:</a:t>
            </a:r>
            <a:br>
              <a:rPr lang="en-US"/>
            </a:br>
            <a:r>
              <a:rPr lang="en-US">
                <a:latin typeface="+mn-lt"/>
                <a:cs typeface="Segoe UI Semibold"/>
              </a:rPr>
              <a:t>Brazil</a:t>
            </a:r>
          </a:p>
          <a:p>
            <a:r>
              <a:rPr lang="en-US" b="1">
                <a:latin typeface="+mn-lt"/>
                <a:cs typeface="Segoe UI Semibold"/>
              </a:rPr>
              <a:t>Products and services:</a:t>
            </a:r>
            <a:br>
              <a:rPr lang="en-US" b="1">
                <a:latin typeface="+mn-lt"/>
              </a:rPr>
            </a:br>
            <a:r>
              <a:rPr lang="en-US">
                <a:latin typeface="+mn-lt"/>
                <a:cs typeface="Segoe UI Semibold"/>
              </a:rPr>
              <a:t>Azure OpenAI Service</a:t>
            </a:r>
            <a:br>
              <a:rPr lang="en-US">
                <a:latin typeface="+mn-lt"/>
              </a:rPr>
            </a:br>
            <a:r>
              <a:rPr lang="en-US">
                <a:latin typeface="+mn-lt"/>
                <a:cs typeface="Segoe UI Semibold"/>
              </a:rPr>
              <a:t>Azure AI</a:t>
            </a:r>
          </a:p>
          <a:p>
            <a:endParaRPr lang="en-US" b="1">
              <a:solidFill>
                <a:schemeClr val="accent1"/>
              </a:solidFill>
              <a:latin typeface="+mn-lt"/>
            </a:endParaRPr>
          </a:p>
        </p:txBody>
      </p:sp>
      <p:sp>
        <p:nvSpPr>
          <p:cNvPr id="5" name="Rectangle 4">
            <a:extLst>
              <a:ext uri="{FF2B5EF4-FFF2-40B4-BE49-F238E27FC236}">
                <a16:creationId xmlns:a16="http://schemas.microsoft.com/office/drawing/2014/main" id="{1516F1AC-16E0-6D31-751F-2EC05F1B1D90}"/>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3" name="Title 52">
            <a:extLst>
              <a:ext uri="{FF2B5EF4-FFF2-40B4-BE49-F238E27FC236}">
                <a16:creationId xmlns:a16="http://schemas.microsoft.com/office/drawing/2014/main" id="{F52FE7FD-F479-7DBF-C3AF-CF82071E7AF4}"/>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Customer Experience</a:t>
            </a:r>
          </a:p>
        </p:txBody>
      </p:sp>
    </p:spTree>
    <p:extLst>
      <p:ext uri="{BB962C8B-B14F-4D97-AF65-F5344CB8AC3E}">
        <p14:creationId xmlns:p14="http://schemas.microsoft.com/office/powerpoint/2010/main" val="29831342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a:t>With a product like OpenAI Service behind you, you can focus a lot more on what really matters, which is delivering a great experience, a great product, and a lot of value to your customers.”</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err="1"/>
              <a:t>Trelent</a:t>
            </a:r>
            <a:r>
              <a:rPr lang="en-US"/>
              <a:t>, a pre-seed code documentation startup that uses the OpenAI Codex algorithm, found its audience in high-growth tech companies with large or distributed engineering teams. The problem: How does a two-person team provide enterprise-ready service?</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a:lstStyle/>
          <a:p>
            <a:r>
              <a:rPr lang="en-US"/>
              <a:t>— Calum Bird, CEO, </a:t>
            </a:r>
            <a:r>
              <a:rPr lang="en-US" err="1"/>
              <a:t>Trelent</a:t>
            </a:r>
            <a:endParaRPr lang="en-US"/>
          </a:p>
          <a:p>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US"/>
              <a:t>A Microsoft for Startups webinar provided the answer: Microsoft Azure OpenAI Service paired the powerful OpenAI algorithms </a:t>
            </a:r>
            <a:r>
              <a:rPr lang="en-US" err="1"/>
              <a:t>Trelent</a:t>
            </a:r>
            <a:r>
              <a:rPr lang="en-US"/>
              <a:t> was</a:t>
            </a:r>
            <a:br>
              <a:rPr lang="en-US"/>
            </a:br>
            <a:r>
              <a:rPr lang="en-US"/>
              <a:t>|already using with Azure security,</a:t>
            </a:r>
            <a:br>
              <a:rPr lang="en-US"/>
            </a:br>
            <a:r>
              <a:rPr lang="en-US"/>
              <a:t>safety controls, and global availability—and worked with the startup’s</a:t>
            </a:r>
            <a:br>
              <a:rPr lang="en-US"/>
            </a:br>
            <a:r>
              <a:rPr lang="en-US"/>
              <a:t>existing solution.</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a:t>With Azure OpenAI Service, Trelent benefits from content filtering, increased security, and faster response times (from 1-3s down to an average of 750ms). Those enterprise-ready features free Trelent engineers up to focus on their core innovation.</a:t>
            </a:r>
          </a:p>
          <a:p>
            <a:endParaRPr lang="en-US"/>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432647"/>
            <a:ext cx="1489434" cy="503718"/>
          </a:xfrm>
        </p:spPr>
      </p:pic>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err="1">
                <a:latin typeface="+mn-lt"/>
              </a:rPr>
              <a:t>Trelent</a:t>
            </a:r>
            <a:endParaRPr lang="en-US">
              <a:latin typeface="+mn-lt"/>
            </a:endParaRP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1-49 employees</a:t>
            </a:r>
          </a:p>
          <a:p>
            <a:r>
              <a:rPr lang="en-US" b="1">
                <a:latin typeface="+mn-lt"/>
              </a:rPr>
              <a:t>Country:</a:t>
            </a:r>
            <a:br>
              <a:rPr lang="en-US"/>
            </a:br>
            <a:r>
              <a:rPr lang="en-US">
                <a:latin typeface="+mn-lt"/>
              </a:rPr>
              <a:t>Canada</a:t>
            </a:r>
          </a:p>
          <a:p>
            <a:r>
              <a:rPr lang="en-US" b="1">
                <a:latin typeface="+mn-lt"/>
              </a:rPr>
              <a:t>Products and services:</a:t>
            </a:r>
            <a:br>
              <a:rPr lang="en-US"/>
            </a:br>
            <a:r>
              <a:rPr lang="en-US">
                <a:latin typeface="+mn-lt"/>
              </a:rPr>
              <a:t>Azure OpenAI Service</a:t>
            </a:r>
          </a:p>
          <a:p>
            <a:r>
              <a:rPr lang="en-US" b="1">
                <a:solidFill>
                  <a:schemeClr val="accent1"/>
                </a:solidFill>
                <a:latin typeface="+mn-lt"/>
                <a:hlinkClick r:id="rId5">
                  <a:extLst>
                    <a:ext uri="{A12FA001-AC4F-418D-AE19-62706E023703}">
                      <ahyp:hlinkClr xmlns:ahyp="http://schemas.microsoft.com/office/drawing/2018/hyperlinkcolor" val="tx"/>
                    </a:ext>
                  </a:extLst>
                </a:hlinkClick>
              </a:rPr>
              <a:t>Read full story here</a:t>
            </a:r>
          </a:p>
        </p:txBody>
      </p:sp>
      <p:sp>
        <p:nvSpPr>
          <p:cNvPr id="8" name="Rectangle 7">
            <a:extLst>
              <a:ext uri="{FF2B5EF4-FFF2-40B4-BE49-F238E27FC236}">
                <a16:creationId xmlns:a16="http://schemas.microsoft.com/office/drawing/2014/main" id="{2A87C1CA-01D3-DD0C-55B1-EA3FBC86F3E0}"/>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46" name="Title 45">
            <a:extLst>
              <a:ext uri="{FF2B5EF4-FFF2-40B4-BE49-F238E27FC236}">
                <a16:creationId xmlns:a16="http://schemas.microsoft.com/office/drawing/2014/main" id="{87C40618-04A2-07AF-E0C8-69FCAE5D4277}"/>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Customer Experience</a:t>
            </a:r>
          </a:p>
        </p:txBody>
      </p:sp>
    </p:spTree>
    <p:extLst>
      <p:ext uri="{BB962C8B-B14F-4D97-AF65-F5344CB8AC3E}">
        <p14:creationId xmlns:p14="http://schemas.microsoft.com/office/powerpoint/2010/main" val="32135931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a:t>We think there’s a big upside potential for Azure OpenAI Service to help us improve employee experiences, enhance customer interactions, and drive more efficiency within our developer community.”</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a:t>AT&amp;T is exploring how to use technology to help automate some business processes to improve employee and customer experiences. AT&amp;T has started using Azure OpenAI Service to help its employees be more productive and provide customers with the service they expect.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a:lstStyle/>
          <a:p>
            <a:r>
              <a:rPr lang="en-US"/>
              <a:t>— Jon Summers, Chief Information Officer, AT&amp;T </a:t>
            </a:r>
          </a:p>
          <a:p>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lstStyle/>
          <a:p>
            <a:r>
              <a:rPr lang="en-US"/>
              <a:t>AT&amp;T is using Microsoft Azure OpenAI Service to enable IT service requests, migrate legacy code into modern</a:t>
            </a:r>
            <a:br>
              <a:rPr lang="en-US"/>
            </a:br>
            <a:r>
              <a:rPr lang="en-US"/>
              <a:t>code, and empowering employees</a:t>
            </a:r>
            <a:br>
              <a:rPr lang="en-US"/>
            </a:br>
            <a:r>
              <a:rPr lang="en-US"/>
              <a:t>to complete common human</a:t>
            </a:r>
            <a:br>
              <a:rPr lang="en-US"/>
            </a:br>
            <a:r>
              <a:rPr lang="en-US"/>
              <a:t>resources tasks.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a:t>By using Azure and AI technologies, the company can automate IT tasks and provide employees with fast answers to basic human resource requests, leading to increased efficiency, improved work life, and reduced costs.</a:t>
            </a:r>
          </a:p>
          <a:p>
            <a:endParaRPr lang="en-US"/>
          </a:p>
        </p:txBody>
      </p:sp>
      <p:pic>
        <p:nvPicPr>
          <p:cNvPr id="8" name="Picture Placeholder 7" descr="AT&amp;T logo">
            <a:extLst>
              <a:ext uri="{FF2B5EF4-FFF2-40B4-BE49-F238E27FC236}">
                <a16:creationId xmlns:a16="http://schemas.microsoft.com/office/drawing/2014/main" id="{73B05F3C-EAFD-B8E3-179B-FB11E00B4284}"/>
              </a:ext>
            </a:extLst>
          </p:cNvPr>
          <p:cNvPicPr>
            <a:picLocks noGrp="1" noChangeAspect="1"/>
          </p:cNvPicPr>
          <p:nvPr>
            <p:ph type="pic" sz="quarter" idx="23"/>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249349"/>
            <a:ext cx="720159" cy="908891"/>
          </a:xfrm>
          <a:prstGeom prst="rect">
            <a:avLst/>
          </a:prstGeom>
        </p:spPr>
      </p:pic>
      <p:pic>
        <p:nvPicPr>
          <p:cNvPr id="17" name="Picture Placeholder 16">
            <a:extLst>
              <a:ext uri="{FF2B5EF4-FFF2-40B4-BE49-F238E27FC236}">
                <a16:creationId xmlns:a16="http://schemas.microsoft.com/office/drawing/2014/main" id="{6BD3C116-C5E8-317E-344F-4019C29C831F}"/>
              </a:ext>
              <a:ext uri="{C183D7F6-B498-43B3-948B-1728B52AA6E4}">
                <adec:decorative xmlns:adec="http://schemas.microsoft.com/office/drawing/2017/decorative" val="1"/>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lstStyle/>
          <a:p>
            <a:r>
              <a:rPr lang="en-US" b="1">
                <a:latin typeface="+mn-lt"/>
              </a:rPr>
              <a:t>Customer:</a:t>
            </a:r>
            <a:br>
              <a:rPr lang="en-US"/>
            </a:br>
            <a:r>
              <a:rPr lang="en-US">
                <a:latin typeface="+mn-lt"/>
              </a:rPr>
              <a:t>AT&amp;T</a:t>
            </a:r>
          </a:p>
          <a:p>
            <a:r>
              <a:rPr lang="en-US" b="1">
                <a:latin typeface="+mn-lt"/>
              </a:rPr>
              <a:t>Industry:</a:t>
            </a:r>
            <a:br>
              <a:rPr lang="en-US"/>
            </a:br>
            <a:r>
              <a:rPr lang="en-US">
                <a:latin typeface="+mn-lt"/>
              </a:rPr>
              <a:t>Telecommunications</a:t>
            </a:r>
          </a:p>
          <a:p>
            <a:r>
              <a:rPr lang="en-US" b="1">
                <a:latin typeface="+mn-lt"/>
              </a:rPr>
              <a:t>Size:</a:t>
            </a:r>
            <a:br>
              <a:rPr lang="en-US"/>
            </a:br>
            <a:r>
              <a:rPr lang="en-US">
                <a:latin typeface="+mn-lt"/>
              </a:rPr>
              <a:t>10,000+ employees</a:t>
            </a:r>
          </a:p>
          <a:p>
            <a:r>
              <a:rPr lang="en-US" b="1">
                <a:latin typeface="+mn-lt"/>
              </a:rPr>
              <a:t>Country:</a:t>
            </a:r>
            <a:br>
              <a:rPr lang="en-US"/>
            </a:br>
            <a:r>
              <a:rPr lang="en-US">
                <a:latin typeface="+mn-lt"/>
              </a:rPr>
              <a:t>United States</a:t>
            </a:r>
          </a:p>
          <a:p>
            <a:r>
              <a:rPr lang="en-US" b="1">
                <a:latin typeface="+mn-lt"/>
              </a:rPr>
              <a:t>Products and services:</a:t>
            </a:r>
            <a:br>
              <a:rPr lang="en-US"/>
            </a:br>
            <a:r>
              <a:rPr lang="en-US">
                <a:latin typeface="+mn-lt"/>
              </a:rPr>
              <a:t>Azure OpenAI Service</a:t>
            </a:r>
          </a:p>
          <a:p>
            <a:r>
              <a:rPr lang="en-US" b="1">
                <a:solidFill>
                  <a:schemeClr val="accent1"/>
                </a:solidFill>
                <a:latin typeface="+mn-lt"/>
                <a:hlinkClick r:id="rId5">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779D3B1C-A3CC-8EE8-08B3-DEC5AA17CDFC}"/>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9" name="Title 68">
            <a:extLst>
              <a:ext uri="{FF2B5EF4-FFF2-40B4-BE49-F238E27FC236}">
                <a16:creationId xmlns:a16="http://schemas.microsoft.com/office/drawing/2014/main" id="{C5EE384B-E8BF-1FEE-E7AE-5FF8B026CCC9}"/>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Employee Experience</a:t>
            </a:r>
          </a:p>
        </p:txBody>
      </p:sp>
    </p:spTree>
    <p:extLst>
      <p:ext uri="{BB962C8B-B14F-4D97-AF65-F5344CB8AC3E}">
        <p14:creationId xmlns:p14="http://schemas.microsoft.com/office/powerpoint/2010/main" val="2332109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200"/>
              <a:t>Nearly every organization in the world is scrambling to figure out how large language models (LLMs) can transform some part of their business. But many either don’t know where to start, or they don’t have the technical expertise to create meaningful solutions with LLMs. At </a:t>
            </a:r>
            <a:r>
              <a:rPr lang="en-US" sz="1200" err="1"/>
              <a:t>Moveworks</a:t>
            </a:r>
            <a:r>
              <a:rPr lang="en-US" sz="1200"/>
              <a:t>, we’re partnering with Azure OpenAI Service to deliver the power of bleeding edge LLMs—like GPT-3—to these organizations on a robust and trusted enterprise-ready platform.”</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lIns="0" tIns="0" rIns="0" bIns="0" anchor="t">
            <a:noAutofit/>
          </a:bodyPr>
          <a:lstStyle/>
          <a:p>
            <a:r>
              <a:rPr lang="en-US" sz="1100" err="1"/>
              <a:t>Moveworks</a:t>
            </a:r>
            <a:r>
              <a:rPr lang="en-US" sz="1100"/>
              <a:t> knows that a lot of businesses are just starting to scratch the surface of LLMs and conversational AI—with many not even knowing where to start. </a:t>
            </a:r>
            <a:r>
              <a:rPr lang="en-US" sz="1100" err="1"/>
              <a:t>Moveworks</a:t>
            </a:r>
            <a:br>
              <a:rPr lang="en-US" sz="1100"/>
            </a:br>
            <a:r>
              <a:rPr lang="en-US" sz="1100"/>
              <a:t>is using its experience in advanced conversational AI and large language models to help enterprises and government agencies resolve employee issues with the help of Azure OpenAI Service.</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t>— Vaibhav </a:t>
            </a:r>
            <a:r>
              <a:rPr lang="en-US" err="1"/>
              <a:t>Nivargi</a:t>
            </a:r>
            <a:r>
              <a:rPr lang="en-US"/>
              <a:t>, Chief Technology Officer and Founder, </a:t>
            </a:r>
            <a:r>
              <a:rPr lang="en-US" err="1"/>
              <a:t>Moveworks</a:t>
            </a:r>
            <a:endParaRPr lang="en-US"/>
          </a:p>
          <a:p>
            <a:endParaRPr lang="en-US"/>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lIns="0" tIns="0" rIns="0" bIns="0" anchor="t"/>
          <a:lstStyle/>
          <a:p>
            <a:r>
              <a:rPr lang="en-US" sz="1100" err="1"/>
              <a:t>Moveworks</a:t>
            </a:r>
            <a:r>
              <a:rPr lang="en-US" sz="1100"/>
              <a:t> chose Microsoft Azure OpenAI Service as a core component of its machine learning architecture. Azure OpenAI Service semantic search and summarization capabilities enhance the platform’s ability</a:t>
            </a:r>
            <a:br>
              <a:rPr lang="en-US" sz="1100"/>
            </a:br>
            <a:r>
              <a:rPr lang="en-US" sz="1100"/>
              <a:t>to resolve limitless support requests simultaneously—even anticipate the individual needs of employees and</a:t>
            </a:r>
            <a:br>
              <a:rPr lang="en-US" sz="1100"/>
            </a:br>
            <a:r>
              <a:rPr lang="en-US" sz="1100"/>
              <a:t>respond to them in their native language. </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lIns="0" tIns="0" rIns="0" bIns="0" anchor="t"/>
          <a:lstStyle/>
          <a:p>
            <a:r>
              <a:rPr lang="en-US" sz="1100"/>
              <a:t>With Azure </a:t>
            </a:r>
            <a:r>
              <a:rPr lang="en-US" sz="1100" err="1"/>
              <a:t>OpenAI</a:t>
            </a:r>
            <a:r>
              <a:rPr lang="en-US" sz="1100"/>
              <a:t> Service </a:t>
            </a:r>
            <a:r>
              <a:rPr lang="en-US" sz="1100" err="1"/>
              <a:t>Moveworks</a:t>
            </a:r>
            <a:r>
              <a:rPr lang="en-US" sz="1100"/>
              <a:t> can deliver the power of large language models and conversational AI to customers in a way that’s trusted, secure, and enterprise-ready—without customers needing the technical expertise required to leverage these technologies.</a:t>
            </a:r>
          </a:p>
        </p:txBody>
      </p:sp>
      <p:pic>
        <p:nvPicPr>
          <p:cNvPr id="8" name="Picture Placeholder 7" descr="Moveworks logo">
            <a:extLst>
              <a:ext uri="{FF2B5EF4-FFF2-40B4-BE49-F238E27FC236}">
                <a16:creationId xmlns:a16="http://schemas.microsoft.com/office/drawing/2014/main" id="{190A8105-052E-DD93-87B6-2E3D0E4FD7A3}"/>
              </a:ext>
            </a:extLst>
          </p:cNvPr>
          <p:cNvPicPr>
            <a:picLocks noGrp="1" noChangeAspect="1"/>
          </p:cNvPicPr>
          <p:nvPr>
            <p:ph type="pic" sz="quarter" idx="23"/>
          </p:nvPr>
        </p:nvPicPr>
        <p:blipFill rotWithShape="1">
          <a:blip r:embed="rId2" cstate="screen">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a:xfrm>
            <a:off x="300037" y="361292"/>
            <a:ext cx="1714501" cy="656954"/>
          </a:xfrm>
        </p:spPr>
      </p:pic>
      <p:pic>
        <p:nvPicPr>
          <p:cNvPr id="10" name="Picture Placeholder 9" descr="A picture containing person&#10;&#10;Description automatically generated">
            <a:extLst>
              <a:ext uri="{FF2B5EF4-FFF2-40B4-BE49-F238E27FC236}">
                <a16:creationId xmlns:a16="http://schemas.microsoft.com/office/drawing/2014/main" id="{03F6429F-089D-2EEB-4DBB-27317BB7A6DA}"/>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b="1">
                <a:latin typeface="+mn-lt"/>
              </a:rPr>
            </a:br>
            <a:r>
              <a:rPr lang="en-US" err="1">
                <a:latin typeface="+mn-lt"/>
              </a:rPr>
              <a:t>Moveworks</a:t>
            </a:r>
            <a:endParaRPr lang="en-US">
              <a:latin typeface="+mn-lt"/>
            </a:endParaRP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50–999 employees</a:t>
            </a:r>
          </a:p>
          <a:p>
            <a:r>
              <a:rPr lang="en-US" b="1">
                <a:latin typeface="+mn-lt"/>
              </a:rPr>
              <a:t>Country:</a:t>
            </a:r>
            <a:br>
              <a:rPr lang="en-US"/>
            </a:br>
            <a:r>
              <a:rPr lang="en-US">
                <a:latin typeface="+mn-lt"/>
              </a:rPr>
              <a:t>United States</a:t>
            </a:r>
          </a:p>
          <a:p>
            <a:r>
              <a:rPr lang="en-US" b="1">
                <a:latin typeface="+mn-lt"/>
              </a:rPr>
              <a:t>Products and services:</a:t>
            </a:r>
            <a:br>
              <a:rPr lang="en-US" b="1">
                <a:latin typeface="+mn-lt"/>
              </a:rPr>
            </a:br>
            <a:r>
              <a:rPr lang="en-US">
                <a:latin typeface="+mn-lt"/>
              </a:rPr>
              <a:t>Azure OpenAI Service</a:t>
            </a:r>
          </a:p>
          <a:p>
            <a:r>
              <a:rPr lang="en-US" b="1">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93F29F35-753E-FA63-DD71-3804ADBBA8A3}"/>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1" name="Title 60">
            <a:extLst>
              <a:ext uri="{FF2B5EF4-FFF2-40B4-BE49-F238E27FC236}">
                <a16:creationId xmlns:a16="http://schemas.microsoft.com/office/drawing/2014/main" id="{9484AA5B-E6BF-4507-DD41-B3DAFA1D3E5A}"/>
              </a:ext>
            </a:extLst>
          </p:cNvPr>
          <p:cNvSpPr txBox="1">
            <a:spLocks noGrp="1"/>
          </p:cNvSpPr>
          <p:nvPr>
            <p:ph type="title" idx="4294967295"/>
          </p:nvPr>
        </p:nvSpPr>
        <p:spPr>
          <a:xfrm>
            <a:off x="300037" y="1492761"/>
            <a:ext cx="2689317" cy="80021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Employee Experience</a:t>
            </a:r>
          </a:p>
        </p:txBody>
      </p:sp>
    </p:spTree>
    <p:extLst>
      <p:ext uri="{BB962C8B-B14F-4D97-AF65-F5344CB8AC3E}">
        <p14:creationId xmlns:p14="http://schemas.microsoft.com/office/powerpoint/2010/main" val="501685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a:t>Anyone who’s going to win with GPT is going to be someone that has access to unique content. We’re finding that content by linking Azure OpenAI with Microsoft Teams.”</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normAutofit/>
          </a:bodyPr>
          <a:lstStyle/>
          <a:p>
            <a:r>
              <a:rPr lang="en-US"/>
              <a:t>For IT technicians, logging time entries and summarizing customer interactions are critical to profitability and quality assurance. When done manually, technicians spend about an hour a day completing these time-consuming tasks.</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a:lstStyle/>
          <a:p>
            <a:r>
              <a:rPr lang="en-US"/>
              <a:t>— Matt Linn, Chief Operating Officer, Thread</a:t>
            </a: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normAutofit/>
          </a:bodyPr>
          <a:lstStyle/>
          <a:p>
            <a:r>
              <a:rPr lang="en-US"/>
              <a:t>Thread recognized this opportunity and launched an enhancement for their Service Collaboration Platform that</a:t>
            </a:r>
            <a:br>
              <a:rPr lang="en-US"/>
            </a:br>
            <a:r>
              <a:rPr lang="en-US"/>
              <a:t>uses Microsoft Azure OpenAI Service and GPT-3 to streamline customer interactions and automate these</a:t>
            </a:r>
            <a:br>
              <a:rPr lang="en-US"/>
            </a:br>
            <a:r>
              <a:rPr lang="en-US"/>
              <a:t>routine tasks.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lstStyle/>
          <a:p>
            <a:r>
              <a:rPr lang="en-US"/>
              <a:t>Technicians are saving nearly an</a:t>
            </a:r>
            <a:br>
              <a:rPr lang="en-US"/>
            </a:br>
            <a:r>
              <a:rPr lang="en-US"/>
              <a:t>hour a day by automating their time</a:t>
            </a:r>
            <a:br>
              <a:rPr lang="en-US"/>
            </a:br>
            <a:r>
              <a:rPr lang="en-US"/>
              <a:t>entries. About 80% of the time entries generated automatically are accepted immediately – with technicians using this powerful automation for over 300 time entries per month.</a:t>
            </a:r>
          </a:p>
          <a:p>
            <a:endParaRPr lang="en-US"/>
          </a:p>
        </p:txBody>
      </p:sp>
      <p:pic>
        <p:nvPicPr>
          <p:cNvPr id="17" name="Picture Placeholder 16" descr="Thread logo">
            <a:extLst>
              <a:ext uri="{FF2B5EF4-FFF2-40B4-BE49-F238E27FC236}">
                <a16:creationId xmlns:a16="http://schemas.microsoft.com/office/drawing/2014/main" id="{3B458817-9CD0-8337-84DA-7C3F3C169203}"/>
              </a:ext>
            </a:extLst>
          </p:cNvPr>
          <p:cNvPicPr>
            <a:picLocks noGrp="1" noChangeAspect="1"/>
          </p:cNvPicPr>
          <p:nvPr>
            <p:ph type="pic" sz="quarter" idx="23"/>
          </p:nvPr>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446613"/>
            <a:ext cx="1437970" cy="486312"/>
          </a:xfrm>
        </p:spPr>
      </p:pic>
      <p:pic>
        <p:nvPicPr>
          <p:cNvPr id="8" name="Picture Placeholder 7">
            <a:extLst>
              <a:ext uri="{FF2B5EF4-FFF2-40B4-BE49-F238E27FC236}">
                <a16:creationId xmlns:a16="http://schemas.microsoft.com/office/drawing/2014/main" id="{79464741-813B-368A-21FA-4BE1C5FB3CB5}"/>
              </a:ext>
              <a:ext uri="{C183D7F6-B498-43B3-948B-1728B52AA6E4}">
                <adec:decorative xmlns:adec="http://schemas.microsoft.com/office/drawing/2017/decorative" val="1"/>
              </a:ext>
            </a:extLst>
          </p:cNvPr>
          <p:cNvPicPr>
            <a:picLocks noGrp="1" noChangeAspect="1"/>
          </p:cNvPicPr>
          <p:nvPr>
            <p:ph type="pic" sz="quarter" idx="24"/>
          </p:nvPr>
        </p:nvPicPr>
        <p:blipFill>
          <a:blip r:embed="rId3" cstate="screen">
            <a:extLst>
              <a:ext uri="{28A0092B-C50C-407E-A947-70E740481C1C}">
                <a14:useLocalDpi xmlns:a14="http://schemas.microsoft.com/office/drawing/2010/main"/>
              </a:ext>
            </a:extLst>
          </a:blip>
          <a:srcRect/>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a:latin typeface="+mn-lt"/>
              </a:rPr>
              <a:t>Thread</a:t>
            </a: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1–49 employees</a:t>
            </a:r>
          </a:p>
          <a:p>
            <a:r>
              <a:rPr lang="en-US" b="1">
                <a:latin typeface="+mn-lt"/>
              </a:rPr>
              <a:t>Country:</a:t>
            </a:r>
            <a:br>
              <a:rPr lang="en-US"/>
            </a:br>
            <a:r>
              <a:rPr lang="en-US">
                <a:latin typeface="+mn-lt"/>
              </a:rPr>
              <a:t>United States</a:t>
            </a:r>
          </a:p>
          <a:p>
            <a:r>
              <a:rPr lang="en-US" b="1">
                <a:latin typeface="+mn-lt"/>
              </a:rPr>
              <a:t>Products and services:</a:t>
            </a:r>
            <a:br>
              <a:rPr lang="en-US" b="1">
                <a:latin typeface="+mn-lt"/>
              </a:rPr>
            </a:br>
            <a:r>
              <a:rPr lang="en-US">
                <a:latin typeface="+mn-lt"/>
              </a:rPr>
              <a:t>Azure OpenAI Service</a:t>
            </a:r>
            <a:br>
              <a:rPr lang="en-US">
                <a:latin typeface="+mn-lt"/>
              </a:rPr>
            </a:br>
            <a:r>
              <a:rPr lang="en-US">
                <a:latin typeface="+mn-lt"/>
              </a:rPr>
              <a:t>Microsoft Teams</a:t>
            </a:r>
          </a:p>
          <a:p>
            <a:r>
              <a:rPr lang="en-US" b="1">
                <a:solidFill>
                  <a:schemeClr val="accent1"/>
                </a:solidFill>
                <a:latin typeface="+mn-lt"/>
                <a:hlinkClick r:id="rId4">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5" name="Rectangle 4">
            <a:extLst>
              <a:ext uri="{FF2B5EF4-FFF2-40B4-BE49-F238E27FC236}">
                <a16:creationId xmlns:a16="http://schemas.microsoft.com/office/drawing/2014/main" id="{0CDFC85A-AC18-B9D5-BB05-7E2A362F97B5}"/>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85" name="Title 84">
            <a:extLst>
              <a:ext uri="{FF2B5EF4-FFF2-40B4-BE49-F238E27FC236}">
                <a16:creationId xmlns:a16="http://schemas.microsoft.com/office/drawing/2014/main" id="{CFAFD79D-A6BE-45D4-11D8-A1EF223EF06F}"/>
              </a:ext>
            </a:extLst>
          </p:cNvPr>
          <p:cNvSpPr txBox="1">
            <a:spLocks noGrp="1"/>
          </p:cNvSpPr>
          <p:nvPr>
            <p:ph type="title" idx="4294967295"/>
          </p:nvPr>
        </p:nvSpPr>
        <p:spPr>
          <a:xfrm>
            <a:off x="300037" y="1492761"/>
            <a:ext cx="2689317" cy="4001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Productivity</a:t>
            </a:r>
          </a:p>
        </p:txBody>
      </p:sp>
    </p:spTree>
    <p:extLst>
      <p:ext uri="{BB962C8B-B14F-4D97-AF65-F5344CB8AC3E}">
        <p14:creationId xmlns:p14="http://schemas.microsoft.com/office/powerpoint/2010/main" val="14688177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558540"/>
            <a:ext cx="8643841" cy="731946"/>
          </a:xfrm>
        </p:spPr>
        <p:txBody>
          <a:bodyPr/>
          <a:lstStyle/>
          <a:p>
            <a:r>
              <a:rPr lang="en-US" sz="1400"/>
              <a:t>For us it is the combination of the technical architecture—how Microsoft has set it up to allow us to</a:t>
            </a:r>
            <a:br>
              <a:rPr lang="en-US" sz="1400"/>
            </a:br>
            <a:r>
              <a:rPr lang="en-US" sz="1400"/>
              <a:t>have more control over that—and then also the business architecture. That combination makes Azure</a:t>
            </a:r>
            <a:br>
              <a:rPr lang="en-US" sz="1400"/>
            </a:br>
            <a:r>
              <a:rPr lang="en-US" sz="1400"/>
              <a:t>OpenAI compelling.”</a:t>
            </a: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756" y="5162439"/>
            <a:ext cx="2725643" cy="1470009"/>
          </a:xfrm>
        </p:spPr>
        <p:txBody>
          <a:bodyPr/>
          <a:lstStyle/>
          <a:p>
            <a:r>
              <a:rPr lang="en-US" sz="1100"/>
              <a:t>KPMG believes that Azure OpenAI Service will change its service delivery model and impact its coding lifecycle through product experience enhancement, knowledge enhancement, and content distribution.</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3180"/>
            <a:ext cx="8643841" cy="158979"/>
          </a:xfrm>
        </p:spPr>
        <p:txBody>
          <a:bodyPr lIns="0" tIns="0" rIns="0" bIns="0" anchor="t"/>
          <a:lstStyle/>
          <a:p>
            <a:r>
              <a:rPr lang="en-US">
                <a:solidFill>
                  <a:srgbClr val="8661C5"/>
                </a:solidFill>
              </a:rPr>
              <a:t>— Brad Brown: Chief Innovation Officer &amp; Technology Leader, Tax</a:t>
            </a:r>
          </a:p>
          <a:p>
            <a:endParaRPr lang="en-US">
              <a:solidFill>
                <a:srgbClr val="8661C5"/>
              </a:solidFill>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227856" y="5162439"/>
            <a:ext cx="2725643" cy="1470009"/>
          </a:xfrm>
        </p:spPr>
        <p:txBody>
          <a:bodyPr>
            <a:noAutofit/>
          </a:bodyPr>
          <a:lstStyle/>
          <a:p>
            <a:r>
              <a:rPr lang="en-US" sz="1100"/>
              <a:t>KPMG has chosen Microsoft Azure OpenAI Service because of its architecture, which makes it an enterprise-ready solution that allows the company to augment and fine-tune its data—while ensuring KPMG</a:t>
            </a:r>
            <a:br>
              <a:rPr lang="en-US" sz="1100"/>
            </a:br>
            <a:r>
              <a:rPr lang="en-US" sz="1100"/>
              <a:t>meets governance, risk, and regulatory requirements.</a:t>
            </a: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186955" y="5162439"/>
            <a:ext cx="2725643" cy="1470009"/>
          </a:xfrm>
        </p:spPr>
        <p:txBody>
          <a:bodyPr>
            <a:noAutofit/>
          </a:bodyPr>
          <a:lstStyle/>
          <a:p>
            <a:r>
              <a:rPr lang="en-US" sz="1100"/>
              <a:t>The company believes that Azure OpenAI Service time to value is short, and there is a demonstrable increase in time to value</a:t>
            </a:r>
            <a:br>
              <a:rPr lang="en-US" sz="1100"/>
            </a:br>
            <a:r>
              <a:rPr lang="en-US" sz="1100"/>
              <a:t>over previous productivity solutions. The company believes that the iterative and</a:t>
            </a:r>
            <a:br>
              <a:rPr lang="en-US" sz="1100"/>
            </a:br>
            <a:r>
              <a:rPr lang="en-US" sz="1100"/>
              <a:t>fast fail approach of Azure OpenAI Service will help drive faster adoption and extend the capabilities of the tool.</a:t>
            </a:r>
          </a:p>
          <a:p>
            <a:endParaRPr lang="en-US" sz="1100"/>
          </a:p>
        </p:txBody>
      </p:sp>
      <p:pic>
        <p:nvPicPr>
          <p:cNvPr id="6" name="Picture 7" descr="KPMG logo">
            <a:extLst>
              <a:ext uri="{FF2B5EF4-FFF2-40B4-BE49-F238E27FC236}">
                <a16:creationId xmlns:a16="http://schemas.microsoft.com/office/drawing/2014/main" id="{65AF68A1-477D-93EA-5914-C0933F457B8A}"/>
              </a:ext>
            </a:extLst>
          </p:cNvPr>
          <p:cNvPicPr>
            <a:picLocks noGrp="1" noChangeAspect="1"/>
          </p:cNvPicPr>
          <p:nvPr>
            <p:ph type="pic" sz="quarter" idx="23"/>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0037" y="404684"/>
            <a:ext cx="1592671" cy="570170"/>
          </a:xfrm>
        </p:spPr>
      </p:pic>
      <p:pic>
        <p:nvPicPr>
          <p:cNvPr id="10" name="Picture Placeholder 9" descr="A group of people sitting on a couch&#10;&#10;Description automatically generated with medium confidence">
            <a:extLst>
              <a:ext uri="{FF2B5EF4-FFF2-40B4-BE49-F238E27FC236}">
                <a16:creationId xmlns:a16="http://schemas.microsoft.com/office/drawing/2014/main" id="{2DF22A58-3919-B71E-29E2-6A571CA20986}"/>
              </a:ext>
            </a:extLst>
          </p:cNvPr>
          <p:cNvPicPr>
            <a:picLocks noGrp="1" noChangeAspect="1"/>
          </p:cNvPicPr>
          <p:nvPr>
            <p:ph type="pic" sz="quarter" idx="24"/>
          </p:nvPr>
        </p:nvPicPr>
        <p:blipFill>
          <a:blip r:embed="rId4" cstate="screen">
            <a:extLst>
              <a:ext uri="{28A0092B-C50C-407E-A947-70E740481C1C}">
                <a14:useLocalDpi xmlns:a14="http://schemas.microsoft.com/office/drawing/2010/main"/>
              </a:ext>
            </a:extLst>
          </a:blip>
          <a:srcRect t="546" b="546"/>
          <a:stretch/>
        </p:blipFill>
        <p:spPr>
          <a:xfrm>
            <a:off x="2961410" y="1"/>
            <a:ext cx="9234717" cy="3291776"/>
          </a:xfrm>
        </p:spPr>
      </p:pic>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00772" y="2559957"/>
            <a:ext cx="2286000" cy="3507468"/>
          </a:xfrm>
        </p:spPr>
        <p:txBody>
          <a:bodyPr>
            <a:normAutofit/>
          </a:bodyPr>
          <a:lstStyle/>
          <a:p>
            <a:r>
              <a:rPr lang="en-US" b="1">
                <a:latin typeface="+mn-lt"/>
              </a:rPr>
              <a:t>Customer:</a:t>
            </a:r>
            <a:br>
              <a:rPr lang="en-US"/>
            </a:br>
            <a:r>
              <a:rPr lang="en-US">
                <a:latin typeface="+mn-lt"/>
              </a:rPr>
              <a:t>KPMG</a:t>
            </a:r>
          </a:p>
          <a:p>
            <a:r>
              <a:rPr lang="en-US" b="1">
                <a:latin typeface="+mn-lt"/>
              </a:rPr>
              <a:t>Industry:</a:t>
            </a:r>
            <a:br>
              <a:rPr lang="en-US"/>
            </a:br>
            <a:r>
              <a:rPr lang="en-US">
                <a:latin typeface="+mn-lt"/>
              </a:rPr>
              <a:t>Professional Services</a:t>
            </a:r>
          </a:p>
          <a:p>
            <a:r>
              <a:rPr lang="en-US" b="1">
                <a:latin typeface="+mn-lt"/>
              </a:rPr>
              <a:t>Size:</a:t>
            </a:r>
            <a:br>
              <a:rPr lang="en-US"/>
            </a:br>
            <a:r>
              <a:rPr lang="en-US">
                <a:latin typeface="+mn-lt"/>
              </a:rPr>
              <a:t>10,000+ employees</a:t>
            </a:r>
          </a:p>
          <a:p>
            <a:r>
              <a:rPr lang="en-US" b="1">
                <a:latin typeface="+mn-lt"/>
              </a:rPr>
              <a:t>Country:</a:t>
            </a:r>
            <a:br>
              <a:rPr lang="en-US"/>
            </a:br>
            <a:r>
              <a:rPr lang="en-US">
                <a:latin typeface="+mn-lt"/>
              </a:rPr>
              <a:t>United States </a:t>
            </a:r>
          </a:p>
          <a:p>
            <a:r>
              <a:rPr lang="en-US" b="1">
                <a:latin typeface="+mn-lt"/>
              </a:rPr>
              <a:t>Products and services:</a:t>
            </a:r>
            <a:br>
              <a:rPr lang="en-US"/>
            </a:br>
            <a:r>
              <a:rPr lang="en-US">
                <a:latin typeface="+mn-lt"/>
              </a:rPr>
              <a:t>Azure OpenAI Service</a:t>
            </a:r>
          </a:p>
          <a:p>
            <a:r>
              <a:rPr lang="en-US" b="1">
                <a:solidFill>
                  <a:schemeClr val="accent1"/>
                </a:solidFill>
                <a:latin typeface="+mn-lt"/>
                <a:hlinkClick r:id="rId5">
                  <a:extLst>
                    <a:ext uri="{A12FA001-AC4F-418D-AE19-62706E023703}">
                      <ahyp:hlinkClr xmlns:ahyp="http://schemas.microsoft.com/office/drawing/2018/hyperlinkcolor" val="tx"/>
                    </a:ext>
                  </a:extLst>
                </a:hlinkClick>
              </a:rPr>
              <a:t>Read full story here</a:t>
            </a:r>
            <a:endParaRPr lang="en-US" b="1">
              <a:solidFill>
                <a:schemeClr val="accent1"/>
              </a:solidFill>
              <a:latin typeface="+mn-lt"/>
            </a:endParaRPr>
          </a:p>
        </p:txBody>
      </p:sp>
      <p:sp>
        <p:nvSpPr>
          <p:cNvPr id="14" name="Rectangle 13">
            <a:extLst>
              <a:ext uri="{FF2B5EF4-FFF2-40B4-BE49-F238E27FC236}">
                <a16:creationId xmlns:a16="http://schemas.microsoft.com/office/drawing/2014/main" id="{98D55D4A-6878-0C46-A8B8-53CF7DFE7AC6}"/>
              </a:ext>
              <a:ext uri="{C183D7F6-B498-43B3-948B-1728B52AA6E4}">
                <adec:decorative xmlns:adec="http://schemas.microsoft.com/office/drawing/2017/decorative" val="1"/>
              </a:ext>
            </a:extLst>
          </p:cNvPr>
          <p:cNvSpPr/>
          <p:nvPr/>
        </p:nvSpPr>
        <p:spPr>
          <a:xfrm>
            <a:off x="2870483" y="0"/>
            <a:ext cx="118872" cy="6858000"/>
          </a:xfrm>
          <a:prstGeom prst="rect">
            <a:avLst/>
          </a:prstGeom>
          <a:gradFill flip="none" rotWithShape="1">
            <a:gsLst>
              <a:gs pos="85000">
                <a:srgbClr val="C89DCF"/>
              </a:gs>
              <a:gs pos="6000">
                <a:srgbClr val="8DC8E8"/>
              </a:gs>
            </a:gsLst>
            <a:path path="circle">
              <a:fillToRect l="100000" b="100000"/>
            </a:path>
            <a:tileRect t="-100000" r="-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833ACEEB-7D30-E3A9-40A7-3B76E5E4D78B}"/>
              </a:ext>
            </a:extLst>
          </p:cNvPr>
          <p:cNvSpPr txBox="1">
            <a:spLocks noGrp="1"/>
          </p:cNvSpPr>
          <p:nvPr>
            <p:ph type="title" idx="4294967295"/>
          </p:nvPr>
        </p:nvSpPr>
        <p:spPr>
          <a:xfrm>
            <a:off x="300037" y="1492761"/>
            <a:ext cx="2689317" cy="40011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Automation</a:t>
            </a:r>
          </a:p>
        </p:txBody>
      </p:sp>
    </p:spTree>
    <p:extLst>
      <p:ext uri="{BB962C8B-B14F-4D97-AF65-F5344CB8AC3E}">
        <p14:creationId xmlns:p14="http://schemas.microsoft.com/office/powerpoint/2010/main" val="3818193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Box 57">
            <a:extLst>
              <a:ext uri="{FF2B5EF4-FFF2-40B4-BE49-F238E27FC236}">
                <a16:creationId xmlns:a16="http://schemas.microsoft.com/office/drawing/2014/main" id="{935E0C54-B5EA-CE8D-1B98-7BA3EC98EDF8}"/>
              </a:ext>
              <a:ext uri="{C183D7F6-B498-43B3-948B-1728B52AA6E4}">
                <adec:decorative xmlns:adec="http://schemas.microsoft.com/office/drawing/2017/decorative" val="1"/>
              </a:ext>
            </a:extLst>
          </p:cNvPr>
          <p:cNvSpPr txBox="1"/>
          <p:nvPr/>
        </p:nvSpPr>
        <p:spPr>
          <a:xfrm>
            <a:off x="2079077" y="1255292"/>
            <a:ext cx="2298523" cy="639854"/>
          </a:xfrm>
          <a:prstGeom prst="roundRect">
            <a:avLst>
              <a:gd name="adj" fmla="val 9296"/>
            </a:avLst>
          </a:prstGeom>
          <a:solidFill>
            <a:schemeClr val="accent1">
              <a:lumMod val="20000"/>
              <a:lumOff val="80000"/>
            </a:schemeClr>
          </a:solidFill>
        </p:spPr>
        <p:txBody>
          <a:bodyPr wrap="square" lIns="88900" tIns="38100" rIns="88900" bIns="38100" rtlCol="0" anchor="ctr" anchorCtr="0">
            <a:no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9" name="TextBox 58">
            <a:extLst>
              <a:ext uri="{FF2B5EF4-FFF2-40B4-BE49-F238E27FC236}">
                <a16:creationId xmlns:a16="http://schemas.microsoft.com/office/drawing/2014/main" id="{69AD3915-E711-5857-BD54-ECA8263E35E9}"/>
              </a:ext>
              <a:ext uri="{C183D7F6-B498-43B3-948B-1728B52AA6E4}">
                <adec:decorative xmlns:adec="http://schemas.microsoft.com/office/drawing/2017/decorative" val="1"/>
              </a:ext>
            </a:extLst>
          </p:cNvPr>
          <p:cNvSpPr txBox="1"/>
          <p:nvPr/>
        </p:nvSpPr>
        <p:spPr>
          <a:xfrm>
            <a:off x="4494528" y="1255292"/>
            <a:ext cx="2298523" cy="639854"/>
          </a:xfrm>
          <a:prstGeom prst="roundRect">
            <a:avLst>
              <a:gd name="adj" fmla="val 9296"/>
            </a:avLst>
          </a:prstGeom>
          <a:solidFill>
            <a:schemeClr val="accent1">
              <a:lumMod val="20000"/>
              <a:lumOff val="8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60" name="TextBox 59">
            <a:extLst>
              <a:ext uri="{FF2B5EF4-FFF2-40B4-BE49-F238E27FC236}">
                <a16:creationId xmlns:a16="http://schemas.microsoft.com/office/drawing/2014/main" id="{6F1D86A9-7203-B143-B1DA-B678FC40558F}"/>
              </a:ext>
              <a:ext uri="{C183D7F6-B498-43B3-948B-1728B52AA6E4}">
                <adec:decorative xmlns:adec="http://schemas.microsoft.com/office/drawing/2017/decorative" val="1"/>
              </a:ext>
            </a:extLst>
          </p:cNvPr>
          <p:cNvSpPr txBox="1"/>
          <p:nvPr/>
        </p:nvSpPr>
        <p:spPr>
          <a:xfrm>
            <a:off x="6909979" y="1255292"/>
            <a:ext cx="2298523" cy="639854"/>
          </a:xfrm>
          <a:prstGeom prst="roundRect">
            <a:avLst>
              <a:gd name="adj" fmla="val 9296"/>
            </a:avLst>
          </a:prstGeom>
          <a:solidFill>
            <a:schemeClr val="accent1">
              <a:lumMod val="20000"/>
              <a:lumOff val="8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a:endParaRPr>
          </a:p>
        </p:txBody>
      </p:sp>
      <p:sp>
        <p:nvSpPr>
          <p:cNvPr id="61" name="TextBox 60">
            <a:extLst>
              <a:ext uri="{FF2B5EF4-FFF2-40B4-BE49-F238E27FC236}">
                <a16:creationId xmlns:a16="http://schemas.microsoft.com/office/drawing/2014/main" id="{F7FA13B3-C0AC-1C70-FD7B-A351E5B71BE7}"/>
              </a:ext>
              <a:ext uri="{C183D7F6-B498-43B3-948B-1728B52AA6E4}">
                <adec:decorative xmlns:adec="http://schemas.microsoft.com/office/drawing/2017/decorative" val="1"/>
              </a:ext>
            </a:extLst>
          </p:cNvPr>
          <p:cNvSpPr txBox="1"/>
          <p:nvPr/>
        </p:nvSpPr>
        <p:spPr>
          <a:xfrm>
            <a:off x="9325429" y="1255292"/>
            <a:ext cx="2298523" cy="639854"/>
          </a:xfrm>
          <a:prstGeom prst="roundRect">
            <a:avLst>
              <a:gd name="adj" fmla="val 9296"/>
            </a:avLst>
          </a:prstGeom>
          <a:solidFill>
            <a:schemeClr val="accent1">
              <a:lumMod val="20000"/>
              <a:lumOff val="8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83" name="TextBox 82">
            <a:extLst>
              <a:ext uri="{FF2B5EF4-FFF2-40B4-BE49-F238E27FC236}">
                <a16:creationId xmlns:a16="http://schemas.microsoft.com/office/drawing/2014/main" id="{CCA5C2B5-7033-EA39-3BE9-FDA5A5A54BAF}"/>
              </a:ext>
              <a:ext uri="{C183D7F6-B498-43B3-948B-1728B52AA6E4}">
                <adec:decorative xmlns:adec="http://schemas.microsoft.com/office/drawing/2017/decorative" val="1"/>
              </a:ext>
            </a:extLst>
          </p:cNvPr>
          <p:cNvSpPr txBox="1"/>
          <p:nvPr/>
        </p:nvSpPr>
        <p:spPr>
          <a:xfrm>
            <a:off x="2079077" y="2908453"/>
            <a:ext cx="2298523" cy="2097824"/>
          </a:xfrm>
          <a:prstGeom prst="roundRect">
            <a:avLst>
              <a:gd name="adj" fmla="val 2994"/>
            </a:avLst>
          </a:prstGeom>
          <a:solidFill>
            <a:schemeClr val="bg1">
              <a:lumMod val="95000"/>
            </a:schemeClr>
          </a:solidFill>
        </p:spPr>
        <p:txBody>
          <a:bodyPr wrap="square" lIns="88900" tIns="38100" rIns="88900" bIns="38100" rtlCol="0" anchor="t" anchorCtr="0">
            <a:no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84" name="TextBox 83">
            <a:extLst>
              <a:ext uri="{FF2B5EF4-FFF2-40B4-BE49-F238E27FC236}">
                <a16:creationId xmlns:a16="http://schemas.microsoft.com/office/drawing/2014/main" id="{40BFBD0B-09F4-BB90-7445-DBCAEBA9D685}"/>
              </a:ext>
              <a:ext uri="{C183D7F6-B498-43B3-948B-1728B52AA6E4}">
                <adec:decorative xmlns:adec="http://schemas.microsoft.com/office/drawing/2017/decorative" val="1"/>
              </a:ext>
            </a:extLst>
          </p:cNvPr>
          <p:cNvSpPr txBox="1"/>
          <p:nvPr/>
        </p:nvSpPr>
        <p:spPr>
          <a:xfrm>
            <a:off x="4494528" y="2908453"/>
            <a:ext cx="2298523" cy="2097824"/>
          </a:xfrm>
          <a:prstGeom prst="roundRect">
            <a:avLst>
              <a:gd name="adj" fmla="val 2994"/>
            </a:avLst>
          </a:prstGeom>
          <a:solidFill>
            <a:schemeClr val="bg1">
              <a:lumMod val="95000"/>
            </a:schemeClr>
          </a:solidFill>
        </p:spPr>
        <p:txBody>
          <a:bodyPr wrap="square" lIns="88900" tIns="38100" rIns="88900" bIns="38100" rtlCol="0" anchor="t"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85" name="TextBox 84">
            <a:extLst>
              <a:ext uri="{FF2B5EF4-FFF2-40B4-BE49-F238E27FC236}">
                <a16:creationId xmlns:a16="http://schemas.microsoft.com/office/drawing/2014/main" id="{E0FDF4F6-9688-79AF-1881-3E7A69A23A40}"/>
              </a:ext>
              <a:ext uri="{C183D7F6-B498-43B3-948B-1728B52AA6E4}">
                <adec:decorative xmlns:adec="http://schemas.microsoft.com/office/drawing/2017/decorative" val="1"/>
              </a:ext>
            </a:extLst>
          </p:cNvPr>
          <p:cNvSpPr txBox="1"/>
          <p:nvPr/>
        </p:nvSpPr>
        <p:spPr>
          <a:xfrm>
            <a:off x="6909979" y="2908453"/>
            <a:ext cx="2298523" cy="2097824"/>
          </a:xfrm>
          <a:prstGeom prst="roundRect">
            <a:avLst>
              <a:gd name="adj" fmla="val 2994"/>
            </a:avLst>
          </a:prstGeom>
          <a:solidFill>
            <a:schemeClr val="bg1">
              <a:lumMod val="95000"/>
            </a:schemeClr>
          </a:solidFill>
        </p:spPr>
        <p:txBody>
          <a:bodyPr wrap="square" lIns="88900" tIns="38100" rIns="88900" bIns="38100" rtlCol="0" anchor="t"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86" name="TextBox 85">
            <a:extLst>
              <a:ext uri="{FF2B5EF4-FFF2-40B4-BE49-F238E27FC236}">
                <a16:creationId xmlns:a16="http://schemas.microsoft.com/office/drawing/2014/main" id="{8CA201A7-1BD5-46C4-25F7-55BAF954B7B5}"/>
              </a:ext>
              <a:ext uri="{C183D7F6-B498-43B3-948B-1728B52AA6E4}">
                <adec:decorative xmlns:adec="http://schemas.microsoft.com/office/drawing/2017/decorative" val="1"/>
              </a:ext>
            </a:extLst>
          </p:cNvPr>
          <p:cNvSpPr txBox="1"/>
          <p:nvPr/>
        </p:nvSpPr>
        <p:spPr>
          <a:xfrm>
            <a:off x="9325429" y="2908453"/>
            <a:ext cx="2298523" cy="2097824"/>
          </a:xfrm>
          <a:prstGeom prst="roundRect">
            <a:avLst>
              <a:gd name="adj" fmla="val 2994"/>
            </a:avLst>
          </a:prstGeom>
          <a:solidFill>
            <a:schemeClr val="bg1">
              <a:lumMod val="95000"/>
            </a:schemeClr>
          </a:solidFill>
        </p:spPr>
        <p:txBody>
          <a:bodyPr wrap="square" lIns="88900" tIns="38100" rIns="88900" bIns="38100" rtlCol="0" anchor="t"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0" name="TextBox 99">
            <a:extLst>
              <a:ext uri="{FF2B5EF4-FFF2-40B4-BE49-F238E27FC236}">
                <a16:creationId xmlns:a16="http://schemas.microsoft.com/office/drawing/2014/main" id="{5EFAD862-84AA-B93A-332B-2533E4A5757A}"/>
              </a:ext>
              <a:ext uri="{C183D7F6-B498-43B3-948B-1728B52AA6E4}">
                <adec:decorative xmlns:adec="http://schemas.microsoft.com/office/drawing/2017/decorative" val="1"/>
              </a:ext>
            </a:extLst>
          </p:cNvPr>
          <p:cNvSpPr txBox="1"/>
          <p:nvPr/>
        </p:nvSpPr>
        <p:spPr>
          <a:xfrm>
            <a:off x="2079077" y="5334000"/>
            <a:ext cx="9544875" cy="1119827"/>
          </a:xfrm>
          <a:prstGeom prst="roundRect">
            <a:avLst>
              <a:gd name="adj" fmla="val 6744"/>
            </a:avLst>
          </a:prstGeom>
          <a:solidFill>
            <a:schemeClr val="bg1"/>
          </a:solidFill>
          <a:effectLst>
            <a:outerShdw blurRad="63500" sx="102000" sy="102000" algn="ctr" rotWithShape="0">
              <a:schemeClr val="bg1">
                <a:lumMod val="85000"/>
                <a:alpha val="40000"/>
              </a:schemeClr>
            </a:outerShdw>
          </a:effectLst>
        </p:spPr>
        <p:txBody>
          <a:bodyPr wrap="square" lIns="88900" tIns="38100" rIns="88900" bIns="38100" rtlCol="0" anchor="ctr" anchorCtr="0">
            <a:no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6" name="TextBox 64_1">
            <a:extLst>
              <a:ext uri="{FF2B5EF4-FFF2-40B4-BE49-F238E27FC236}">
                <a16:creationId xmlns:a16="http://schemas.microsoft.com/office/drawing/2014/main" id="{484D4053-F920-1C93-1035-7720691C433C}"/>
              </a:ext>
              <a:ext uri="{C183D7F6-B498-43B3-948B-1728B52AA6E4}">
                <adec:decorative xmlns:adec="http://schemas.microsoft.com/office/drawing/2017/decorative" val="1"/>
              </a:ext>
            </a:extLst>
          </p:cNvPr>
          <p:cNvSpPr txBox="1"/>
          <p:nvPr/>
        </p:nvSpPr>
        <p:spPr>
          <a:xfrm>
            <a:off x="2079077" y="2068597"/>
            <a:ext cx="2298523" cy="639854"/>
          </a:xfrm>
          <a:prstGeom prst="roundRect">
            <a:avLst>
              <a:gd name="adj" fmla="val 9296"/>
            </a:avLst>
          </a:prstGeom>
          <a:solidFill>
            <a:schemeClr val="accent1">
              <a:lumMod val="40000"/>
              <a:lumOff val="60000"/>
            </a:schemeClr>
          </a:solidFill>
        </p:spPr>
        <p:txBody>
          <a:bodyPr wrap="square" lIns="88900" tIns="38100" rIns="88900" bIns="38100" rtlCol="0" anchor="ctr" anchorCtr="0">
            <a:no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7" name="TextBox 65_1">
            <a:extLst>
              <a:ext uri="{FF2B5EF4-FFF2-40B4-BE49-F238E27FC236}">
                <a16:creationId xmlns:a16="http://schemas.microsoft.com/office/drawing/2014/main" id="{9FFF84D7-B240-A38E-EDE9-3E0AB5C3AFE2}"/>
              </a:ext>
              <a:ext uri="{C183D7F6-B498-43B3-948B-1728B52AA6E4}">
                <adec:decorative xmlns:adec="http://schemas.microsoft.com/office/drawing/2017/decorative" val="1"/>
              </a:ext>
            </a:extLst>
          </p:cNvPr>
          <p:cNvSpPr txBox="1"/>
          <p:nvPr/>
        </p:nvSpPr>
        <p:spPr>
          <a:xfrm>
            <a:off x="4494528" y="2068597"/>
            <a:ext cx="2298523" cy="639854"/>
          </a:xfrm>
          <a:prstGeom prst="roundRect">
            <a:avLst>
              <a:gd name="adj" fmla="val 9296"/>
            </a:avLst>
          </a:prstGeom>
          <a:solidFill>
            <a:schemeClr val="accent1">
              <a:lumMod val="40000"/>
              <a:lumOff val="6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9" name="TextBox 66_1">
            <a:extLst>
              <a:ext uri="{FF2B5EF4-FFF2-40B4-BE49-F238E27FC236}">
                <a16:creationId xmlns:a16="http://schemas.microsoft.com/office/drawing/2014/main" id="{3DFEE529-1B22-006F-E08B-0FC67727F6FA}"/>
              </a:ext>
              <a:ext uri="{C183D7F6-B498-43B3-948B-1728B52AA6E4}">
                <adec:decorative xmlns:adec="http://schemas.microsoft.com/office/drawing/2017/decorative" val="1"/>
              </a:ext>
            </a:extLst>
          </p:cNvPr>
          <p:cNvSpPr txBox="1"/>
          <p:nvPr/>
        </p:nvSpPr>
        <p:spPr>
          <a:xfrm>
            <a:off x="6909979" y="2068597"/>
            <a:ext cx="2298523" cy="639854"/>
          </a:xfrm>
          <a:prstGeom prst="roundRect">
            <a:avLst>
              <a:gd name="adj" fmla="val 9296"/>
            </a:avLst>
          </a:prstGeom>
          <a:solidFill>
            <a:schemeClr val="accent1">
              <a:lumMod val="40000"/>
              <a:lumOff val="6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 name="TextBox 67_1">
            <a:extLst>
              <a:ext uri="{FF2B5EF4-FFF2-40B4-BE49-F238E27FC236}">
                <a16:creationId xmlns:a16="http://schemas.microsoft.com/office/drawing/2014/main" id="{2C5E64A1-14E3-ABF2-2D6E-6AFF90FF6BE7}"/>
              </a:ext>
              <a:ext uri="{C183D7F6-B498-43B3-948B-1728B52AA6E4}">
                <adec:decorative xmlns:adec="http://schemas.microsoft.com/office/drawing/2017/decorative" val="1"/>
              </a:ext>
            </a:extLst>
          </p:cNvPr>
          <p:cNvSpPr txBox="1"/>
          <p:nvPr/>
        </p:nvSpPr>
        <p:spPr>
          <a:xfrm>
            <a:off x="9325429" y="2068597"/>
            <a:ext cx="2298523" cy="639854"/>
          </a:xfrm>
          <a:prstGeom prst="roundRect">
            <a:avLst>
              <a:gd name="adj" fmla="val 9296"/>
            </a:avLst>
          </a:prstGeom>
          <a:solidFill>
            <a:schemeClr val="accent1">
              <a:lumMod val="40000"/>
              <a:lumOff val="60000"/>
            </a:schemeClr>
          </a:solidFill>
        </p:spPr>
        <p:txBody>
          <a:bodyPr wrap="square" lIns="88900" tIns="38100" rIns="88900" bIns="38100" rtlCol="0" anchor="ctr" anchorCtr="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2" name="Freeform: Shape 101">
            <a:extLst>
              <a:ext uri="{FF2B5EF4-FFF2-40B4-BE49-F238E27FC236}">
                <a16:creationId xmlns:a16="http://schemas.microsoft.com/office/drawing/2014/main" id="{10EC9227-9847-A2AB-6889-7C3C4EB10B0B}"/>
              </a:ext>
              <a:ext uri="{C183D7F6-B498-43B3-948B-1728B52AA6E4}">
                <adec:decorative xmlns:adec="http://schemas.microsoft.com/office/drawing/2017/decorative" val="1"/>
              </a:ext>
            </a:extLst>
          </p:cNvPr>
          <p:cNvSpPr/>
          <p:nvPr/>
        </p:nvSpPr>
        <p:spPr bwMode="auto">
          <a:xfrm>
            <a:off x="-2" y="5333999"/>
            <a:ext cx="12192002" cy="1549024"/>
          </a:xfrm>
          <a:custGeom>
            <a:avLst/>
            <a:gdLst>
              <a:gd name="connsiteX0" fmla="*/ 0 w 12192002"/>
              <a:gd name="connsiteY0" fmla="*/ 0 h 1549024"/>
              <a:gd name="connsiteX1" fmla="*/ 1900825 w 12192002"/>
              <a:gd name="connsiteY1" fmla="*/ 0 h 1549024"/>
              <a:gd name="connsiteX2" fmla="*/ 1962151 w 12192002"/>
              <a:gd name="connsiteY2" fmla="*/ 61326 h 1549024"/>
              <a:gd name="connsiteX3" fmla="*/ 1962151 w 12192002"/>
              <a:gd name="connsiteY3" fmla="*/ 849387 h 1549024"/>
              <a:gd name="connsiteX4" fmla="*/ 1962152 w 12192002"/>
              <a:gd name="connsiteY4" fmla="*/ 849388 h 1549024"/>
              <a:gd name="connsiteX5" fmla="*/ 1962152 w 12192002"/>
              <a:gd name="connsiteY5" fmla="*/ 1124528 h 1549024"/>
              <a:gd name="connsiteX6" fmla="*/ 2067935 w 12192002"/>
              <a:gd name="connsiteY6" fmla="*/ 1230311 h 1549024"/>
              <a:gd name="connsiteX7" fmla="*/ 2346199 w 12192002"/>
              <a:gd name="connsiteY7" fmla="*/ 1230311 h 1549024"/>
              <a:gd name="connsiteX8" fmla="*/ 2346200 w 12192002"/>
              <a:gd name="connsiteY8" fmla="*/ 1230312 h 1549024"/>
              <a:gd name="connsiteX9" fmla="*/ 12192002 w 12192002"/>
              <a:gd name="connsiteY9" fmla="*/ 1230312 h 1549024"/>
              <a:gd name="connsiteX10" fmla="*/ 12192002 w 12192002"/>
              <a:gd name="connsiteY10" fmla="*/ 1549023 h 1549024"/>
              <a:gd name="connsiteX11" fmla="*/ 1962151 w 12192002"/>
              <a:gd name="connsiteY11" fmla="*/ 1549023 h 1549024"/>
              <a:gd name="connsiteX12" fmla="*/ 1962151 w 12192002"/>
              <a:gd name="connsiteY12" fmla="*/ 1549024 h 1549024"/>
              <a:gd name="connsiteX13" fmla="*/ 0 w 12192002"/>
              <a:gd name="connsiteY13" fmla="*/ 1549024 h 1549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2" h="1549024">
                <a:moveTo>
                  <a:pt x="0" y="0"/>
                </a:moveTo>
                <a:lnTo>
                  <a:pt x="1900825" y="0"/>
                </a:lnTo>
                <a:cubicBezTo>
                  <a:pt x="1934694" y="0"/>
                  <a:pt x="1962151" y="27457"/>
                  <a:pt x="1962151" y="61326"/>
                </a:cubicBezTo>
                <a:lnTo>
                  <a:pt x="1962151" y="849387"/>
                </a:lnTo>
                <a:lnTo>
                  <a:pt x="1962152" y="849388"/>
                </a:lnTo>
                <a:lnTo>
                  <a:pt x="1962152" y="1124528"/>
                </a:lnTo>
                <a:cubicBezTo>
                  <a:pt x="1962152" y="1182950"/>
                  <a:pt x="2009513" y="1230311"/>
                  <a:pt x="2067935" y="1230311"/>
                </a:cubicBezTo>
                <a:lnTo>
                  <a:pt x="2346199" y="1230311"/>
                </a:lnTo>
                <a:lnTo>
                  <a:pt x="2346200" y="1230312"/>
                </a:lnTo>
                <a:lnTo>
                  <a:pt x="12192002" y="1230312"/>
                </a:lnTo>
                <a:lnTo>
                  <a:pt x="12192002" y="1549023"/>
                </a:lnTo>
                <a:lnTo>
                  <a:pt x="1962151" y="1549023"/>
                </a:lnTo>
                <a:lnTo>
                  <a:pt x="1962151" y="1549024"/>
                </a:lnTo>
                <a:lnTo>
                  <a:pt x="0" y="1549024"/>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mn-ea"/>
              <a:cs typeface="Segoe UI" pitchFamily="34" charset="0"/>
            </a:endParaRPr>
          </a:p>
        </p:txBody>
      </p:sp>
      <p:sp>
        <p:nvSpPr>
          <p:cNvPr id="52" name="TextBox 51">
            <a:extLst>
              <a:ext uri="{FF2B5EF4-FFF2-40B4-BE49-F238E27FC236}">
                <a16:creationId xmlns:a16="http://schemas.microsoft.com/office/drawing/2014/main" id="{250ED1F0-8CDB-658C-91AC-6B1B1BCDF49E}"/>
              </a:ext>
              <a:ext uri="{C183D7F6-B498-43B3-948B-1728B52AA6E4}">
                <adec:decorative xmlns:adec="http://schemas.microsoft.com/office/drawing/2017/decorative" val="1"/>
              </a:ext>
            </a:extLst>
          </p:cNvPr>
          <p:cNvSpPr txBox="1"/>
          <p:nvPr/>
        </p:nvSpPr>
        <p:spPr>
          <a:xfrm rot="5400000">
            <a:off x="613543" y="594144"/>
            <a:ext cx="735062" cy="1962151"/>
          </a:xfrm>
          <a:prstGeom prst="round2SameRect">
            <a:avLst>
              <a:gd name="adj1" fmla="val 8634"/>
              <a:gd name="adj2" fmla="val 0"/>
            </a:avLst>
          </a:prstGeom>
          <a:solidFill>
            <a:schemeClr val="accent1"/>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63" name="TextBox 62">
            <a:extLst>
              <a:ext uri="{FF2B5EF4-FFF2-40B4-BE49-F238E27FC236}">
                <a16:creationId xmlns:a16="http://schemas.microsoft.com/office/drawing/2014/main" id="{C435B7CD-3D7D-8033-C88B-AB4F8D3DE34A}"/>
              </a:ext>
              <a:ext uri="{C183D7F6-B498-43B3-948B-1728B52AA6E4}">
                <adec:decorative xmlns:adec="http://schemas.microsoft.com/office/drawing/2017/decorative" val="1"/>
              </a:ext>
            </a:extLst>
          </p:cNvPr>
          <p:cNvSpPr txBox="1"/>
          <p:nvPr/>
        </p:nvSpPr>
        <p:spPr>
          <a:xfrm rot="5400000">
            <a:off x="613548" y="1407449"/>
            <a:ext cx="735052" cy="1962151"/>
          </a:xfrm>
          <a:prstGeom prst="round2SameRect">
            <a:avLst>
              <a:gd name="adj1" fmla="val 8634"/>
              <a:gd name="adj2" fmla="val 0"/>
            </a:avLst>
          </a:prstGeom>
          <a:solidFill>
            <a:schemeClr val="accent1">
              <a:lumMod val="75000"/>
            </a:schemeClr>
          </a:solidFill>
        </p:spPr>
        <p:txBody>
          <a:bodyPr wrap="square" rtlCol="0">
            <a:noAutofit/>
          </a:bodyPr>
          <a:lstStyle>
            <a:defPPr>
              <a:defRPr lang="en-US"/>
            </a:defPPr>
            <a:lvl1pPr marR="0" lvl="0" indent="0"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91" name="TextBox 90">
            <a:extLst>
              <a:ext uri="{FF2B5EF4-FFF2-40B4-BE49-F238E27FC236}">
                <a16:creationId xmlns:a16="http://schemas.microsoft.com/office/drawing/2014/main" id="{D02CF4C3-4EED-55B4-A50F-30F5799E2800}"/>
              </a:ext>
              <a:ext uri="{C183D7F6-B498-43B3-948B-1728B52AA6E4}">
                <adec:decorative xmlns:adec="http://schemas.microsoft.com/office/drawing/2017/decorative" val="1"/>
              </a:ext>
            </a:extLst>
          </p:cNvPr>
          <p:cNvSpPr txBox="1"/>
          <p:nvPr/>
        </p:nvSpPr>
        <p:spPr>
          <a:xfrm rot="5400000">
            <a:off x="-141993" y="2976290"/>
            <a:ext cx="2246135" cy="1962151"/>
          </a:xfrm>
          <a:custGeom>
            <a:avLst/>
            <a:gdLst>
              <a:gd name="connsiteX0" fmla="*/ 0 w 2246135"/>
              <a:gd name="connsiteY0" fmla="*/ 1962151 h 1962151"/>
              <a:gd name="connsiteX1" fmla="*/ 0 w 2246135"/>
              <a:gd name="connsiteY1" fmla="*/ 63464 h 1962151"/>
              <a:gd name="connsiteX2" fmla="*/ 63464 w 2246135"/>
              <a:gd name="connsiteY2" fmla="*/ 0 h 1962151"/>
              <a:gd name="connsiteX3" fmla="*/ 596064 w 2246135"/>
              <a:gd name="connsiteY3" fmla="*/ 0 h 1962151"/>
              <a:gd name="connsiteX4" fmla="*/ 671588 w 2246135"/>
              <a:gd name="connsiteY4" fmla="*/ 0 h 1962151"/>
              <a:gd name="connsiteX5" fmla="*/ 938168 w 2246135"/>
              <a:gd name="connsiteY5" fmla="*/ 0 h 1962151"/>
              <a:gd name="connsiteX6" fmla="*/ 965123 w 2246135"/>
              <a:gd name="connsiteY6" fmla="*/ 0 h 1962151"/>
              <a:gd name="connsiteX7" fmla="*/ 1204188 w 2246135"/>
              <a:gd name="connsiteY7" fmla="*/ 0 h 1962151"/>
              <a:gd name="connsiteX8" fmla="*/ 1546292 w 2246135"/>
              <a:gd name="connsiteY8" fmla="*/ 0 h 1962151"/>
              <a:gd name="connsiteX9" fmla="*/ 1573247 w 2246135"/>
              <a:gd name="connsiteY9" fmla="*/ 0 h 1962151"/>
              <a:gd name="connsiteX10" fmla="*/ 1573897 w 2246135"/>
              <a:gd name="connsiteY10" fmla="*/ 131 h 1962151"/>
              <a:gd name="connsiteX11" fmla="*/ 1574547 w 2246135"/>
              <a:gd name="connsiteY11" fmla="*/ 0 h 1962151"/>
              <a:gd name="connsiteX12" fmla="*/ 2182671 w 2246135"/>
              <a:gd name="connsiteY12" fmla="*/ 0 h 1962151"/>
              <a:gd name="connsiteX13" fmla="*/ 2246135 w 2246135"/>
              <a:gd name="connsiteY13" fmla="*/ 63464 h 1962151"/>
              <a:gd name="connsiteX14" fmla="*/ 2246135 w 2246135"/>
              <a:gd name="connsiteY14" fmla="*/ 1962151 h 1962151"/>
              <a:gd name="connsiteX15" fmla="*/ 1609756 w 2246135"/>
              <a:gd name="connsiteY15" fmla="*/ 1962151 h 1962151"/>
              <a:gd name="connsiteX16" fmla="*/ 1609756 w 2246135"/>
              <a:gd name="connsiteY16" fmla="*/ 1962151 h 1962151"/>
              <a:gd name="connsiteX17" fmla="*/ 874704 w 2246135"/>
              <a:gd name="connsiteY17" fmla="*/ 1962151 h 1962151"/>
              <a:gd name="connsiteX18" fmla="*/ 874704 w 2246135"/>
              <a:gd name="connsiteY18" fmla="*/ 1962151 h 1962151"/>
              <a:gd name="connsiteX19" fmla="*/ 532600 w 2246135"/>
              <a:gd name="connsiteY19" fmla="*/ 1962151 h 1962151"/>
              <a:gd name="connsiteX20" fmla="*/ 532600 w 2246135"/>
              <a:gd name="connsiteY20" fmla="*/ 1962151 h 196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6135" h="1962151">
                <a:moveTo>
                  <a:pt x="0" y="1962151"/>
                </a:moveTo>
                <a:lnTo>
                  <a:pt x="0" y="63464"/>
                </a:lnTo>
                <a:cubicBezTo>
                  <a:pt x="0" y="28414"/>
                  <a:pt x="28414" y="0"/>
                  <a:pt x="63464" y="0"/>
                </a:cubicBezTo>
                <a:lnTo>
                  <a:pt x="596064" y="0"/>
                </a:lnTo>
                <a:lnTo>
                  <a:pt x="671588" y="0"/>
                </a:lnTo>
                <a:lnTo>
                  <a:pt x="938168" y="0"/>
                </a:lnTo>
                <a:lnTo>
                  <a:pt x="965123" y="0"/>
                </a:lnTo>
                <a:lnTo>
                  <a:pt x="1204188" y="0"/>
                </a:lnTo>
                <a:lnTo>
                  <a:pt x="1546292" y="0"/>
                </a:lnTo>
                <a:lnTo>
                  <a:pt x="1573247" y="0"/>
                </a:lnTo>
                <a:lnTo>
                  <a:pt x="1573897" y="131"/>
                </a:lnTo>
                <a:lnTo>
                  <a:pt x="1574547" y="0"/>
                </a:lnTo>
                <a:lnTo>
                  <a:pt x="2182671" y="0"/>
                </a:lnTo>
                <a:cubicBezTo>
                  <a:pt x="2217721" y="0"/>
                  <a:pt x="2246135" y="28414"/>
                  <a:pt x="2246135" y="63464"/>
                </a:cubicBezTo>
                <a:lnTo>
                  <a:pt x="2246135" y="1962151"/>
                </a:lnTo>
                <a:lnTo>
                  <a:pt x="1609756" y="1962151"/>
                </a:lnTo>
                <a:lnTo>
                  <a:pt x="1609756" y="1962151"/>
                </a:lnTo>
                <a:lnTo>
                  <a:pt x="874704" y="1962151"/>
                </a:lnTo>
                <a:lnTo>
                  <a:pt x="874704" y="1962151"/>
                </a:lnTo>
                <a:lnTo>
                  <a:pt x="532600" y="1962151"/>
                </a:lnTo>
                <a:lnTo>
                  <a:pt x="532600" y="1962151"/>
                </a:lnTo>
                <a:close/>
              </a:path>
            </a:pathLst>
          </a:custGeom>
          <a:solidFill>
            <a:schemeClr val="accent1">
              <a:lumMod val="50000"/>
            </a:schemeClr>
          </a:solid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8" name="Title 7">
            <a:extLst>
              <a:ext uri="{FF2B5EF4-FFF2-40B4-BE49-F238E27FC236}">
                <a16:creationId xmlns:a16="http://schemas.microsoft.com/office/drawing/2014/main" id="{0B7DCF6E-7146-8CF8-33F0-94F44CC0227B}"/>
              </a:ext>
            </a:extLst>
          </p:cNvPr>
          <p:cNvSpPr>
            <a:spLocks noGrp="1"/>
          </p:cNvSpPr>
          <p:nvPr>
            <p:ph type="title"/>
          </p:nvPr>
        </p:nvSpPr>
        <p:spPr/>
        <p:txBody>
          <a:bodyPr/>
          <a:lstStyle/>
          <a:p>
            <a:r>
              <a:rPr lang="en-US" dirty="0"/>
              <a:t>Introduction to top use cases</a:t>
            </a:r>
          </a:p>
        </p:txBody>
      </p:sp>
      <p:sp>
        <p:nvSpPr>
          <p:cNvPr id="20" name="TextBox 19">
            <a:extLst>
              <a:ext uri="{FF2B5EF4-FFF2-40B4-BE49-F238E27FC236}">
                <a16:creationId xmlns:a16="http://schemas.microsoft.com/office/drawing/2014/main" id="{D4E8BBDB-7471-9DB6-6D12-406BD925821B}"/>
              </a:ext>
            </a:extLst>
          </p:cNvPr>
          <p:cNvSpPr txBox="1"/>
          <p:nvPr/>
        </p:nvSpPr>
        <p:spPr>
          <a:xfrm>
            <a:off x="588963" y="1304949"/>
            <a:ext cx="121034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mn-cs"/>
              </a:rPr>
              <a:t>Business Problem</a:t>
            </a:r>
          </a:p>
        </p:txBody>
      </p:sp>
      <p:sp>
        <p:nvSpPr>
          <p:cNvPr id="40" name="TextBox 57_1">
            <a:extLst>
              <a:ext uri="{FF2B5EF4-FFF2-40B4-BE49-F238E27FC236}">
                <a16:creationId xmlns:a16="http://schemas.microsoft.com/office/drawing/2014/main" id="{C3847383-79DC-DC6F-A809-91421B6B74E8}"/>
              </a:ext>
            </a:extLst>
          </p:cNvPr>
          <p:cNvSpPr txBox="1"/>
          <p:nvPr/>
        </p:nvSpPr>
        <p:spPr>
          <a:xfrm>
            <a:off x="2146029" y="1438238"/>
            <a:ext cx="2164620" cy="225862"/>
          </a:xfrm>
          <a:prstGeom prst="roundRect">
            <a:avLst>
              <a:gd name="adj" fmla="val 9296"/>
            </a:avLst>
          </a:prstGeom>
          <a:noFill/>
        </p:spPr>
        <p:txBody>
          <a:bodyPr wrap="square" lIns="0" tIns="0" rIns="0" bIns="0" rtlCol="0" anchor="ctr" anchorCtr="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Productivity is lagging</a:t>
            </a:r>
          </a:p>
        </p:txBody>
      </p:sp>
      <p:sp>
        <p:nvSpPr>
          <p:cNvPr id="62" name="TextBox 58_1">
            <a:extLst>
              <a:ext uri="{FF2B5EF4-FFF2-40B4-BE49-F238E27FC236}">
                <a16:creationId xmlns:a16="http://schemas.microsoft.com/office/drawing/2014/main" id="{0489ECFA-460D-FADB-6DB2-A14355BEEFAC}"/>
              </a:ext>
            </a:extLst>
          </p:cNvPr>
          <p:cNvSpPr txBox="1"/>
          <p:nvPr/>
        </p:nvSpPr>
        <p:spPr>
          <a:xfrm>
            <a:off x="4561480" y="1325307"/>
            <a:ext cx="2164620" cy="451723"/>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Need for process Automation</a:t>
            </a:r>
          </a:p>
        </p:txBody>
      </p:sp>
      <p:sp>
        <p:nvSpPr>
          <p:cNvPr id="88" name="TextBox 59_1">
            <a:extLst>
              <a:ext uri="{FF2B5EF4-FFF2-40B4-BE49-F238E27FC236}">
                <a16:creationId xmlns:a16="http://schemas.microsoft.com/office/drawing/2014/main" id="{8BA4A2A7-1B58-9FD7-7B78-F6DB46C01FC7}"/>
              </a:ext>
            </a:extLst>
          </p:cNvPr>
          <p:cNvSpPr txBox="1"/>
          <p:nvPr/>
        </p:nvSpPr>
        <p:spPr>
          <a:xfrm>
            <a:off x="6976931" y="1325307"/>
            <a:ext cx="2164620" cy="451723"/>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Degraded Customer Experience</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a:endParaRPr>
          </a:p>
        </p:txBody>
      </p:sp>
      <p:sp>
        <p:nvSpPr>
          <p:cNvPr id="109" name="TextBox 60_1">
            <a:extLst>
              <a:ext uri="{FF2B5EF4-FFF2-40B4-BE49-F238E27FC236}">
                <a16:creationId xmlns:a16="http://schemas.microsoft.com/office/drawing/2014/main" id="{E4D8B44D-B322-1852-864D-84BF5434C8C0}"/>
              </a:ext>
            </a:extLst>
          </p:cNvPr>
          <p:cNvSpPr txBox="1"/>
          <p:nvPr/>
        </p:nvSpPr>
        <p:spPr>
          <a:xfrm>
            <a:off x="9392381" y="1325307"/>
            <a:ext cx="2164620" cy="451723"/>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Creating Content is Time Consuming</a:t>
            </a:r>
          </a:p>
        </p:txBody>
      </p:sp>
      <p:sp>
        <p:nvSpPr>
          <p:cNvPr id="119" name="TextBox 118">
            <a:extLst>
              <a:ext uri="{FF2B5EF4-FFF2-40B4-BE49-F238E27FC236}">
                <a16:creationId xmlns:a16="http://schemas.microsoft.com/office/drawing/2014/main" id="{9555C6E8-3628-7522-F2EA-EEDCFEB2DF9F}"/>
              </a:ext>
            </a:extLst>
          </p:cNvPr>
          <p:cNvSpPr txBox="1"/>
          <p:nvPr/>
        </p:nvSpPr>
        <p:spPr>
          <a:xfrm>
            <a:off x="588963" y="2118254"/>
            <a:ext cx="1210340" cy="49244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mn-cs"/>
              </a:rPr>
              <a:t>Business Needs</a:t>
            </a:r>
          </a:p>
        </p:txBody>
      </p:sp>
      <p:sp>
        <p:nvSpPr>
          <p:cNvPr id="133" name="TextBox 64_1">
            <a:extLst>
              <a:ext uri="{FF2B5EF4-FFF2-40B4-BE49-F238E27FC236}">
                <a16:creationId xmlns:a16="http://schemas.microsoft.com/office/drawing/2014/main" id="{4823CC91-0864-28F5-7E13-380FE7211DBE}"/>
              </a:ext>
            </a:extLst>
          </p:cNvPr>
          <p:cNvSpPr txBox="1"/>
          <p:nvPr/>
        </p:nvSpPr>
        <p:spPr>
          <a:xfrm>
            <a:off x="2146029" y="2251543"/>
            <a:ext cx="2164620" cy="225862"/>
          </a:xfrm>
          <a:prstGeom prst="roundRect">
            <a:avLst>
              <a:gd name="adj" fmla="val 9296"/>
            </a:avLst>
          </a:prstGeom>
          <a:noFill/>
        </p:spPr>
        <p:txBody>
          <a:bodyPr wrap="square" lIns="0" tIns="0" rIns="0" bIns="0" rtlCol="0" anchor="ctr" anchorCtr="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Increase Productivity </a:t>
            </a:r>
          </a:p>
        </p:txBody>
      </p:sp>
      <p:sp>
        <p:nvSpPr>
          <p:cNvPr id="144" name="TextBox 65_1">
            <a:extLst>
              <a:ext uri="{FF2B5EF4-FFF2-40B4-BE49-F238E27FC236}">
                <a16:creationId xmlns:a16="http://schemas.microsoft.com/office/drawing/2014/main" id="{A64F320E-DE7C-63EB-2E0C-4880B6F97EC7}"/>
              </a:ext>
            </a:extLst>
          </p:cNvPr>
          <p:cNvSpPr txBox="1"/>
          <p:nvPr/>
        </p:nvSpPr>
        <p:spPr>
          <a:xfrm>
            <a:off x="4561480" y="2251543"/>
            <a:ext cx="2164620" cy="225862"/>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Automate Processes</a:t>
            </a:r>
          </a:p>
        </p:txBody>
      </p:sp>
      <p:sp>
        <p:nvSpPr>
          <p:cNvPr id="154" name="TextBox 66_1">
            <a:extLst>
              <a:ext uri="{FF2B5EF4-FFF2-40B4-BE49-F238E27FC236}">
                <a16:creationId xmlns:a16="http://schemas.microsoft.com/office/drawing/2014/main" id="{31D02F58-D2B8-CFAA-AB39-5D65BAB26999}"/>
              </a:ext>
            </a:extLst>
          </p:cNvPr>
          <p:cNvSpPr txBox="1"/>
          <p:nvPr/>
        </p:nvSpPr>
        <p:spPr>
          <a:xfrm>
            <a:off x="6976931" y="2138612"/>
            <a:ext cx="2164620" cy="451723"/>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Improve Customer Experience </a:t>
            </a:r>
          </a:p>
        </p:txBody>
      </p:sp>
      <p:sp>
        <p:nvSpPr>
          <p:cNvPr id="163" name="TextBox 67_1">
            <a:extLst>
              <a:ext uri="{FF2B5EF4-FFF2-40B4-BE49-F238E27FC236}">
                <a16:creationId xmlns:a16="http://schemas.microsoft.com/office/drawing/2014/main" id="{0A159924-2375-A07E-49D4-5268CC671FDD}"/>
              </a:ext>
            </a:extLst>
          </p:cNvPr>
          <p:cNvSpPr txBox="1"/>
          <p:nvPr/>
        </p:nvSpPr>
        <p:spPr>
          <a:xfrm>
            <a:off x="9392381" y="2275593"/>
            <a:ext cx="2164620" cy="225862"/>
          </a:xfrm>
          <a:prstGeom prst="roundRect">
            <a:avLst>
              <a:gd name="adj" fmla="val 9296"/>
            </a:avLst>
          </a:prstGeom>
          <a:noFill/>
        </p:spPr>
        <p:txBody>
          <a:bodyPr wrap="square" lIns="0" tIns="0" rIns="0" bIns="0" rtlCol="0" anchor="ctr"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Build Creative Content</a:t>
            </a:r>
          </a:p>
        </p:txBody>
      </p:sp>
      <p:sp>
        <p:nvSpPr>
          <p:cNvPr id="169" name="TextBox 168">
            <a:extLst>
              <a:ext uri="{FF2B5EF4-FFF2-40B4-BE49-F238E27FC236}">
                <a16:creationId xmlns:a16="http://schemas.microsoft.com/office/drawing/2014/main" id="{05B4EDC1-4B87-68BE-08CD-11CA35C59CB6}"/>
              </a:ext>
            </a:extLst>
          </p:cNvPr>
          <p:cNvSpPr txBox="1"/>
          <p:nvPr/>
        </p:nvSpPr>
        <p:spPr>
          <a:xfrm>
            <a:off x="588963" y="3834255"/>
            <a:ext cx="1210340"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mn-cs"/>
              </a:rPr>
              <a:t>Solutions</a:t>
            </a:r>
          </a:p>
        </p:txBody>
      </p:sp>
      <p:sp>
        <p:nvSpPr>
          <p:cNvPr id="177" name="TextBox 82_1">
            <a:extLst>
              <a:ext uri="{FF2B5EF4-FFF2-40B4-BE49-F238E27FC236}">
                <a16:creationId xmlns:a16="http://schemas.microsoft.com/office/drawing/2014/main" id="{81369AA4-2482-5E65-3DF5-D467B1D9E0DA}"/>
              </a:ext>
            </a:extLst>
          </p:cNvPr>
          <p:cNvSpPr txBox="1"/>
          <p:nvPr/>
        </p:nvSpPr>
        <p:spPr>
          <a:xfrm>
            <a:off x="2125977" y="2908453"/>
            <a:ext cx="2204724" cy="1973282"/>
          </a:xfrm>
          <a:prstGeom prst="roundRect">
            <a:avLst>
              <a:gd name="adj" fmla="val 2994"/>
            </a:avLst>
          </a:prstGeom>
          <a:noFill/>
        </p:spPr>
        <p:txBody>
          <a:bodyPr wrap="square" lIns="0" tIns="0" rIns="0" bIns="0" rtlCol="0" anchor="t" anchorCtr="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Conversational Search/Knowledge Insights</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Code Generation and Documentation</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Trend Forecasting </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Report Summarization &amp; Generation</a:t>
            </a:r>
          </a:p>
        </p:txBody>
      </p:sp>
      <p:sp>
        <p:nvSpPr>
          <p:cNvPr id="183" name="TextBox 83_1">
            <a:extLst>
              <a:ext uri="{FF2B5EF4-FFF2-40B4-BE49-F238E27FC236}">
                <a16:creationId xmlns:a16="http://schemas.microsoft.com/office/drawing/2014/main" id="{BF7C5F57-5461-8C83-66D7-9C649F363850}"/>
              </a:ext>
            </a:extLst>
          </p:cNvPr>
          <p:cNvSpPr txBox="1"/>
          <p:nvPr/>
        </p:nvSpPr>
        <p:spPr>
          <a:xfrm>
            <a:off x="4541428" y="2908453"/>
            <a:ext cx="2204724" cy="1320701"/>
          </a:xfrm>
          <a:prstGeom prst="roundRect">
            <a:avLst>
              <a:gd name="adj" fmla="val 2994"/>
            </a:avLst>
          </a:prstGeom>
          <a:noFill/>
        </p:spPr>
        <p:txBody>
          <a:bodyPr wrap="square" lIns="0" tIns="0" rIns="0" bIns="0" rtlCol="0" anchor="t"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Document Processing</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Workflow Management</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Fraud Detection</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Supply Chain Optimization</a:t>
            </a:r>
          </a:p>
        </p:txBody>
      </p:sp>
      <p:sp>
        <p:nvSpPr>
          <p:cNvPr id="188" name="TextBox 84_1">
            <a:extLst>
              <a:ext uri="{FF2B5EF4-FFF2-40B4-BE49-F238E27FC236}">
                <a16:creationId xmlns:a16="http://schemas.microsoft.com/office/drawing/2014/main" id="{D317EA69-DE7D-4F75-A666-65E2FDB06569}"/>
              </a:ext>
            </a:extLst>
          </p:cNvPr>
          <p:cNvSpPr txBox="1"/>
          <p:nvPr/>
        </p:nvSpPr>
        <p:spPr>
          <a:xfrm>
            <a:off x="6956879" y="2908453"/>
            <a:ext cx="2204724" cy="1833443"/>
          </a:xfrm>
          <a:prstGeom prst="roundRect">
            <a:avLst>
              <a:gd name="adj" fmla="val 2994"/>
            </a:avLst>
          </a:prstGeom>
          <a:noFill/>
        </p:spPr>
        <p:txBody>
          <a:bodyPr wrap="square" lIns="0" tIns="0" rIns="0" bIns="0" rtlCol="0" anchor="t"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Intelligent Contact Center</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Agent/Employee Assistance</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Virtual Assistance</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Call Analytics</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Call Summarization</a:t>
            </a:r>
          </a:p>
        </p:txBody>
      </p:sp>
      <p:sp>
        <p:nvSpPr>
          <p:cNvPr id="192" name="TextBox 85_1">
            <a:extLst>
              <a:ext uri="{FF2B5EF4-FFF2-40B4-BE49-F238E27FC236}">
                <a16:creationId xmlns:a16="http://schemas.microsoft.com/office/drawing/2014/main" id="{590F9230-E72D-8B76-4C93-16023648DF85}"/>
              </a:ext>
            </a:extLst>
          </p:cNvPr>
          <p:cNvSpPr txBox="1"/>
          <p:nvPr/>
        </p:nvSpPr>
        <p:spPr>
          <a:xfrm>
            <a:off x="9372329" y="2908453"/>
            <a:ext cx="2204724" cy="1755755"/>
          </a:xfrm>
          <a:prstGeom prst="roundRect">
            <a:avLst>
              <a:gd name="adj" fmla="val 2994"/>
            </a:avLst>
          </a:prstGeom>
          <a:noFill/>
        </p:spPr>
        <p:txBody>
          <a:bodyPr wrap="square" lIns="0" tIns="0" rIns="0" bIns="0" rtlCol="0" anchor="t" anchorCtr="0">
            <a:sp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Marketing/Sales Content Generation</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Personalized Content Generation</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Product Design &amp; Development</a:t>
            </a:r>
          </a:p>
          <a:p>
            <a:pPr marL="176213" marR="0" lvl="0" indent="-176213"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mn-cs"/>
              </a:rPr>
              <a:t>Digital Art</a:t>
            </a:r>
          </a:p>
        </p:txBody>
      </p:sp>
      <p:sp>
        <p:nvSpPr>
          <p:cNvPr id="194" name="TextBox 193">
            <a:extLst>
              <a:ext uri="{FF2B5EF4-FFF2-40B4-BE49-F238E27FC236}">
                <a16:creationId xmlns:a16="http://schemas.microsoft.com/office/drawing/2014/main" id="{8DED1FFC-2077-E17C-953F-AD481399597E}"/>
              </a:ext>
            </a:extLst>
          </p:cNvPr>
          <p:cNvSpPr txBox="1"/>
          <p:nvPr/>
        </p:nvSpPr>
        <p:spPr>
          <a:xfrm>
            <a:off x="588963" y="5581733"/>
            <a:ext cx="1210340" cy="73866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mn-cs"/>
              </a:rPr>
              <a:t>What can Generative AI Do?</a:t>
            </a:r>
          </a:p>
        </p:txBody>
      </p:sp>
      <p:sp>
        <p:nvSpPr>
          <p:cNvPr id="196" name="TextBox 99_1">
            <a:extLst>
              <a:ext uri="{FF2B5EF4-FFF2-40B4-BE49-F238E27FC236}">
                <a16:creationId xmlns:a16="http://schemas.microsoft.com/office/drawing/2014/main" id="{B86F31BA-DF00-8E17-7E50-54D9FC80916A}"/>
              </a:ext>
            </a:extLst>
          </p:cNvPr>
          <p:cNvSpPr txBox="1"/>
          <p:nvPr/>
        </p:nvSpPr>
        <p:spPr>
          <a:xfrm>
            <a:off x="4970390" y="5478326"/>
            <a:ext cx="3762248" cy="831175"/>
          </a:xfrm>
          <a:prstGeom prst="roundRect">
            <a:avLst>
              <a:gd name="adj" fmla="val 6744"/>
            </a:avLst>
          </a:prstGeom>
          <a:noFill/>
          <a:effectLst>
            <a:outerShdw blurRad="63500" sx="102000" sy="102000" algn="ctr" rotWithShape="0">
              <a:schemeClr val="bg1">
                <a:lumMod val="85000"/>
                <a:alpha val="40000"/>
              </a:schemeClr>
            </a:outerShdw>
          </a:effectLst>
        </p:spPr>
        <p:txBody>
          <a:bodyPr wrap="none" lIns="0" tIns="0" rIns="0" bIns="0" rtlCol="0" anchor="ctr" anchorCtr="0">
            <a:sp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Generate New Revenue Streams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Deliver Differentiated Customer Experiences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a:ea typeface="+mn-ea"/>
                <a:cs typeface="+mn-cs"/>
              </a:rPr>
              <a:t>Modernize Internal Processes</a:t>
            </a:r>
          </a:p>
        </p:txBody>
      </p:sp>
    </p:spTree>
    <p:extLst>
      <p:ext uri="{BB962C8B-B14F-4D97-AF65-F5344CB8AC3E}">
        <p14:creationId xmlns:p14="http://schemas.microsoft.com/office/powerpoint/2010/main" val="1753605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fade">
                                      <p:cBhvr>
                                        <p:cTn id="18" dur="50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9"/>
                                        </p:tgtEl>
                                        <p:attrNameLst>
                                          <p:attrName>style.visibility</p:attrName>
                                        </p:attrNameLst>
                                      </p:cBhvr>
                                      <p:to>
                                        <p:strVal val="visible"/>
                                      </p:to>
                                    </p:set>
                                    <p:animEffect transition="in" filter="fade">
                                      <p:cBhvr>
                                        <p:cTn id="31" dur="500"/>
                                        <p:tgtEl>
                                          <p:spTgt spid="10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3"/>
                                        </p:tgtEl>
                                        <p:attrNameLst>
                                          <p:attrName>style.visibility</p:attrName>
                                        </p:attrNameLst>
                                      </p:cBhvr>
                                      <p:to>
                                        <p:strVal val="visible"/>
                                      </p:to>
                                    </p:set>
                                    <p:animEffect transition="in" filter="fade">
                                      <p:cBhvr>
                                        <p:cTn id="39" dur="500"/>
                                        <p:tgtEl>
                                          <p:spTgt spid="1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7"/>
                                        </p:tgtEl>
                                        <p:attrNameLst>
                                          <p:attrName>style.visibility</p:attrName>
                                        </p:attrNameLst>
                                      </p:cBhvr>
                                      <p:to>
                                        <p:strVal val="visible"/>
                                      </p:to>
                                    </p:set>
                                    <p:animEffect transition="in" filter="fade">
                                      <p:cBhvr>
                                        <p:cTn id="45" dur="500"/>
                                        <p:tgtEl>
                                          <p:spTgt spid="17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fade">
                                      <p:cBhvr>
                                        <p:cTn id="48" dur="500"/>
                                        <p:tgtEl>
                                          <p:spTgt spid="8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fade">
                                      <p:cBhvr>
                                        <p:cTn id="53" dur="500"/>
                                        <p:tgtEl>
                                          <p:spTgt spid="1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3"/>
                                        </p:tgtEl>
                                        <p:attrNameLst>
                                          <p:attrName>style.visibility</p:attrName>
                                        </p:attrNameLst>
                                      </p:cBhvr>
                                      <p:to>
                                        <p:strVal val="visible"/>
                                      </p:to>
                                    </p:set>
                                    <p:animEffect transition="in" filter="fade">
                                      <p:cBhvr>
                                        <p:cTn id="59" dur="500"/>
                                        <p:tgtEl>
                                          <p:spTgt spid="18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54"/>
                                        </p:tgtEl>
                                        <p:attrNameLst>
                                          <p:attrName>style.visibility</p:attrName>
                                        </p:attrNameLst>
                                      </p:cBhvr>
                                      <p:to>
                                        <p:strVal val="visible"/>
                                      </p:to>
                                    </p:set>
                                    <p:animEffect transition="in" filter="fade">
                                      <p:cBhvr>
                                        <p:cTn id="67" dur="500"/>
                                        <p:tgtEl>
                                          <p:spTgt spid="1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88"/>
                                        </p:tgtEl>
                                        <p:attrNameLst>
                                          <p:attrName>style.visibility</p:attrName>
                                        </p:attrNameLst>
                                      </p:cBhvr>
                                      <p:to>
                                        <p:strVal val="visible"/>
                                      </p:to>
                                    </p:set>
                                    <p:animEffect transition="in" filter="fade">
                                      <p:cBhvr>
                                        <p:cTn id="73" dur="500"/>
                                        <p:tgtEl>
                                          <p:spTgt spid="18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fade">
                                      <p:cBhvr>
                                        <p:cTn id="76" dur="500"/>
                                        <p:tgtEl>
                                          <p:spTgt spid="85"/>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63"/>
                                        </p:tgtEl>
                                        <p:attrNameLst>
                                          <p:attrName>style.visibility</p:attrName>
                                        </p:attrNameLst>
                                      </p:cBhvr>
                                      <p:to>
                                        <p:strVal val="visible"/>
                                      </p:to>
                                    </p:set>
                                    <p:animEffect transition="in" filter="fade">
                                      <p:cBhvr>
                                        <p:cTn id="81" dur="500"/>
                                        <p:tgtEl>
                                          <p:spTgt spid="16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fade">
                                      <p:cBhvr>
                                        <p:cTn id="84" dur="500"/>
                                        <p:tgtEl>
                                          <p:spTgt spid="1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500"/>
                                        <p:tgtEl>
                                          <p:spTgt spid="86"/>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92"/>
                                        </p:tgtEl>
                                        <p:attrNameLst>
                                          <p:attrName>style.visibility</p:attrName>
                                        </p:attrNameLst>
                                      </p:cBhvr>
                                      <p:to>
                                        <p:strVal val="visible"/>
                                      </p:to>
                                    </p:set>
                                    <p:animEffect transition="in" filter="fade">
                                      <p:cBhvr>
                                        <p:cTn id="90" dur="500"/>
                                        <p:tgtEl>
                                          <p:spTgt spid="19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96"/>
                                        </p:tgtEl>
                                        <p:attrNameLst>
                                          <p:attrName>style.visibility</p:attrName>
                                        </p:attrNameLst>
                                      </p:cBhvr>
                                      <p:to>
                                        <p:strVal val="visible"/>
                                      </p:to>
                                    </p:set>
                                    <p:animEffect transition="in" filter="fade">
                                      <p:cBhvr>
                                        <p:cTn id="95" dur="500"/>
                                        <p:tgtEl>
                                          <p:spTgt spid="19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83" grpId="0" animBg="1"/>
      <p:bldP spid="84" grpId="0" animBg="1"/>
      <p:bldP spid="85" grpId="0" animBg="1"/>
      <p:bldP spid="86" grpId="0" animBg="1"/>
      <p:bldP spid="100" grpId="0" animBg="1"/>
      <p:bldP spid="6" grpId="0" animBg="1"/>
      <p:bldP spid="7" grpId="0" animBg="1"/>
      <p:bldP spid="9" grpId="0" animBg="1"/>
      <p:bldP spid="10" grpId="0" animBg="1"/>
      <p:bldP spid="40" grpId="0" animBg="1"/>
      <p:bldP spid="62" grpId="0" animBg="1"/>
      <p:bldP spid="88" grpId="0" animBg="1"/>
      <p:bldP spid="109" grpId="0" animBg="1"/>
      <p:bldP spid="133" grpId="0" animBg="1"/>
      <p:bldP spid="144" grpId="0" animBg="1"/>
      <p:bldP spid="154" grpId="0" animBg="1"/>
      <p:bldP spid="163" grpId="0" animBg="1"/>
      <p:bldP spid="177" grpId="0" animBg="1"/>
      <p:bldP spid="183" grpId="0" animBg="1"/>
      <p:bldP spid="188" grpId="0" animBg="1"/>
      <p:bldP spid="192" grpId="0" animBg="1"/>
      <p:bldP spid="19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9F5D00-F698-5B45-2BC6-7E7C4A24F3BF}"/>
              </a:ext>
              <a:ext uri="{C183D7F6-B498-43B3-948B-1728B52AA6E4}">
                <adec:decorative xmlns:adec="http://schemas.microsoft.com/office/drawing/2017/decorative" val="1"/>
              </a:ext>
            </a:extLst>
          </p:cNvPr>
          <p:cNvSpPr/>
          <p:nvPr/>
        </p:nvSpPr>
        <p:spPr bwMode="auto">
          <a:xfrm rot="5400000">
            <a:off x="2668588" y="-2082801"/>
            <a:ext cx="6272212" cy="11609389"/>
          </a:xfrm>
          <a:custGeom>
            <a:avLst/>
            <a:gdLst>
              <a:gd name="connsiteX0" fmla="*/ 0 w 5324568"/>
              <a:gd name="connsiteY0" fmla="*/ 11609386 h 11609386"/>
              <a:gd name="connsiteX1" fmla="*/ 0 w 5324568"/>
              <a:gd name="connsiteY1" fmla="*/ 255766 h 11609386"/>
              <a:gd name="connsiteX2" fmla="*/ 255766 w 5324568"/>
              <a:gd name="connsiteY2" fmla="*/ 0 h 11609386"/>
              <a:gd name="connsiteX3" fmla="*/ 5324568 w 5324568"/>
              <a:gd name="connsiteY3" fmla="*/ 0 h 11609386"/>
              <a:gd name="connsiteX4" fmla="*/ 5324568 w 5324568"/>
              <a:gd name="connsiteY4" fmla="*/ 11609386 h 1160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68" h="11609386">
                <a:moveTo>
                  <a:pt x="0" y="11609386"/>
                </a:moveTo>
                <a:lnTo>
                  <a:pt x="0" y="255766"/>
                </a:lnTo>
                <a:cubicBezTo>
                  <a:pt x="0" y="114510"/>
                  <a:pt x="114510" y="0"/>
                  <a:pt x="255766" y="0"/>
                </a:cubicBezTo>
                <a:lnTo>
                  <a:pt x="5324568" y="0"/>
                </a:lnTo>
                <a:lnTo>
                  <a:pt x="5324568" y="11609386"/>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Freeform: Shape 7">
            <a:extLst>
              <a:ext uri="{FF2B5EF4-FFF2-40B4-BE49-F238E27FC236}">
                <a16:creationId xmlns:a16="http://schemas.microsoft.com/office/drawing/2014/main" id="{129A3D70-FE01-D978-7D35-316C732195A4}"/>
              </a:ext>
              <a:ext uri="{C183D7F6-B498-43B3-948B-1728B52AA6E4}">
                <adec:decorative xmlns:adec="http://schemas.microsoft.com/office/drawing/2017/decorative" val="1"/>
              </a:ext>
            </a:extLst>
          </p:cNvPr>
          <p:cNvSpPr>
            <a:spLocks/>
          </p:cNvSpPr>
          <p:nvPr/>
        </p:nvSpPr>
        <p:spPr bwMode="auto">
          <a:xfrm>
            <a:off x="-1" y="769270"/>
            <a:ext cx="11468103" cy="6088730"/>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chemeClr val="bg1"/>
          </a:solidFill>
          <a:ln>
            <a:noFill/>
            <a:headEnd type="none" w="med" len="med"/>
            <a:tailEnd type="none" w="med" len="med"/>
          </a:ln>
          <a:effectLst>
            <a:outerShdw blurRad="50800" dist="38100" dir="16200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BAFCD35-F604-FA24-F5FF-C74DB592015A}"/>
              </a:ext>
              <a:ext uri="{C183D7F6-B498-43B3-948B-1728B52AA6E4}">
                <adec:decorative xmlns:adec="http://schemas.microsoft.com/office/drawing/2017/decorative" val="1"/>
              </a:ext>
            </a:extLst>
          </p:cNvPr>
          <p:cNvCxnSpPr>
            <a:cxnSpLocks/>
          </p:cNvCxnSpPr>
          <p:nvPr/>
        </p:nvCxnSpPr>
        <p:spPr>
          <a:xfrm>
            <a:off x="582611" y="2721150"/>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A46C97-6645-15D2-8590-64CFD481539E}"/>
              </a:ext>
              <a:ext uri="{C183D7F6-B498-43B3-948B-1728B52AA6E4}">
                <adec:decorative xmlns:adec="http://schemas.microsoft.com/office/drawing/2017/decorative" val="1"/>
              </a:ext>
            </a:extLst>
          </p:cNvPr>
          <p:cNvCxnSpPr>
            <a:cxnSpLocks/>
          </p:cNvCxnSpPr>
          <p:nvPr/>
        </p:nvCxnSpPr>
        <p:spPr>
          <a:xfrm>
            <a:off x="582611" y="4244171"/>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itle 65">
            <a:extLst>
              <a:ext uri="{FF2B5EF4-FFF2-40B4-BE49-F238E27FC236}">
                <a16:creationId xmlns:a16="http://schemas.microsoft.com/office/drawing/2014/main" id="{21DB0044-B8A4-0ED8-2143-4A349A85F7D5}"/>
              </a:ext>
            </a:extLst>
          </p:cNvPr>
          <p:cNvSpPr>
            <a:spLocks noGrp="1"/>
          </p:cNvSpPr>
          <p:nvPr>
            <p:ph type="title" idx="4294967295"/>
          </p:nvPr>
        </p:nvSpPr>
        <p:spPr>
          <a:xfrm>
            <a:off x="582611" y="22131"/>
            <a:ext cx="11018838" cy="554038"/>
          </a:xfrm>
        </p:spPr>
        <p:txBody>
          <a:bodyPr vert="horz" wrap="square" lIns="0" tIns="0" rIns="0" bIns="0" rtlCol="0" anchor="b">
            <a:spAutoFit/>
          </a:bodyPr>
          <a:lstStyle/>
          <a:p>
            <a:r>
              <a:rPr lang="en-IN" dirty="0"/>
              <a:t>Resources</a:t>
            </a:r>
          </a:p>
        </p:txBody>
      </p:sp>
      <p:sp>
        <p:nvSpPr>
          <p:cNvPr id="97" name="TextBox 96">
            <a:extLst>
              <a:ext uri="{FF2B5EF4-FFF2-40B4-BE49-F238E27FC236}">
                <a16:creationId xmlns:a16="http://schemas.microsoft.com/office/drawing/2014/main" id="{7A858DFD-54EF-1772-924F-9E74D743B87B}"/>
              </a:ext>
            </a:extLst>
          </p:cNvPr>
          <p:cNvSpPr txBox="1"/>
          <p:nvPr/>
        </p:nvSpPr>
        <p:spPr>
          <a:xfrm>
            <a:off x="582611" y="1607554"/>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Bookmark the What’s New 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2">
                  <a:extLst>
                    <a:ext uri="{A12FA001-AC4F-418D-AE19-62706E023703}">
                      <ahyp:hlinkClr xmlns:ahyp="http://schemas.microsoft.com/office/drawing/2018/hyperlinkcolor" val="tx"/>
                    </a:ext>
                  </a:extLst>
                </a:hlinkClick>
              </a:rPr>
              <a:t>aka.ms/AOAI-Newsfeed</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03" name="Picture 102" descr="QR code to scan bookmark the what's page">
            <a:extLst>
              <a:ext uri="{FF2B5EF4-FFF2-40B4-BE49-F238E27FC236}">
                <a16:creationId xmlns:a16="http://schemas.microsoft.com/office/drawing/2014/main" id="{B932562D-DE5B-C878-A20D-DB3B82A8B4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21364" y="1492776"/>
            <a:ext cx="968220" cy="968220"/>
          </a:xfrm>
          <a:prstGeom prst="rect">
            <a:avLst/>
          </a:prstGeom>
        </p:spPr>
      </p:pic>
      <p:sp>
        <p:nvSpPr>
          <p:cNvPr id="108" name="TextBox 107">
            <a:extLst>
              <a:ext uri="{FF2B5EF4-FFF2-40B4-BE49-F238E27FC236}">
                <a16:creationId xmlns:a16="http://schemas.microsoft.com/office/drawing/2014/main" id="{A5EDBB60-E432-014E-3739-FC72E89ECACA}"/>
              </a:ext>
            </a:extLst>
          </p:cNvPr>
          <p:cNvSpPr txBox="1"/>
          <p:nvPr/>
        </p:nvSpPr>
        <p:spPr>
          <a:xfrm>
            <a:off x="582611" y="3113328"/>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Read thought leadership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4">
                  <a:extLst>
                    <a:ext uri="{A12FA001-AC4F-418D-AE19-62706E023703}">
                      <ahyp:hlinkClr xmlns:ahyp="http://schemas.microsoft.com/office/drawing/2018/hyperlinkcolor" val="tx"/>
                    </a:ext>
                  </a:extLst>
                </a:hlinkClick>
              </a:rPr>
              <a:t>aka.ms/AI-Blog</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2" name="Picture 111" descr="QR code to scan share thought leadership with your prospects">
            <a:extLst>
              <a:ext uri="{FF2B5EF4-FFF2-40B4-BE49-F238E27FC236}">
                <a16:creationId xmlns:a16="http://schemas.microsoft.com/office/drawing/2014/main" id="{67DAEB3E-13E8-1657-8EEC-082DDE6E162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04118" y="2981304"/>
            <a:ext cx="1002713" cy="1002713"/>
          </a:xfrm>
          <a:prstGeom prst="rect">
            <a:avLst/>
          </a:prstGeom>
        </p:spPr>
      </p:pic>
      <p:sp>
        <p:nvSpPr>
          <p:cNvPr id="115" name="TextBox 114">
            <a:extLst>
              <a:ext uri="{FF2B5EF4-FFF2-40B4-BE49-F238E27FC236}">
                <a16:creationId xmlns:a16="http://schemas.microsoft.com/office/drawing/2014/main" id="{9F016142-C4E4-23F1-5AFB-82DA269A3FBE}"/>
              </a:ext>
            </a:extLst>
          </p:cNvPr>
          <p:cNvSpPr txBox="1"/>
          <p:nvPr/>
        </p:nvSpPr>
        <p:spPr>
          <a:xfrm>
            <a:off x="582611" y="4636349"/>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Check out the latest customer stories: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aka.ms/</a:t>
            </a:r>
            <a:r>
              <a:rPr kumimoji="0" lang="en-US" sz="2400" b="0" i="0" u="none" strike="noStrike" kern="1200" cap="none" spc="0" normalizeH="0" baseline="0" noProof="0" err="1">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AOAIstories</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7" name="Picture 116" descr="QR code to scan check out the latest customer stories">
            <a:extLst>
              <a:ext uri="{FF2B5EF4-FFF2-40B4-BE49-F238E27FC236}">
                <a16:creationId xmlns:a16="http://schemas.microsoft.com/office/drawing/2014/main" id="{62354DAF-E09E-1602-F919-FF66F132EFB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04118" y="4504325"/>
            <a:ext cx="1002713" cy="1002713"/>
          </a:xfrm>
          <a:prstGeom prst="rect">
            <a:avLst/>
          </a:prstGeom>
        </p:spPr>
      </p:pic>
    </p:spTree>
    <p:extLst>
      <p:ext uri="{BB962C8B-B14F-4D97-AF65-F5344CB8AC3E}">
        <p14:creationId xmlns:p14="http://schemas.microsoft.com/office/powerpoint/2010/main" val="4691847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7418C-5C6A-8A65-906C-6E0C259B550E}"/>
              </a:ext>
            </a:extLst>
          </p:cNvPr>
          <p:cNvSpPr>
            <a:spLocks noGrp="1"/>
          </p:cNvSpPr>
          <p:nvPr>
            <p:ph type="title" idx="4294967295"/>
          </p:nvPr>
        </p:nvSpPr>
        <p:spPr>
          <a:xfrm>
            <a:off x="1054173" y="2609211"/>
            <a:ext cx="663545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Thank you</a:t>
            </a:r>
          </a:p>
        </p:txBody>
      </p:sp>
    </p:spTree>
    <p:extLst>
      <p:ext uri="{BB962C8B-B14F-4D97-AF65-F5344CB8AC3E}">
        <p14:creationId xmlns:p14="http://schemas.microsoft.com/office/powerpoint/2010/main" val="6673373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row: Bent 17">
            <a:extLst>
              <a:ext uri="{FF2B5EF4-FFF2-40B4-BE49-F238E27FC236}">
                <a16:creationId xmlns:a16="http://schemas.microsoft.com/office/drawing/2014/main" id="{A4E2AF40-CCF2-9153-5CA4-864FFE62DC9B}"/>
              </a:ext>
              <a:ext uri="{C183D7F6-B498-43B3-948B-1728B52AA6E4}">
                <adec:decorative xmlns:adec="http://schemas.microsoft.com/office/drawing/2017/decorative" val="1"/>
              </a:ext>
            </a:extLst>
          </p:cNvPr>
          <p:cNvSpPr/>
          <p:nvPr/>
        </p:nvSpPr>
        <p:spPr bwMode="auto">
          <a:xfrm rot="10800000" flipH="1">
            <a:off x="8337754" y="5961290"/>
            <a:ext cx="3854246" cy="585787"/>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327F2A53-64AA-FDDB-C907-2DBB695FBAF3}"/>
              </a:ext>
              <a:ext uri="{C183D7F6-B498-43B3-948B-1728B52AA6E4}">
                <adec:decorative xmlns:adec="http://schemas.microsoft.com/office/drawing/2017/decorative" val="1"/>
              </a:ext>
            </a:extLst>
          </p:cNvPr>
          <p:cNvSpPr/>
          <p:nvPr/>
        </p:nvSpPr>
        <p:spPr bwMode="auto">
          <a:xfrm rot="5400000">
            <a:off x="5751513" y="-3576411"/>
            <a:ext cx="685797" cy="11017250"/>
          </a:xfrm>
          <a:prstGeom prst="round2Same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20" name="Rectangle 19">
            <a:extLst>
              <a:ext uri="{FF2B5EF4-FFF2-40B4-BE49-F238E27FC236}">
                <a16:creationId xmlns:a16="http://schemas.microsoft.com/office/drawing/2014/main" id="{604D737C-1B37-71DD-9ACA-7A58181DF45B}"/>
              </a:ext>
              <a:ext uri="{C183D7F6-B498-43B3-948B-1728B52AA6E4}">
                <adec:decorative xmlns:adec="http://schemas.microsoft.com/office/drawing/2017/decorative" val="1"/>
              </a:ext>
            </a:extLst>
          </p:cNvPr>
          <p:cNvSpPr/>
          <p:nvPr/>
        </p:nvSpPr>
        <p:spPr bwMode="auto">
          <a:xfrm>
            <a:off x="8337754" y="2553541"/>
            <a:ext cx="3854245" cy="39088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6E5D059E-46F8-49BC-7E5A-3F384E41763F}"/>
              </a:ext>
              <a:ext uri="{C183D7F6-B498-43B3-948B-1728B52AA6E4}">
                <adec:decorative xmlns:adec="http://schemas.microsoft.com/office/drawing/2017/decorative" val="1"/>
              </a:ext>
            </a:extLst>
          </p:cNvPr>
          <p:cNvSpPr>
            <a:spLocks/>
          </p:cNvSpPr>
          <p:nvPr/>
        </p:nvSpPr>
        <p:spPr bwMode="auto">
          <a:xfrm>
            <a:off x="585785" y="2468880"/>
            <a:ext cx="7692976" cy="4078199"/>
          </a:xfrm>
          <a:prstGeom prst="roundRect">
            <a:avLst>
              <a:gd name="adj" fmla="val 1759"/>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2" name="Arrow: Bent 11">
            <a:extLst>
              <a:ext uri="{FF2B5EF4-FFF2-40B4-BE49-F238E27FC236}">
                <a16:creationId xmlns:a16="http://schemas.microsoft.com/office/drawing/2014/main" id="{1E552EB8-3235-7697-880E-A4AB9ABD0E36}"/>
              </a:ext>
              <a:ext uri="{C183D7F6-B498-43B3-948B-1728B52AA6E4}">
                <adec:decorative xmlns:adec="http://schemas.microsoft.com/office/drawing/2017/decorative" val="1"/>
              </a:ext>
            </a:extLst>
          </p:cNvPr>
          <p:cNvSpPr/>
          <p:nvPr/>
        </p:nvSpPr>
        <p:spPr bwMode="auto">
          <a:xfrm rot="5400000">
            <a:off x="-120936" y="1568391"/>
            <a:ext cx="827660" cy="585787"/>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3" name="Arrow: Bent 12">
            <a:extLst>
              <a:ext uri="{FF2B5EF4-FFF2-40B4-BE49-F238E27FC236}">
                <a16:creationId xmlns:a16="http://schemas.microsoft.com/office/drawing/2014/main" id="{801C092D-6FED-D46B-31E0-55CFAA3FBAC8}"/>
              </a:ext>
              <a:ext uri="{C183D7F6-B498-43B3-948B-1728B52AA6E4}">
                <adec:decorative xmlns:adec="http://schemas.microsoft.com/office/drawing/2017/decorative" val="1"/>
              </a:ext>
            </a:extLst>
          </p:cNvPr>
          <p:cNvSpPr/>
          <p:nvPr/>
        </p:nvSpPr>
        <p:spPr bwMode="auto">
          <a:xfrm rot="10800000" flipH="1">
            <a:off x="585788" y="1716428"/>
            <a:ext cx="6983412" cy="685796"/>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4" name="Arrow: Bent 13">
            <a:extLst>
              <a:ext uri="{FF2B5EF4-FFF2-40B4-BE49-F238E27FC236}">
                <a16:creationId xmlns:a16="http://schemas.microsoft.com/office/drawing/2014/main" id="{BE75F2CF-FFE3-EC61-8C6D-4C17DBA005D8}"/>
              </a:ext>
              <a:ext uri="{C183D7F6-B498-43B3-948B-1728B52AA6E4}">
                <adec:decorative xmlns:adec="http://schemas.microsoft.com/office/drawing/2017/decorative" val="1"/>
              </a:ext>
            </a:extLst>
          </p:cNvPr>
          <p:cNvSpPr/>
          <p:nvPr/>
        </p:nvSpPr>
        <p:spPr bwMode="auto">
          <a:xfrm rot="5400000">
            <a:off x="6054937" y="3889500"/>
            <a:ext cx="3770092" cy="795541"/>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 name="Title 2">
            <a:extLst>
              <a:ext uri="{FF2B5EF4-FFF2-40B4-BE49-F238E27FC236}">
                <a16:creationId xmlns:a16="http://schemas.microsoft.com/office/drawing/2014/main" id="{06BABD5A-45E9-5693-E0FD-13225BF32D19}"/>
              </a:ext>
            </a:extLst>
          </p:cNvPr>
          <p:cNvSpPr>
            <a:spLocks noGrp="1"/>
          </p:cNvSpPr>
          <p:nvPr>
            <p:ph type="title"/>
          </p:nvPr>
        </p:nvSpPr>
        <p:spPr/>
        <p:txBody>
          <a:bodyPr/>
          <a:lstStyle/>
          <a:p>
            <a:r>
              <a:rPr lang="en-CA"/>
              <a:t>Blogs and Resources </a:t>
            </a:r>
            <a:r>
              <a:rPr lang="en-CA" noProof="0"/>
              <a:t>Featuring Product News, Research and Customers</a:t>
            </a:r>
            <a:endParaRPr lang="en-IN"/>
          </a:p>
        </p:txBody>
      </p:sp>
      <p:sp>
        <p:nvSpPr>
          <p:cNvPr id="33" name="TextBox 32">
            <a:extLst>
              <a:ext uri="{FF2B5EF4-FFF2-40B4-BE49-F238E27FC236}">
                <a16:creationId xmlns:a16="http://schemas.microsoft.com/office/drawing/2014/main" id="{CCA3C2BB-CEFA-A9FE-25B5-26009D165595}"/>
              </a:ext>
            </a:extLst>
          </p:cNvPr>
          <p:cNvSpPr txBox="1">
            <a:spLocks/>
          </p:cNvSpPr>
          <p:nvPr/>
        </p:nvSpPr>
        <p:spPr>
          <a:xfrm>
            <a:off x="1282998" y="1793715"/>
            <a:ext cx="9622827"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defPPr>
              <a:defRPr lang="en-US"/>
            </a:defPPr>
            <a:lvl1pPr algn="ctr" defTabSz="932472" fontAlgn="base">
              <a:spcBef>
                <a:spcPct val="0"/>
              </a:spcBef>
              <a:spcAft>
                <a:spcPct val="0"/>
              </a:spcAft>
              <a:defRPr sz="1600" b="1">
                <a:solidFill>
                  <a:schemeClr val="bg1"/>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Segoe UI" pitchFamily="34" charset="0"/>
              </a:rPr>
              <a:t>What’s new?: </a:t>
            </a:r>
            <a:r>
              <a:rPr kumimoji="0" lang="en-US" sz="1800" b="1" i="0" u="none" strike="noStrike" kern="1200" cap="none" spc="0" normalizeH="0" baseline="0" noProof="0">
                <a:ln>
                  <a:noFill/>
                </a:ln>
                <a:solidFill>
                  <a:srgbClr val="8661C5"/>
                </a:solidFill>
                <a:effectLst/>
                <a:uLnTx/>
                <a:uFillTx/>
                <a:latin typeface="Segoe UI Variable Display"/>
                <a:ea typeface="+mn-ea"/>
                <a:cs typeface="Segoe UI" pitchFamily="34" charset="0"/>
                <a:hlinkClick r:id="rId2">
                  <a:extLst>
                    <a:ext uri="{A12FA001-AC4F-418D-AE19-62706E023703}">
                      <ahyp:hlinkClr xmlns:ahyp="http://schemas.microsoft.com/office/drawing/2018/hyperlinkcolor" val="tx"/>
                    </a:ext>
                  </a:extLst>
                </a:hlinkClick>
              </a:rPr>
              <a:t>https://aka.ms/aoai-newsfeed</a:t>
            </a:r>
            <a:r>
              <a:rPr kumimoji="0" lang="en-US" sz="1800" b="1" i="0" u="none" strike="noStrike" kern="1200" cap="none" spc="0" normalizeH="0" baseline="0" noProof="0">
                <a:ln>
                  <a:noFill/>
                </a:ln>
                <a:solidFill>
                  <a:srgbClr val="8661C5"/>
                </a:solidFill>
                <a:effectLst/>
                <a:uLnTx/>
                <a:uFillTx/>
                <a:latin typeface="Segoe UI Variable Display"/>
                <a:ea typeface="+mn-ea"/>
                <a:cs typeface="Segoe UI" pitchFamily="34" charset="0"/>
              </a:rPr>
              <a:t> </a:t>
            </a:r>
            <a:r>
              <a:rPr kumimoji="0" lang="en-US" sz="1800" b="1" i="0" u="none" strike="noStrike" kern="1200" cap="none" spc="0" normalizeH="0" baseline="0" noProof="0">
                <a:ln>
                  <a:noFill/>
                </a:ln>
                <a:solidFill>
                  <a:srgbClr val="000000"/>
                </a:solidFill>
                <a:effectLst/>
                <a:uLnTx/>
                <a:uFillTx/>
                <a:latin typeface="Segoe UI Variable Display"/>
                <a:ea typeface="+mn-ea"/>
                <a:cs typeface="Segoe UI" pitchFamily="34" charset="0"/>
              </a:rPr>
              <a:t>| Though</a:t>
            </a:r>
            <a:r>
              <a:rPr kumimoji="0" lang="en-US" sz="1800" b="1" i="1" u="none" strike="noStrike" kern="1200" cap="none" spc="0" normalizeH="0" baseline="0" noProof="0">
                <a:ln>
                  <a:noFill/>
                </a:ln>
                <a:solidFill>
                  <a:srgbClr val="000000"/>
                </a:solidFill>
                <a:effectLst/>
                <a:uLnTx/>
                <a:uFillTx/>
                <a:latin typeface="Segoe UI Variable Display"/>
                <a:ea typeface="+mn-ea"/>
                <a:cs typeface="Segoe UI" pitchFamily="34" charset="0"/>
              </a:rPr>
              <a:t>t </a:t>
            </a:r>
            <a:r>
              <a:rPr kumimoji="0" lang="en-US" sz="1800" b="1" i="0" u="none" strike="noStrike" kern="1200" cap="none" spc="0" normalizeH="0" baseline="0" noProof="0">
                <a:ln>
                  <a:noFill/>
                </a:ln>
                <a:solidFill>
                  <a:srgbClr val="000000"/>
                </a:solidFill>
                <a:effectLst/>
                <a:uLnTx/>
                <a:uFillTx/>
                <a:latin typeface="Segoe UI Variable Display"/>
                <a:ea typeface="+mn-ea"/>
                <a:cs typeface="Segoe UI" pitchFamily="34" charset="0"/>
              </a:rPr>
              <a:t>leadership: </a:t>
            </a:r>
            <a:r>
              <a:rPr kumimoji="0" lang="en-US" sz="1800" b="1" i="0" u="none" strike="noStrike" kern="1200" cap="none" spc="0" normalizeH="0" baseline="0" noProof="0">
                <a:ln>
                  <a:noFill/>
                </a:ln>
                <a:solidFill>
                  <a:srgbClr val="8661C5"/>
                </a:solidFill>
                <a:effectLst/>
                <a:uLnTx/>
                <a:uFillTx/>
                <a:latin typeface="Segoe UI Variable Display"/>
                <a:ea typeface="+mn-ea"/>
                <a:cs typeface="Segoe UI" pitchFamily="34" charset="0"/>
              </a:rPr>
              <a:t>https://aka.ms/ai-blog</a:t>
            </a:r>
          </a:p>
        </p:txBody>
      </p:sp>
      <p:pic>
        <p:nvPicPr>
          <p:cNvPr id="38" name="Picture 37" descr="A screen capture title: Azure OpenAI service: 10 ways generative AI is transforming businesses">
            <a:extLst>
              <a:ext uri="{FF2B5EF4-FFF2-40B4-BE49-F238E27FC236}">
                <a16:creationId xmlns:a16="http://schemas.microsoft.com/office/drawing/2014/main" id="{BBEE59EC-5ED1-D6F9-0B5C-1C86C52D4F1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0029" y="2553541"/>
            <a:ext cx="4127945" cy="3100364"/>
          </a:xfrm>
          <a:prstGeom prst="rect">
            <a:avLst/>
          </a:prstGeom>
        </p:spPr>
      </p:pic>
      <p:pic>
        <p:nvPicPr>
          <p:cNvPr id="44" name="Picture 43" descr="A screen capture title: The economic benefits of innovating with Azure AI">
            <a:extLst>
              <a:ext uri="{FF2B5EF4-FFF2-40B4-BE49-F238E27FC236}">
                <a16:creationId xmlns:a16="http://schemas.microsoft.com/office/drawing/2014/main" id="{E88DC9CD-4840-049E-D942-D0DA60CC4911}"/>
              </a:ext>
            </a:extLst>
          </p:cNvPr>
          <p:cNvPicPr>
            <a:picLocks noChangeAspect="1"/>
          </p:cNvPicPr>
          <p:nvPr/>
        </p:nvPicPr>
        <p:blipFill rotWithShape="1">
          <a:blip r:embed="rId4" cstate="screen">
            <a:extLst>
              <a:ext uri="{28A0092B-C50C-407E-A947-70E740481C1C}">
                <a14:useLocalDpi xmlns:a14="http://schemas.microsoft.com/office/drawing/2010/main"/>
              </a:ext>
            </a:extLst>
          </a:blip>
          <a:stretch/>
        </p:blipFill>
        <p:spPr>
          <a:xfrm>
            <a:off x="4889058" y="2553541"/>
            <a:ext cx="3324733" cy="3137079"/>
          </a:xfrm>
          <a:prstGeom prst="rect">
            <a:avLst/>
          </a:prstGeom>
        </p:spPr>
      </p:pic>
      <p:cxnSp>
        <p:nvCxnSpPr>
          <p:cNvPr id="21" name="Straight Connector 20">
            <a:extLst>
              <a:ext uri="{FF2B5EF4-FFF2-40B4-BE49-F238E27FC236}">
                <a16:creationId xmlns:a16="http://schemas.microsoft.com/office/drawing/2014/main" id="{1647C03F-BE74-74A3-6533-B1B55196C02D}"/>
              </a:ext>
              <a:ext uri="{C183D7F6-B498-43B3-948B-1728B52AA6E4}">
                <adec:decorative xmlns:adec="http://schemas.microsoft.com/office/drawing/2017/decorative" val="1"/>
              </a:ext>
            </a:extLst>
          </p:cNvPr>
          <p:cNvCxnSpPr>
            <a:cxnSpLocks/>
          </p:cNvCxnSpPr>
          <p:nvPr/>
        </p:nvCxnSpPr>
        <p:spPr>
          <a:xfrm>
            <a:off x="8585679" y="3592480"/>
            <a:ext cx="3041128"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FB2C2A1-7491-6B68-A8B4-4BE3CCACB986}"/>
              </a:ext>
              <a:ext uri="{C183D7F6-B498-43B3-948B-1728B52AA6E4}">
                <adec:decorative xmlns:adec="http://schemas.microsoft.com/office/drawing/2017/decorative" val="1"/>
              </a:ext>
            </a:extLst>
          </p:cNvPr>
          <p:cNvCxnSpPr>
            <a:cxnSpLocks/>
          </p:cNvCxnSpPr>
          <p:nvPr/>
        </p:nvCxnSpPr>
        <p:spPr>
          <a:xfrm>
            <a:off x="8585679" y="4485523"/>
            <a:ext cx="3041128"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E0951C-D434-08D3-C1B4-D9D44667D04C}"/>
              </a:ext>
              <a:ext uri="{C183D7F6-B498-43B3-948B-1728B52AA6E4}">
                <adec:decorative xmlns:adec="http://schemas.microsoft.com/office/drawing/2017/decorative" val="1"/>
              </a:ext>
            </a:extLst>
          </p:cNvPr>
          <p:cNvCxnSpPr>
            <a:cxnSpLocks/>
          </p:cNvCxnSpPr>
          <p:nvPr/>
        </p:nvCxnSpPr>
        <p:spPr>
          <a:xfrm>
            <a:off x="8585679" y="5594010"/>
            <a:ext cx="3041128"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BA13893-07DB-4B40-9B41-47364727DC99}"/>
              </a:ext>
            </a:extLst>
          </p:cNvPr>
          <p:cNvSpPr txBox="1">
            <a:spLocks/>
          </p:cNvSpPr>
          <p:nvPr/>
        </p:nvSpPr>
        <p:spPr>
          <a:xfrm>
            <a:off x="8676328" y="2715071"/>
            <a:ext cx="2859830" cy="646331"/>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a:defRPr b="1">
                <a:solidFill>
                  <a:schemeClr val="bg1"/>
                </a:solidFill>
                <a:latin typeface="Segoe UI Semibold"/>
                <a:ea typeface="+mj-ea"/>
                <a:cs typeface="Segoe UI"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hlinkClick r:id="rId5">
                  <a:extLst>
                    <a:ext uri="{A12FA001-AC4F-418D-AE19-62706E023703}">
                      <ahyp:hlinkClr xmlns:ahyp="http://schemas.microsoft.com/office/drawing/2018/hyperlinkcolor" val="tx"/>
                    </a:ext>
                  </a:extLst>
                </a:hlinkClick>
              </a:rPr>
              <a:t>10 ways generative AI and Azure OpenAI Service are transforming businesses</a:t>
            </a:r>
            <a:endPar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endParaRPr>
          </a:p>
        </p:txBody>
      </p:sp>
      <p:sp>
        <p:nvSpPr>
          <p:cNvPr id="50" name="TextBox 49">
            <a:extLst>
              <a:ext uri="{FF2B5EF4-FFF2-40B4-BE49-F238E27FC236}">
                <a16:creationId xmlns:a16="http://schemas.microsoft.com/office/drawing/2014/main" id="{3DB04532-855A-1C52-33BC-5610C4447A29}"/>
              </a:ext>
            </a:extLst>
          </p:cNvPr>
          <p:cNvSpPr txBox="1">
            <a:spLocks/>
          </p:cNvSpPr>
          <p:nvPr/>
        </p:nvSpPr>
        <p:spPr>
          <a:xfrm>
            <a:off x="8676328" y="3823558"/>
            <a:ext cx="2859830" cy="430887"/>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a:defRPr b="1">
                <a:solidFill>
                  <a:schemeClr val="bg1"/>
                </a:solidFill>
                <a:latin typeface="Segoe UI Semibold"/>
                <a:ea typeface="+mj-ea"/>
                <a:cs typeface="Segoe UI"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hlinkClick r:id="rId6">
                  <a:extLst>
                    <a:ext uri="{A12FA001-AC4F-418D-AE19-62706E023703}">
                      <ahyp:hlinkClr xmlns:ahyp="http://schemas.microsoft.com/office/drawing/2018/hyperlinkcolor" val="tx"/>
                    </a:ext>
                  </a:extLst>
                </a:hlinkClick>
              </a:rPr>
              <a:t>The economic benefits of innovating with Azure AI</a:t>
            </a:r>
            <a:endPar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endParaRPr>
          </a:p>
        </p:txBody>
      </p:sp>
      <p:sp>
        <p:nvSpPr>
          <p:cNvPr id="53" name="TextBox 52">
            <a:extLst>
              <a:ext uri="{FF2B5EF4-FFF2-40B4-BE49-F238E27FC236}">
                <a16:creationId xmlns:a16="http://schemas.microsoft.com/office/drawing/2014/main" id="{3BB6663F-EA56-E4B3-4E96-E41D47C0A7F3}"/>
              </a:ext>
            </a:extLst>
          </p:cNvPr>
          <p:cNvSpPr txBox="1">
            <a:spLocks/>
          </p:cNvSpPr>
          <p:nvPr/>
        </p:nvSpPr>
        <p:spPr>
          <a:xfrm>
            <a:off x="8676328" y="4716601"/>
            <a:ext cx="2859830" cy="646331"/>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a:defRPr b="1">
                <a:solidFill>
                  <a:schemeClr val="bg1"/>
                </a:solidFill>
                <a:latin typeface="Segoe UI Semibold"/>
                <a:ea typeface="+mj-ea"/>
                <a:cs typeface="Segoe UI"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hlinkClick r:id="rId7">
                  <a:extLst>
                    <a:ext uri="{A12FA001-AC4F-418D-AE19-62706E023703}">
                      <ahyp:hlinkClr xmlns:ahyp="http://schemas.microsoft.com/office/drawing/2018/hyperlinkcolor" val="tx"/>
                    </a:ext>
                  </a:extLst>
                </a:hlinkClick>
              </a:rPr>
              <a:t>Mercedes-Benz enhances drivers’ experience with Azure OpenAI Service</a:t>
            </a:r>
            <a:endPar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endParaRPr>
          </a:p>
        </p:txBody>
      </p:sp>
      <p:sp>
        <p:nvSpPr>
          <p:cNvPr id="54" name="TextBox 53">
            <a:extLst>
              <a:ext uri="{FF2B5EF4-FFF2-40B4-BE49-F238E27FC236}">
                <a16:creationId xmlns:a16="http://schemas.microsoft.com/office/drawing/2014/main" id="{1E6691C0-4453-090C-2DEB-938E6E22699C}"/>
              </a:ext>
            </a:extLst>
          </p:cNvPr>
          <p:cNvSpPr txBox="1">
            <a:spLocks/>
          </p:cNvSpPr>
          <p:nvPr/>
        </p:nvSpPr>
        <p:spPr>
          <a:xfrm>
            <a:off x="8676328" y="5825085"/>
            <a:ext cx="2859830" cy="430887"/>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a:defRPr b="1">
                <a:solidFill>
                  <a:schemeClr val="bg1"/>
                </a:solidFill>
                <a:latin typeface="Segoe UI Semibold"/>
                <a:ea typeface="+mj-ea"/>
                <a:cs typeface="Segoe UI" pitchFamily="34"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hlinkClick r:id="rId8">
                  <a:extLst>
                    <a:ext uri="{A12FA001-AC4F-418D-AE19-62706E023703}">
                      <ahyp:hlinkClr xmlns:ahyp="http://schemas.microsoft.com/office/drawing/2018/hyperlinkcolor" val="tx"/>
                    </a:ext>
                  </a:extLst>
                </a:hlinkClick>
              </a:rPr>
              <a:t>Introducing Azure OpenAI Service On Your Data in Public Preview</a:t>
            </a:r>
            <a:endParaRPr kumimoji="0" lang="en-US" sz="1400" b="1" i="0" u="none" strike="noStrike" kern="1200" cap="none" spc="0" normalizeH="0" baseline="0" noProof="0">
              <a:ln>
                <a:noFill/>
              </a:ln>
              <a:solidFill>
                <a:srgbClr val="8661C5"/>
              </a:solidFill>
              <a:effectLst/>
              <a:uLnTx/>
              <a:uFillTx/>
              <a:latin typeface="Segoe UI Variable Display"/>
              <a:ea typeface="+mj-ea"/>
              <a:cs typeface="Segoe UI" pitchFamily="34" charset="0"/>
            </a:endParaRPr>
          </a:p>
        </p:txBody>
      </p:sp>
    </p:spTree>
    <p:extLst>
      <p:ext uri="{BB962C8B-B14F-4D97-AF65-F5344CB8AC3E}">
        <p14:creationId xmlns:p14="http://schemas.microsoft.com/office/powerpoint/2010/main" val="16524289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E65D0-FE4A-837A-3502-E01F9DF179BE}"/>
              </a:ext>
            </a:extLst>
          </p:cNvPr>
          <p:cNvSpPr>
            <a:spLocks noGrp="1"/>
          </p:cNvSpPr>
          <p:nvPr>
            <p:ph type="title"/>
          </p:nvPr>
        </p:nvSpPr>
        <p:spPr/>
        <p:txBody>
          <a:bodyPr/>
          <a:lstStyle/>
          <a:p>
            <a:r>
              <a:rPr lang="en-US"/>
              <a:t>Customer Stories</a:t>
            </a:r>
            <a:endParaRPr lang="en-IN"/>
          </a:p>
        </p:txBody>
      </p:sp>
      <p:sp>
        <p:nvSpPr>
          <p:cNvPr id="6" name="Rectangle: Rounded Corners 5">
            <a:extLst>
              <a:ext uri="{FF2B5EF4-FFF2-40B4-BE49-F238E27FC236}">
                <a16:creationId xmlns:a16="http://schemas.microsoft.com/office/drawing/2014/main" id="{C4BC30EA-0AB5-442F-D44B-B4989BDD9BF1}"/>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11109A62-CE6D-5981-166A-8AECAC94D3E4}"/>
              </a:ext>
              <a:ext uri="{C183D7F6-B498-43B3-948B-1728B52AA6E4}">
                <adec:decorative xmlns:adec="http://schemas.microsoft.com/office/drawing/2017/decorative" val="1"/>
              </a:ext>
            </a:extLst>
          </p:cNvPr>
          <p:cNvSpPr>
            <a:spLocks/>
          </p:cNvSpPr>
          <p:nvPr/>
        </p:nvSpPr>
        <p:spPr bwMode="auto">
          <a:xfrm>
            <a:off x="658787" y="1328738"/>
            <a:ext cx="10880776" cy="476250"/>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14" name="Table 13">
            <a:extLst>
              <a:ext uri="{FF2B5EF4-FFF2-40B4-BE49-F238E27FC236}">
                <a16:creationId xmlns:a16="http://schemas.microsoft.com/office/drawing/2014/main" id="{D76F7759-CB78-0D91-0460-FBD9C3F3B19C}"/>
              </a:ext>
            </a:extLst>
          </p:cNvPr>
          <p:cNvGraphicFramePr>
            <a:graphicFrameLocks noGrp="1"/>
          </p:cNvGraphicFramePr>
          <p:nvPr/>
        </p:nvGraphicFramePr>
        <p:xfrm>
          <a:off x="658787" y="1328738"/>
          <a:ext cx="10880776" cy="5153252"/>
        </p:xfrm>
        <a:graphic>
          <a:graphicData uri="http://schemas.openxmlformats.org/drawingml/2006/table">
            <a:tbl>
              <a:tblPr firstRow="1" firstCol="1" bandRow="1"/>
              <a:tblGrid>
                <a:gridCol w="1649860">
                  <a:extLst>
                    <a:ext uri="{9D8B030D-6E8A-4147-A177-3AD203B41FA5}">
                      <a16:colId xmlns:a16="http://schemas.microsoft.com/office/drawing/2014/main" val="2451912754"/>
                    </a:ext>
                  </a:extLst>
                </a:gridCol>
                <a:gridCol w="895962">
                  <a:extLst>
                    <a:ext uri="{9D8B030D-6E8A-4147-A177-3AD203B41FA5}">
                      <a16:colId xmlns:a16="http://schemas.microsoft.com/office/drawing/2014/main" val="2833463949"/>
                    </a:ext>
                  </a:extLst>
                </a:gridCol>
                <a:gridCol w="1300182">
                  <a:extLst>
                    <a:ext uri="{9D8B030D-6E8A-4147-A177-3AD203B41FA5}">
                      <a16:colId xmlns:a16="http://schemas.microsoft.com/office/drawing/2014/main" val="2735967198"/>
                    </a:ext>
                  </a:extLst>
                </a:gridCol>
                <a:gridCol w="7034772">
                  <a:extLst>
                    <a:ext uri="{9D8B030D-6E8A-4147-A177-3AD203B41FA5}">
                      <a16:colId xmlns:a16="http://schemas.microsoft.com/office/drawing/2014/main" val="3127263616"/>
                    </a:ext>
                  </a:extLst>
                </a:gridCol>
              </a:tblGrid>
              <a:tr h="475348">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Cases</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Customer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Status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Talking Point</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0">
                <a:tc>
                  <a:txBody>
                    <a:bodyPr/>
                    <a:lstStyle/>
                    <a:p>
                      <a:pPr marL="0" indent="0" algn="l" fontAlgn="ctr"/>
                      <a:r>
                        <a:rPr lang="en-US" sz="1100" b="0" u="none" strike="noStrike">
                          <a:solidFill>
                            <a:schemeClr val="tx1"/>
                          </a:solidFill>
                          <a:effectLst/>
                          <a:latin typeface="+mn-lt"/>
                        </a:rPr>
                        <a:t>Automation</a:t>
                      </a:r>
                      <a:endParaRPr lang="en-US" sz="1100" b="0" i="0" u="none" strike="noStrike">
                        <a:solidFill>
                          <a:schemeClr val="tx1"/>
                        </a:solidFill>
                        <a:effectLst/>
                        <a:latin typeface="+mn-lt"/>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KPMG</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indent="0" algn="l" fontAlgn="ctr"/>
                      <a:r>
                        <a:rPr lang="en-US" sz="1100" u="sng" strike="noStrike">
                          <a:solidFill>
                            <a:schemeClr val="accent1"/>
                          </a:solidFill>
                          <a:effectLst/>
                          <a:latin typeface="+mn-lt"/>
                          <a:hlinkClick r:id="rId2">
                            <a:extLst>
                              <a:ext uri="{A12FA001-AC4F-418D-AE19-62706E023703}">
                                <ahyp:hlinkClr xmlns:ahyp="http://schemas.microsoft.com/office/drawing/2018/hyperlinkcolor" val="tx"/>
                              </a:ext>
                            </a:extLst>
                          </a:hlinkClick>
                        </a:rPr>
                        <a:t>Published 3/16</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KPMG is utilizing Azure OpenAI Service to enhance its service delivery model, improve coding lifecycle, and achieve intelligent automation, leveraging the platform's technical architecture, usability, and time-to-value advantages. </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523875">
                <a:tc>
                  <a:txBody>
                    <a:bodyPr/>
                    <a:lstStyle/>
                    <a:p>
                      <a:pPr algn="l" fontAlgn="ctr"/>
                      <a:r>
                        <a:rPr lang="en-US" sz="1100" b="0" i="0" u="none" strike="noStrike">
                          <a:solidFill>
                            <a:schemeClr val="tx1"/>
                          </a:solidFill>
                          <a:effectLst/>
                          <a:latin typeface="+mn-lt"/>
                        </a:rPr>
                        <a:t>Automation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chemeClr val="tx1"/>
                          </a:solidFill>
                          <a:effectLst/>
                          <a:latin typeface="+mn-lt"/>
                        </a:rPr>
                        <a:t>Strabag</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sng" strike="noStrike">
                          <a:solidFill>
                            <a:schemeClr val="accent1"/>
                          </a:solidFill>
                          <a:effectLst/>
                          <a:latin typeface="+mn-lt"/>
                          <a:hlinkClick r:id="rId3">
                            <a:extLst>
                              <a:ext uri="{A12FA001-AC4F-418D-AE19-62706E023703}">
                                <ahyp:hlinkClr xmlns:ahyp="http://schemas.microsoft.com/office/drawing/2018/hyperlinkcolor" val="tx"/>
                              </a:ext>
                            </a:extLst>
                          </a:hlinkClick>
                        </a:rPr>
                        <a:t>Published 2/9</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b="0" i="0" u="none" strike="noStrike">
                          <a:solidFill>
                            <a:schemeClr val="tx1"/>
                          </a:solidFill>
                          <a:effectLst/>
                          <a:latin typeface="+mn-lt"/>
                        </a:rPr>
                        <a:t>Strabag SE, a global construction company, partners with Microsoft and Azure OpenAI Service to build a Data Science Hub, enabling decentralized data collection and leveraging it for insights, leading to improved risk management and operational efficiencies in the construction industry.</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276525">
                <a:tc>
                  <a:txBody>
                    <a:bodyPr/>
                    <a:lstStyle/>
                    <a:p>
                      <a:pPr algn="l" fontAlgn="ctr"/>
                      <a:r>
                        <a:rPr lang="en-US" sz="1100" b="0" u="none" strike="noStrike">
                          <a:solidFill>
                            <a:schemeClr val="tx1"/>
                          </a:solidFill>
                          <a:effectLst/>
                          <a:latin typeface="+mn-lt"/>
                        </a:rPr>
                        <a:t>Communication</a:t>
                      </a:r>
                      <a:endParaRPr lang="en-US" sz="1100" b="0" i="0" u="none" strike="noStrike">
                        <a:solidFill>
                          <a:schemeClr val="tx1"/>
                        </a:solidFill>
                        <a:effectLst/>
                        <a:latin typeface="+mn-lt"/>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NTNU</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4">
                            <a:extLst>
                              <a:ext uri="{A12FA001-AC4F-418D-AE19-62706E023703}">
                                <ahyp:hlinkClr xmlns:ahyp="http://schemas.microsoft.com/office/drawing/2018/hyperlinkcolor" val="tx"/>
                              </a:ext>
                            </a:extLst>
                          </a:hlinkClick>
                        </a:rPr>
                        <a:t>Published 4/19</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National Taiwan Normal University (NTNU) collaborates with the Taiwan Ministry of Education to develop the "Cool English" platform, powered by Azure OpenAI Service, which utilizes advanced language models to provide personalized, human-like conversation and interaction for students to improve their English-language speaking skills.</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5835032"/>
                  </a:ext>
                </a:extLst>
              </a:tr>
              <a:tr h="0">
                <a:tc>
                  <a:txBody>
                    <a:bodyPr/>
                    <a:lstStyle/>
                    <a:p>
                      <a:pPr algn="l" fontAlgn="ctr"/>
                      <a:r>
                        <a:rPr lang="en-US" sz="1100" b="0" u="none" strike="noStrike">
                          <a:solidFill>
                            <a:schemeClr val="tx1"/>
                          </a:solidFill>
                          <a:effectLst/>
                          <a:latin typeface="+mn-lt"/>
                        </a:rPr>
                        <a:t>Content Generation</a:t>
                      </a:r>
                      <a:endParaRPr lang="en-US" sz="1100" b="0" i="0" u="none" strike="noStrike">
                        <a:solidFill>
                          <a:schemeClr val="tx1"/>
                        </a:solidFill>
                        <a:effectLst/>
                        <a:latin typeface="+mn-lt"/>
                      </a:endParaRP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Aprimo</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5">
                            <a:extLst>
                              <a:ext uri="{A12FA001-AC4F-418D-AE19-62706E023703}">
                                <ahyp:hlinkClr xmlns:ahyp="http://schemas.microsoft.com/office/drawing/2018/hyperlinkcolor" val="tx"/>
                              </a:ext>
                            </a:extLst>
                          </a:hlinkClick>
                        </a:rPr>
                        <a:t>Published 6/14</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Aprimo's integration of a generative AI assistant powered by Azure OpenAI Service and ChatGPT enables customers to accelerate the creation and delivery of personalized content by leveraging trained AI models that capture their brand voice and tone.</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10634654"/>
                  </a:ext>
                </a:extLst>
              </a:tr>
              <a:tr h="131226">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mn-cs"/>
                        </a:rPr>
                        <a:t>Content Generation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CIPIO.AI</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6">
                            <a:extLst>
                              <a:ext uri="{A12FA001-AC4F-418D-AE19-62706E023703}">
                                <ahyp:hlinkClr xmlns:ahyp="http://schemas.microsoft.com/office/drawing/2018/hyperlinkcolor" val="tx"/>
                              </a:ext>
                            </a:extLst>
                          </a:hlinkClick>
                        </a:rPr>
                        <a:t>Published 5/25</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CIPIO.ai leverages Azure OpenAI Services to develop the Community Commerce Marketing (CCM) Super App, enabling brands to connect with their communities, engage with influencers, generate authentic user-generated content (UGC), and analyze the impact of their brand community, resulting in increased influence, community engagement, and growth.</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9290824"/>
                  </a:ext>
                </a:extLst>
              </a:tr>
              <a:tr h="0">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mn-cs"/>
                        </a:rPr>
                        <a:t>Content Generation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Nota</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7">
                            <a:extLst>
                              <a:ext uri="{A12FA001-AC4F-418D-AE19-62706E023703}">
                                <ahyp:hlinkClr xmlns:ahyp="http://schemas.microsoft.com/office/drawing/2018/hyperlinkcolor" val="tx"/>
                              </a:ext>
                            </a:extLst>
                          </a:hlinkClick>
                        </a:rPr>
                        <a:t>Published 5/23</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Nota, a media and entertainment company, uses Microsoft Azure OpenAI Service to develop AI-assisted tools called SUM and VID that optimize local news stories for distribution, generate engaging videos from written content, and attract attention from news organizations of all sizes, helping to strengthen local news and support democracy.</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642058"/>
                  </a:ext>
                </a:extLst>
              </a:tr>
              <a:tr h="608824">
                <a:tc>
                  <a:txBody>
                    <a:bodyPr/>
                    <a:lstStyle/>
                    <a:p>
                      <a:pPr marL="0" marR="0" lvl="0" indent="0" algn="l" defTabSz="932742"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mn-cs"/>
                        </a:rPr>
                        <a:t>Content Generation</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1100" u="none" strike="noStrike">
                          <a:solidFill>
                            <a:schemeClr val="tx1"/>
                          </a:solidFill>
                          <a:effectLst/>
                          <a:latin typeface="+mn-lt"/>
                        </a:rPr>
                        <a:t>Typeface</a:t>
                      </a:r>
                      <a:endParaRPr lang="en-US" sz="1100" b="0" i="0" u="none" strike="noStrike">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8">
                            <a:extLst>
                              <a:ext uri="{A12FA001-AC4F-418D-AE19-62706E023703}">
                                <ahyp:hlinkClr xmlns:ahyp="http://schemas.microsoft.com/office/drawing/2018/hyperlinkcolor" val="tx"/>
                              </a:ext>
                            </a:extLst>
                          </a:hlinkClick>
                        </a:rPr>
                        <a:t>Published 5/23</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1100" u="none" strike="noStrike" dirty="0">
                          <a:solidFill>
                            <a:schemeClr val="tx1"/>
                          </a:solidFill>
                          <a:effectLst/>
                          <a:latin typeface="+mn-lt"/>
                        </a:rPr>
                        <a:t>Typeface leverages Azure OpenAI Service to enable businesses, regardless of size, to effortlessly create engaging, on-brand marketing messages in seconds.</a:t>
                      </a:r>
                      <a:endParaRPr lang="en-US" sz="1100" b="0" i="0" u="none" strike="noStrike" dirty="0">
                        <a:solidFill>
                          <a:schemeClr val="tx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077728819"/>
                  </a:ext>
                </a:extLst>
              </a:tr>
            </a:tbl>
          </a:graphicData>
        </a:graphic>
      </p:graphicFrame>
      <p:sp>
        <p:nvSpPr>
          <p:cNvPr id="4" name="TextBox 3">
            <a:extLst>
              <a:ext uri="{FF2B5EF4-FFF2-40B4-BE49-F238E27FC236}">
                <a16:creationId xmlns:a16="http://schemas.microsoft.com/office/drawing/2014/main" id="{A6937C16-140E-96DE-AC96-CC0D7F192041}"/>
              </a:ext>
            </a:extLst>
          </p:cNvPr>
          <p:cNvSpPr txBox="1">
            <a:spLocks/>
          </p:cNvSpPr>
          <p:nvPr/>
        </p:nvSpPr>
        <p:spPr>
          <a:xfrm>
            <a:off x="10500832" y="16670"/>
            <a:ext cx="1691169" cy="1692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highlight>
                  <a:srgbClr val="0078D3"/>
                </a:highlight>
                <a:uLnTx/>
                <a:uFillTx/>
                <a:latin typeface="Segoe UI Variable Display"/>
                <a:ea typeface="+mn-ea"/>
                <a:cs typeface="+mn-cs"/>
              </a:rPr>
              <a:t>https://aka.ms/AOAIstories</a:t>
            </a:r>
          </a:p>
        </p:txBody>
      </p:sp>
    </p:spTree>
    <p:extLst>
      <p:ext uri="{BB962C8B-B14F-4D97-AF65-F5344CB8AC3E}">
        <p14:creationId xmlns:p14="http://schemas.microsoft.com/office/powerpoint/2010/main" val="36668200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681351-0DCD-EAC6-14DC-E1DA232A5432}"/>
              </a:ext>
            </a:extLst>
          </p:cNvPr>
          <p:cNvSpPr>
            <a:spLocks noGrp="1"/>
          </p:cNvSpPr>
          <p:nvPr>
            <p:ph type="title"/>
          </p:nvPr>
        </p:nvSpPr>
        <p:spPr/>
        <p:txBody>
          <a:bodyPr/>
          <a:lstStyle/>
          <a:p>
            <a:r>
              <a:rPr lang="en-US"/>
              <a:t>More Customer Stories</a:t>
            </a:r>
            <a:endParaRPr lang="en-IN"/>
          </a:p>
        </p:txBody>
      </p:sp>
      <p:sp>
        <p:nvSpPr>
          <p:cNvPr id="2" name="TextBox 1">
            <a:extLst>
              <a:ext uri="{FF2B5EF4-FFF2-40B4-BE49-F238E27FC236}">
                <a16:creationId xmlns:a16="http://schemas.microsoft.com/office/drawing/2014/main" id="{328A0E63-43EA-5BAA-5348-5AD0A90183A4}"/>
              </a:ext>
            </a:extLst>
          </p:cNvPr>
          <p:cNvSpPr txBox="1"/>
          <p:nvPr/>
        </p:nvSpPr>
        <p:spPr>
          <a:xfrm>
            <a:off x="10500831" y="16669"/>
            <a:ext cx="1691169" cy="169277"/>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highlight>
                  <a:srgbClr val="0078D3"/>
                </a:highlight>
                <a:uLnTx/>
                <a:uFillTx/>
                <a:latin typeface="Segoe UI Variable Display"/>
                <a:ea typeface="+mn-ea"/>
                <a:cs typeface="+mn-cs"/>
              </a:rPr>
              <a:t>https://aka.ms/AOAIstories</a:t>
            </a:r>
          </a:p>
        </p:txBody>
      </p:sp>
      <p:sp>
        <p:nvSpPr>
          <p:cNvPr id="18" name="Rectangle: Rounded Corners 17">
            <a:extLst>
              <a:ext uri="{FF2B5EF4-FFF2-40B4-BE49-F238E27FC236}">
                <a16:creationId xmlns:a16="http://schemas.microsoft.com/office/drawing/2014/main" id="{39874D03-2639-8E2F-E25E-2037F2699530}"/>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9" name="Rectangle: Top Corners Rounded 18">
            <a:extLst>
              <a:ext uri="{FF2B5EF4-FFF2-40B4-BE49-F238E27FC236}">
                <a16:creationId xmlns:a16="http://schemas.microsoft.com/office/drawing/2014/main" id="{87B83735-EEE7-8DB5-9F46-F49029B6A17D}"/>
              </a:ext>
              <a:ext uri="{C183D7F6-B498-43B3-948B-1728B52AA6E4}">
                <adec:decorative xmlns:adec="http://schemas.microsoft.com/office/drawing/2017/decorative" val="1"/>
              </a:ext>
            </a:extLst>
          </p:cNvPr>
          <p:cNvSpPr>
            <a:spLocks/>
          </p:cNvSpPr>
          <p:nvPr/>
        </p:nvSpPr>
        <p:spPr bwMode="auto">
          <a:xfrm>
            <a:off x="658787" y="1328738"/>
            <a:ext cx="10880776" cy="476250"/>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20" name="Table 19">
            <a:extLst>
              <a:ext uri="{FF2B5EF4-FFF2-40B4-BE49-F238E27FC236}">
                <a16:creationId xmlns:a16="http://schemas.microsoft.com/office/drawing/2014/main" id="{6B2DB985-2BCB-61AB-25BA-E0615C516E29}"/>
              </a:ext>
            </a:extLst>
          </p:cNvPr>
          <p:cNvGraphicFramePr>
            <a:graphicFrameLocks noGrp="1"/>
          </p:cNvGraphicFramePr>
          <p:nvPr/>
        </p:nvGraphicFramePr>
        <p:xfrm>
          <a:off x="658787" y="1328738"/>
          <a:ext cx="10880776" cy="5158608"/>
        </p:xfrm>
        <a:graphic>
          <a:graphicData uri="http://schemas.openxmlformats.org/drawingml/2006/table">
            <a:tbl>
              <a:tblPr firstRow="1" firstCol="1" bandRow="1"/>
              <a:tblGrid>
                <a:gridCol w="1649860">
                  <a:extLst>
                    <a:ext uri="{9D8B030D-6E8A-4147-A177-3AD203B41FA5}">
                      <a16:colId xmlns:a16="http://schemas.microsoft.com/office/drawing/2014/main" val="2451912754"/>
                    </a:ext>
                  </a:extLst>
                </a:gridCol>
                <a:gridCol w="895962">
                  <a:extLst>
                    <a:ext uri="{9D8B030D-6E8A-4147-A177-3AD203B41FA5}">
                      <a16:colId xmlns:a16="http://schemas.microsoft.com/office/drawing/2014/main" val="2833463949"/>
                    </a:ext>
                  </a:extLst>
                </a:gridCol>
                <a:gridCol w="1300182">
                  <a:extLst>
                    <a:ext uri="{9D8B030D-6E8A-4147-A177-3AD203B41FA5}">
                      <a16:colId xmlns:a16="http://schemas.microsoft.com/office/drawing/2014/main" val="2735967198"/>
                    </a:ext>
                  </a:extLst>
                </a:gridCol>
                <a:gridCol w="7034772">
                  <a:extLst>
                    <a:ext uri="{9D8B030D-6E8A-4147-A177-3AD203B41FA5}">
                      <a16:colId xmlns:a16="http://schemas.microsoft.com/office/drawing/2014/main" val="3127263616"/>
                    </a:ext>
                  </a:extLst>
                </a:gridCol>
              </a:tblGrid>
              <a:tr h="475348">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Cases</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Customer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Status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Talking Point</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0">
                <a:tc>
                  <a:txBody>
                    <a:bodyPr/>
                    <a:lstStyle/>
                    <a:p>
                      <a:pPr marL="0" marR="0" indent="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Customer Experience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Take Blip</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3">
                            <a:extLst>
                              <a:ext uri="{A12FA001-AC4F-418D-AE19-62706E023703}">
                                <ahyp:hlinkClr xmlns:ahyp="http://schemas.microsoft.com/office/drawing/2018/hyperlinkcolor" val="tx"/>
                              </a:ext>
                            </a:extLst>
                          </a:hlinkClick>
                        </a:rPr>
                        <a:t>Published 4/27</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Take Blip, a professional services company in Brazil, leverages Azure OpenAI Service and Cognitive Services to provide an AI-first approach to customer communication, allowing brands to have personalized, fluid, and instantaneous conversations with customers across channels, leading to improved customer experience and increased conversions.</a:t>
                      </a:r>
                    </a:p>
                  </a:txBody>
                  <a:tcPr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523875">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Customer Experience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Mercedes-Benz</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a:solidFill>
                            <a:schemeClr val="accent1"/>
                          </a:solidFill>
                          <a:latin typeface="+mn-lt"/>
                          <a:hlinkClick r:id="rId4">
                            <a:extLst>
                              <a:ext uri="{A12FA001-AC4F-418D-AE19-62706E023703}">
                                <ahyp:hlinkClr xmlns:ahyp="http://schemas.microsoft.com/office/drawing/2018/hyperlinkcolor" val="tx"/>
                              </a:ext>
                            </a:extLst>
                          </a:hlinkClick>
                        </a:rPr>
                        <a:t>Blog published 6/15</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Mercedes-Benz integrates ChatGPT via Azure OpenAI Service to create an interactive voice assistant with dynamic conversations, comprehensive responses, contextual understanding, and potential integration with third-party services for enhanced in-car experience.</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276525">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Customer Experience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err="1">
                          <a:solidFill>
                            <a:schemeClr val="tx1"/>
                          </a:solidFill>
                          <a:effectLst/>
                          <a:latin typeface="+mn-lt"/>
                          <a:ea typeface="+mn-ea"/>
                          <a:cs typeface="+mn-cs"/>
                        </a:rPr>
                        <a:t>Zammo</a:t>
                      </a:r>
                      <a:endParaRPr lang="en-US" sz="1100" u="none" strike="noStrike"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5">
                            <a:extLst>
                              <a:ext uri="{A12FA001-AC4F-418D-AE19-62706E023703}">
                                <ahyp:hlinkClr xmlns:ahyp="http://schemas.microsoft.com/office/drawing/2018/hyperlinkcolor" val="tx"/>
                              </a:ext>
                            </a:extLst>
                          </a:hlinkClick>
                        </a:rPr>
                        <a:t>Published 4/13</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Zammo.ai, a conversational AI platform powered by Azure OpenAI Service, enables organizations to create personalized and automated customer conversations across voice, web, and social media channels, providing them with full control and customization options to enhance customer engagement and operational efficiency.</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5835032"/>
                  </a:ext>
                </a:extLst>
              </a:tr>
              <a:tr h="0">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Employee Experience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AT&amp;T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6">
                            <a:extLst>
                              <a:ext uri="{A12FA001-AC4F-418D-AE19-62706E023703}">
                                <ahyp:hlinkClr xmlns:ahyp="http://schemas.microsoft.com/office/drawing/2018/hyperlinkcolor" val="tx"/>
                              </a:ext>
                            </a:extLst>
                          </a:hlinkClick>
                        </a:rPr>
                        <a:t>Published 5/18</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AT&amp;T utilizes Azure OpenAI Service to enhance operations and employee experiences, leveraging AI technologies to automate tasks, provide fast answers to HR requests, and drive efficiency.</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10634654"/>
                  </a:ext>
                </a:extLst>
              </a:tr>
              <a:tr h="131226">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Employee Experience</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err="1">
                          <a:solidFill>
                            <a:schemeClr val="tx1"/>
                          </a:solidFill>
                          <a:effectLst/>
                          <a:latin typeface="+mn-lt"/>
                          <a:ea typeface="+mn-ea"/>
                          <a:cs typeface="+mn-cs"/>
                        </a:rPr>
                        <a:t>Moveworks</a:t>
                      </a:r>
                      <a:endParaRPr lang="en-US" sz="1100" u="none" strike="noStrike" kern="1200">
                        <a:solidFill>
                          <a:schemeClr val="tx1"/>
                        </a:solidFill>
                        <a:effectLst/>
                        <a:latin typeface="+mn-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7">
                            <a:extLst>
                              <a:ext uri="{A12FA001-AC4F-418D-AE19-62706E023703}">
                                <ahyp:hlinkClr xmlns:ahyp="http://schemas.microsoft.com/office/drawing/2018/hyperlinkcolor" val="tx"/>
                              </a:ext>
                            </a:extLst>
                          </a:hlinkClick>
                        </a:rPr>
                        <a:t>Published 3/30</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err="1">
                          <a:solidFill>
                            <a:schemeClr val="tx1"/>
                          </a:solidFill>
                          <a:effectLst/>
                          <a:latin typeface="+mn-lt"/>
                          <a:ea typeface="+mn-ea"/>
                          <a:cs typeface="+mn-cs"/>
                        </a:rPr>
                        <a:t>Moveworks</a:t>
                      </a:r>
                      <a:r>
                        <a:rPr lang="en-US" sz="1100" u="none" strike="noStrike" kern="1200">
                          <a:solidFill>
                            <a:schemeClr val="tx1"/>
                          </a:solidFill>
                          <a:effectLst/>
                          <a:latin typeface="+mn-lt"/>
                          <a:ea typeface="+mn-ea"/>
                          <a:cs typeface="+mn-cs"/>
                        </a:rPr>
                        <a:t> revolutionizes employee information search with conversational AI, leveraging Azure OpenAI Service to provide personalized and rapid responses, transforming the way employees find information and minimizing disruptions to workflow.</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9290824"/>
                  </a:ext>
                </a:extLst>
              </a:tr>
              <a:tr h="784655">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Productivity</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Thread</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8">
                            <a:extLst>
                              <a:ext uri="{A12FA001-AC4F-418D-AE19-62706E023703}">
                                <ahyp:hlinkClr xmlns:ahyp="http://schemas.microsoft.com/office/drawing/2018/hyperlinkcolor" val="tx"/>
                              </a:ext>
                            </a:extLst>
                          </a:hlinkClick>
                        </a:rPr>
                        <a:t>Published 4/06</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Thread, an IT service provider, developed a Service Collaboration Platform integrated with Microsoft Teams and Slack, leveraging Microsoft Azure OpenAI Service to automate time entries and administrative tasks for IT technicians, resulting in significant time savings and improved customer experience.</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642058"/>
                  </a:ext>
                </a:extLst>
              </a:tr>
              <a:tr h="926805">
                <a:tc>
                  <a:txBody>
                    <a:bodyPr/>
                    <a:lstStyle/>
                    <a:p>
                      <a:pPr marL="0" marR="0" algn="l" defTabSz="932742" rtl="0" eaLnBrk="1" fontAlgn="ctr" latinLnBrk="0" hangingPunct="1">
                        <a:spcBef>
                          <a:spcPts val="0"/>
                        </a:spcBef>
                        <a:spcAft>
                          <a:spcPts val="0"/>
                        </a:spcAft>
                      </a:pPr>
                      <a:r>
                        <a:rPr lang="en-US" sz="1100" b="0" u="none" strike="noStrike" kern="1200">
                          <a:solidFill>
                            <a:schemeClr val="tx1"/>
                          </a:solidFill>
                          <a:effectLst/>
                          <a:latin typeface="+mn-lt"/>
                          <a:ea typeface="+mn-ea"/>
                          <a:cs typeface="+mn-cs"/>
                        </a:rPr>
                        <a:t>Productivity</a:t>
                      </a:r>
                    </a:p>
                  </a:txBody>
                  <a:tcPr anchor="ct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a:solidFill>
                            <a:schemeClr val="tx1"/>
                          </a:solidFill>
                          <a:effectLst/>
                          <a:latin typeface="+mn-lt"/>
                          <a:ea typeface="+mn-ea"/>
                          <a:cs typeface="+mn-cs"/>
                        </a:rPr>
                        <a:t>City of Kelowna</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fontAlgn="ctr"/>
                      <a:r>
                        <a:rPr lang="en-US" sz="1100" u="sng" strike="noStrike">
                          <a:solidFill>
                            <a:schemeClr val="accent1"/>
                          </a:solidFill>
                          <a:effectLst/>
                          <a:latin typeface="+mn-lt"/>
                          <a:hlinkClick r:id="rId9">
                            <a:extLst>
                              <a:ext uri="{A12FA001-AC4F-418D-AE19-62706E023703}">
                                <ahyp:hlinkClr xmlns:ahyp="http://schemas.microsoft.com/office/drawing/2018/hyperlinkcolor" val="tx"/>
                              </a:ext>
                            </a:extLst>
                          </a:hlinkClick>
                        </a:rPr>
                        <a:t>Published 6/14</a:t>
                      </a:r>
                      <a:endParaRPr lang="en-US" sz="1100" b="0" i="0" u="sng" strike="noStrike">
                        <a:solidFill>
                          <a:schemeClr val="accent1"/>
                        </a:solidFill>
                        <a:effectLst/>
                        <a:latin typeface="+mn-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algn="l" defTabSz="932742" rtl="0" eaLnBrk="1" fontAlgn="ctr" latinLnBrk="0" hangingPunct="1"/>
                      <a:r>
                        <a:rPr lang="en-US" sz="1100" u="none" strike="noStrike" kern="1200" dirty="0">
                          <a:solidFill>
                            <a:schemeClr val="tx1"/>
                          </a:solidFill>
                          <a:effectLst/>
                          <a:latin typeface="+mn-lt"/>
                          <a:ea typeface="+mn-ea"/>
                          <a:cs typeface="+mn-cs"/>
                        </a:rPr>
                        <a:t>The City of Kelowna leverages cognitive search technology and conversational AI in its 311 non-emergency municipal services help line to efficiently address citizen queries, streamline processes, and reduce repetitive work for both citizens and government employees, while aiming to provide greater benefits without </a:t>
                      </a:r>
                      <a:br>
                        <a:rPr lang="en-US" sz="1100" u="none" strike="noStrike" kern="1200" dirty="0">
                          <a:solidFill>
                            <a:schemeClr val="tx1"/>
                          </a:solidFill>
                          <a:effectLst/>
                          <a:latin typeface="+mn-lt"/>
                          <a:ea typeface="+mn-ea"/>
                          <a:cs typeface="+mn-cs"/>
                        </a:rPr>
                      </a:br>
                      <a:r>
                        <a:rPr lang="en-US" sz="1100" u="none" strike="noStrike" kern="1200" dirty="0">
                          <a:solidFill>
                            <a:schemeClr val="tx1"/>
                          </a:solidFill>
                          <a:effectLst/>
                          <a:latin typeface="+mn-lt"/>
                          <a:ea typeface="+mn-ea"/>
                          <a:cs typeface="+mn-cs"/>
                        </a:rPr>
                        <a:t>increased costs.</a:t>
                      </a:r>
                    </a:p>
                  </a:txBody>
                  <a:tcPr anchor="ctr">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077728819"/>
                  </a:ext>
                </a:extLst>
              </a:tr>
            </a:tbl>
          </a:graphicData>
        </a:graphic>
      </p:graphicFrame>
    </p:spTree>
    <p:extLst>
      <p:ext uri="{BB962C8B-B14F-4D97-AF65-F5344CB8AC3E}">
        <p14:creationId xmlns:p14="http://schemas.microsoft.com/office/powerpoint/2010/main" val="21194863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D0CE8C-8AE3-EE4B-15DE-BCD693659DA8}"/>
              </a:ext>
            </a:extLst>
          </p:cNvPr>
          <p:cNvSpPr/>
          <p:nvPr/>
        </p:nvSpPr>
        <p:spPr bwMode="auto">
          <a:xfrm>
            <a:off x="0" y="-7242"/>
            <a:ext cx="5536376" cy="686524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685C010-FCAD-B952-55C8-8B11EF86CEB9}"/>
              </a:ext>
            </a:extLst>
          </p:cNvPr>
          <p:cNvSpPr txBox="1">
            <a:spLocks/>
          </p:cNvSpPr>
          <p:nvPr/>
        </p:nvSpPr>
        <p:spPr>
          <a:xfrm>
            <a:off x="6975223" y="2109352"/>
            <a:ext cx="4657154" cy="1129628"/>
          </a:xfrm>
          <a:prstGeom prst="rect">
            <a:avLst/>
          </a:prstGeom>
        </p:spPr>
        <p:txBody>
          <a:bodyPr vert="horz" lIns="91404" tIns="45702" rIns="91404" bIns="45702"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350" dirty="0">
                <a:solidFill>
                  <a:srgbClr val="000000"/>
                </a:solidFill>
                <a:latin typeface="Segoe UI Semilight"/>
                <a:ea typeface="Times New Roman" panose="02020603050405020304" pitchFamily="18" charset="0"/>
                <a:cs typeface="Segoe UI Semilight"/>
              </a:rPr>
              <a:t>Cube RM set out to help its customers filter through vast amounts of tenders. It needed an accurate, adaptable solution that would empower a more granular, tailored, user-friendly search for tenders. </a:t>
            </a:r>
          </a:p>
        </p:txBody>
      </p:sp>
      <p:sp>
        <p:nvSpPr>
          <p:cNvPr id="6" name="Text Placeholder 7">
            <a:extLst>
              <a:ext uri="{FF2B5EF4-FFF2-40B4-BE49-F238E27FC236}">
                <a16:creationId xmlns:a16="http://schemas.microsoft.com/office/drawing/2014/main" id="{66AC6111-0CD9-A3F2-F272-73FFF7B1EB01}"/>
              </a:ext>
            </a:extLst>
          </p:cNvPr>
          <p:cNvSpPr txBox="1">
            <a:spLocks/>
          </p:cNvSpPr>
          <p:nvPr/>
        </p:nvSpPr>
        <p:spPr>
          <a:xfrm>
            <a:off x="6975224" y="3440789"/>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a:solidFill>
                  <a:srgbClr val="000000"/>
                </a:solidFill>
                <a:latin typeface="Segoe UI Semilight"/>
                <a:ea typeface="Times New Roman" panose="02020603050405020304" pitchFamily="18" charset="0"/>
                <a:cs typeface="Segoe UI Semilight"/>
              </a:rPr>
              <a:t>Cube RM started with Azure Cognitive Services and added Azure OpenAI Service, using its large language models pre-trained with extensive data. This introduced a more robust and precise solution for tender identification and classification.</a:t>
            </a:r>
          </a:p>
        </p:txBody>
      </p:sp>
      <p:sp>
        <p:nvSpPr>
          <p:cNvPr id="7" name="Text Placeholder 8">
            <a:extLst>
              <a:ext uri="{FF2B5EF4-FFF2-40B4-BE49-F238E27FC236}">
                <a16:creationId xmlns:a16="http://schemas.microsoft.com/office/drawing/2014/main" id="{249AF2BB-7C96-5BC6-B3DB-2F667894556B}"/>
              </a:ext>
            </a:extLst>
          </p:cNvPr>
          <p:cNvSpPr txBox="1">
            <a:spLocks/>
          </p:cNvSpPr>
          <p:nvPr/>
        </p:nvSpPr>
        <p:spPr>
          <a:xfrm>
            <a:off x="6975224" y="4669402"/>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a:solidFill>
                  <a:srgbClr val="000000"/>
                </a:solidFill>
                <a:latin typeface="Segoe UI Semilight"/>
                <a:ea typeface="Times New Roman" panose="02020603050405020304" pitchFamily="18" charset="0"/>
                <a:cs typeface="Segoe UI Semilight"/>
              </a:rPr>
              <a:t>Cube RM's clients can focus on the most relevant tenders, eliminating 99% of the `noise'. With improved data quality, customers no longer miss out on key opportunities, leading to an average of 10% rise in revenue.</a:t>
            </a:r>
          </a:p>
        </p:txBody>
      </p:sp>
      <p:sp>
        <p:nvSpPr>
          <p:cNvPr id="8" name="Text Placeholder 8">
            <a:extLst>
              <a:ext uri="{FF2B5EF4-FFF2-40B4-BE49-F238E27FC236}">
                <a16:creationId xmlns:a16="http://schemas.microsoft.com/office/drawing/2014/main" id="{504CB109-1601-6963-35EC-8373E1D7D318}"/>
              </a:ext>
            </a:extLst>
          </p:cNvPr>
          <p:cNvSpPr txBox="1">
            <a:spLocks/>
          </p:cNvSpPr>
          <p:nvPr/>
        </p:nvSpPr>
        <p:spPr>
          <a:xfrm>
            <a:off x="6975224" y="5845932"/>
            <a:ext cx="4657153" cy="4607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a:solidFill>
                  <a:srgbClr val="000000"/>
                </a:solidFill>
                <a:latin typeface="Segoe UI Semilight"/>
                <a:cs typeface="Segoe UI Semilight"/>
              </a:rPr>
              <a:t>Azure OpenAI Service, Azure Cognitive Services, Azure DevOps, Azure SQL, Microsoft 365, Power BI</a:t>
            </a:r>
          </a:p>
        </p:txBody>
      </p:sp>
      <p:sp>
        <p:nvSpPr>
          <p:cNvPr id="9" name="Text Placeholder 7">
            <a:extLst>
              <a:ext uri="{FF2B5EF4-FFF2-40B4-BE49-F238E27FC236}">
                <a16:creationId xmlns:a16="http://schemas.microsoft.com/office/drawing/2014/main" id="{22F343A5-93CD-8272-D464-A7961AF65F24}"/>
              </a:ext>
            </a:extLst>
          </p:cNvPr>
          <p:cNvSpPr txBox="1">
            <a:spLocks/>
          </p:cNvSpPr>
          <p:nvPr/>
        </p:nvSpPr>
        <p:spPr>
          <a:xfrm>
            <a:off x="6096000" y="551286"/>
            <a:ext cx="5536376" cy="1129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dirty="0">
                <a:solidFill>
                  <a:srgbClr val="0078D4"/>
                </a:solidFill>
                <a:latin typeface="Segoe UI Semibold"/>
                <a:ea typeface="Segoe UI" panose="020B0502040204020203" pitchFamily="34" charset="0"/>
                <a:cs typeface="Segoe UI Semibold"/>
              </a:rPr>
              <a:t>“With better visibility on tenders that might have been missed or overlooked, our customers have seen an average of 10 percent rise in revenue.”</a:t>
            </a:r>
            <a:endParaRPr lang="en-US" sz="1600" b="1" dirty="0">
              <a:solidFill>
                <a:srgbClr val="0078D4"/>
              </a:solidFill>
              <a:latin typeface="Segoe UI Semibold"/>
              <a:cs typeface="Segoe UI Semibold"/>
            </a:endParaRPr>
          </a:p>
          <a:p>
            <a:pPr marL="0" indent="0">
              <a:lnSpc>
                <a:spcPct val="150000"/>
              </a:lnSpc>
              <a:spcBef>
                <a:spcPts val="0"/>
              </a:spcBef>
              <a:buFont typeface="Arial" panose="020B0604020202020204" pitchFamily="34" charset="0"/>
              <a:buNone/>
              <a:defRPr/>
            </a:pPr>
            <a:r>
              <a:rPr lang="en-US" sz="1000" dirty="0">
                <a:solidFill>
                  <a:srgbClr val="0078D4"/>
                </a:solidFill>
                <a:cs typeface="Segoe UI Semilight"/>
              </a:rPr>
              <a:t>—</a:t>
            </a:r>
            <a:r>
              <a:rPr lang="en-US" sz="1000" dirty="0">
                <a:solidFill>
                  <a:srgbClr val="0078D4"/>
                </a:solidFill>
                <a:ea typeface="Times New Roman" panose="02020603050405020304" pitchFamily="18" charset="0"/>
                <a:cs typeface="Segoe UI Semilight"/>
              </a:rPr>
              <a:t>Philip </a:t>
            </a:r>
            <a:r>
              <a:rPr lang="en-US" sz="1000" dirty="0" err="1">
                <a:solidFill>
                  <a:srgbClr val="0078D4"/>
                </a:solidFill>
                <a:ea typeface="Times New Roman" panose="02020603050405020304" pitchFamily="18" charset="0"/>
                <a:cs typeface="Segoe UI Semilight"/>
              </a:rPr>
              <a:t>Kytinos</a:t>
            </a:r>
            <a:r>
              <a:rPr lang="en-US" sz="1000" dirty="0">
                <a:solidFill>
                  <a:srgbClr val="0078D4"/>
                </a:solidFill>
                <a:ea typeface="Times New Roman" panose="02020603050405020304" pitchFamily="18" charset="0"/>
                <a:cs typeface="Segoe UI Semilight"/>
              </a:rPr>
              <a:t>, Chief Technology Officer, Cube RM</a:t>
            </a:r>
            <a:endParaRPr lang="en-US" sz="1799" dirty="0">
              <a:solidFill>
                <a:srgbClr val="0078D4"/>
              </a:solidFill>
              <a:ea typeface="Times New Roman" panose="02020603050405020304" pitchFamily="18" charset="0"/>
              <a:cs typeface="Segoe UI Semilight" panose="020B0402040204020203" pitchFamily="34" charset="0"/>
            </a:endParaRPr>
          </a:p>
        </p:txBody>
      </p:sp>
      <p:sp>
        <p:nvSpPr>
          <p:cNvPr id="10" name="Text Placeholder 5">
            <a:extLst>
              <a:ext uri="{FF2B5EF4-FFF2-40B4-BE49-F238E27FC236}">
                <a16:creationId xmlns:a16="http://schemas.microsoft.com/office/drawing/2014/main" id="{E528F430-3EDA-1698-97BE-48F558153B7C}"/>
              </a:ext>
            </a:extLst>
          </p:cNvPr>
          <p:cNvSpPr txBox="1">
            <a:spLocks/>
          </p:cNvSpPr>
          <p:nvPr/>
        </p:nvSpPr>
        <p:spPr>
          <a:xfrm>
            <a:off x="559623" y="5534522"/>
            <a:ext cx="4850577" cy="978787"/>
          </a:xfrm>
          <a:prstGeom prst="rect">
            <a:avLst/>
          </a:prstGeom>
        </p:spPr>
        <p:txBody>
          <a:bodyPr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dirty="0">
                <a:solidFill>
                  <a:srgbClr val="505050"/>
                </a:solidFill>
                <a:cs typeface="Segoe UI" panose="020B0502040204020203" pitchFamily="34" charset="0"/>
              </a:rPr>
              <a:t>Customer: Cube RM</a:t>
            </a:r>
          </a:p>
          <a:p>
            <a:pPr marL="0" indent="0">
              <a:buFont typeface="Arial" panose="020B0604020202020204" pitchFamily="34" charset="0"/>
              <a:buNone/>
              <a:defRPr/>
            </a:pPr>
            <a:r>
              <a:rPr lang="en-US" sz="1200" dirty="0">
                <a:solidFill>
                  <a:srgbClr val="505050"/>
                </a:solidFill>
                <a:cs typeface="Segoe UI" panose="020B0502040204020203" pitchFamily="34" charset="0"/>
              </a:rPr>
              <a:t>Industry: Partner Professional Services</a:t>
            </a:r>
          </a:p>
          <a:p>
            <a:pPr marL="0" indent="0">
              <a:buFont typeface="Arial" panose="020B0604020202020204" pitchFamily="34" charset="0"/>
              <a:buNone/>
              <a:defRPr/>
            </a:pPr>
            <a:r>
              <a:rPr lang="en-US" sz="1200" dirty="0">
                <a:solidFill>
                  <a:srgbClr val="505050"/>
                </a:solidFill>
                <a:cs typeface="Segoe UI" panose="020B0502040204020203" pitchFamily="34" charset="0"/>
              </a:rPr>
              <a:t>Size: Small  (1-49 employees)</a:t>
            </a:r>
          </a:p>
          <a:p>
            <a:pPr marL="0" indent="0">
              <a:buFont typeface="Arial" panose="020B0604020202020204" pitchFamily="34" charset="0"/>
              <a:buNone/>
              <a:defRPr/>
            </a:pPr>
            <a:r>
              <a:rPr lang="en-US" sz="1200" dirty="0">
                <a:solidFill>
                  <a:srgbClr val="505050"/>
                </a:solidFill>
                <a:cs typeface="Segoe UI" panose="020B0502040204020203" pitchFamily="34" charset="0"/>
              </a:rPr>
              <a:t>Country: Greece</a:t>
            </a:r>
          </a:p>
          <a:p>
            <a:pPr marL="0" indent="0">
              <a:buFont typeface="Arial" panose="020B0604020202020204" pitchFamily="34" charset="0"/>
              <a:buNone/>
              <a:defRPr/>
            </a:pPr>
            <a:r>
              <a:rPr lang="en-US" sz="1200" dirty="0">
                <a:solidFill>
                  <a:srgbClr val="505050"/>
                </a:solidFill>
                <a:cs typeface="Segoe UI" panose="020B0502040204020203" pitchFamily="34" charset="0"/>
              </a:rPr>
              <a:t>Publish date: October 2023</a:t>
            </a:r>
          </a:p>
          <a:p>
            <a:pPr marL="0" indent="0">
              <a:buFont typeface="Arial" panose="020B0604020202020204" pitchFamily="34" charset="0"/>
              <a:buNone/>
              <a:defRPr/>
            </a:pPr>
            <a:r>
              <a:rPr lang="en-US" sz="1200" u="sng" dirty="0">
                <a:solidFill>
                  <a:srgbClr val="0078D4"/>
                </a:solidFill>
                <a:cs typeface="Segoe UI" panose="020B0502040204020203" pitchFamily="34" charset="0"/>
                <a:hlinkClick r:id="rId2"/>
              </a:rPr>
              <a:t>Read the full story here</a:t>
            </a:r>
            <a:endParaRPr lang="en-US" sz="1200" u="sng" dirty="0">
              <a:solidFill>
                <a:srgbClr val="0078D4"/>
              </a:solidFill>
              <a:cs typeface="Segoe UI" panose="020B0502040204020203" pitchFamily="34" charset="0"/>
            </a:endParaRPr>
          </a:p>
        </p:txBody>
      </p:sp>
      <p:sp>
        <p:nvSpPr>
          <p:cNvPr id="11" name="Text Placeholder 7">
            <a:extLst>
              <a:ext uri="{FF2B5EF4-FFF2-40B4-BE49-F238E27FC236}">
                <a16:creationId xmlns:a16="http://schemas.microsoft.com/office/drawing/2014/main" id="{AE697A95-B12B-54E0-50C2-1B9252811B14}"/>
              </a:ext>
            </a:extLst>
          </p:cNvPr>
          <p:cNvSpPr txBox="1">
            <a:spLocks/>
          </p:cNvSpPr>
          <p:nvPr/>
        </p:nvSpPr>
        <p:spPr>
          <a:xfrm>
            <a:off x="559623" y="3712030"/>
            <a:ext cx="4662358" cy="137791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b="1" dirty="0">
                <a:solidFill>
                  <a:srgbClr val="2F2F2F"/>
                </a:solidFill>
                <a:latin typeface="Segoe UI Semibold"/>
                <a:cs typeface="Segoe UI Semibold"/>
              </a:rPr>
              <a:t>Cube RM accelerates the discovery and management of tenders with Microsoft Azure OpenAI Service</a:t>
            </a:r>
            <a:endParaRPr lang="en-US" sz="2000" b="1" dirty="0">
              <a:solidFill>
                <a:srgbClr val="2F2F2F"/>
              </a:solidFill>
              <a:latin typeface="Segoe UI Semibold" panose="020B0502040204020203" pitchFamily="34" charset="0"/>
              <a:ea typeface="Times New Roman" panose="02020603050405020304" pitchFamily="18" charset="0"/>
              <a:cs typeface="Segoe UI Semibold" panose="020B0502040204020203" pitchFamily="34" charset="0"/>
            </a:endParaRPr>
          </a:p>
        </p:txBody>
      </p:sp>
      <p:sp>
        <p:nvSpPr>
          <p:cNvPr id="12" name="Text Placeholder 7">
            <a:extLst>
              <a:ext uri="{FF2B5EF4-FFF2-40B4-BE49-F238E27FC236}">
                <a16:creationId xmlns:a16="http://schemas.microsoft.com/office/drawing/2014/main" id="{ECD022CE-4DE4-05BC-B5CE-E97978BB2413}"/>
              </a:ext>
            </a:extLst>
          </p:cNvPr>
          <p:cNvSpPr txBox="1">
            <a:spLocks/>
          </p:cNvSpPr>
          <p:nvPr/>
        </p:nvSpPr>
        <p:spPr>
          <a:xfrm>
            <a:off x="6015425" y="3425288"/>
            <a:ext cx="846432" cy="3943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Solution:</a:t>
            </a:r>
          </a:p>
        </p:txBody>
      </p:sp>
      <p:sp>
        <p:nvSpPr>
          <p:cNvPr id="13" name="Text Placeholder 7">
            <a:extLst>
              <a:ext uri="{FF2B5EF4-FFF2-40B4-BE49-F238E27FC236}">
                <a16:creationId xmlns:a16="http://schemas.microsoft.com/office/drawing/2014/main" id="{B3ED189F-5ADB-CD10-1475-2279C228E312}"/>
              </a:ext>
            </a:extLst>
          </p:cNvPr>
          <p:cNvSpPr txBox="1">
            <a:spLocks/>
          </p:cNvSpPr>
          <p:nvPr/>
        </p:nvSpPr>
        <p:spPr>
          <a:xfrm>
            <a:off x="6015425" y="4682199"/>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Impact:</a:t>
            </a:r>
          </a:p>
        </p:txBody>
      </p:sp>
      <p:sp>
        <p:nvSpPr>
          <p:cNvPr id="14" name="Text Placeholder 7">
            <a:extLst>
              <a:ext uri="{FF2B5EF4-FFF2-40B4-BE49-F238E27FC236}">
                <a16:creationId xmlns:a16="http://schemas.microsoft.com/office/drawing/2014/main" id="{91079C48-CF79-B61E-57C9-DFDC57EB8EBC}"/>
              </a:ext>
            </a:extLst>
          </p:cNvPr>
          <p:cNvSpPr txBox="1">
            <a:spLocks/>
          </p:cNvSpPr>
          <p:nvPr/>
        </p:nvSpPr>
        <p:spPr>
          <a:xfrm>
            <a:off x="6015425" y="5858728"/>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Products:</a:t>
            </a:r>
          </a:p>
        </p:txBody>
      </p:sp>
      <p:pic>
        <p:nvPicPr>
          <p:cNvPr id="15" name="Picture 2" descr="A screenshot of a computer&#10;&#10;Description automatically generated">
            <a:extLst>
              <a:ext uri="{FF2B5EF4-FFF2-40B4-BE49-F238E27FC236}">
                <a16:creationId xmlns:a16="http://schemas.microsoft.com/office/drawing/2014/main" id="{114D7296-F63D-9B80-D700-7E17C2E1D10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b="-467"/>
          <a:stretch/>
        </p:blipFill>
        <p:spPr bwMode="auto">
          <a:xfrm>
            <a:off x="-815" y="6126"/>
            <a:ext cx="5529331" cy="280478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22422816-5E82-B8E5-EE2E-4385D948246D}"/>
              </a:ext>
            </a:extLst>
          </p:cNvPr>
          <p:cNvCxnSpPr/>
          <p:nvPr/>
        </p:nvCxnSpPr>
        <p:spPr>
          <a:xfrm>
            <a:off x="660695" y="5243551"/>
            <a:ext cx="3978220" cy="0"/>
          </a:xfrm>
          <a:prstGeom prst="line">
            <a:avLst/>
          </a:prstGeom>
          <a:noFill/>
          <a:ln w="9525" cap="flat" cmpd="sng" algn="ctr">
            <a:solidFill>
              <a:srgbClr val="0078D4"/>
            </a:solidFill>
            <a:prstDash val="solid"/>
            <a:headEnd type="none" w="lg" len="med"/>
            <a:tailEnd type="none" w="lg" len="med"/>
          </a:ln>
          <a:effectLst/>
        </p:spPr>
      </p:cxnSp>
      <p:sp>
        <p:nvSpPr>
          <p:cNvPr id="17" name="Text Placeholder 7">
            <a:extLst>
              <a:ext uri="{FF2B5EF4-FFF2-40B4-BE49-F238E27FC236}">
                <a16:creationId xmlns:a16="http://schemas.microsoft.com/office/drawing/2014/main" id="{392A771F-D275-9ED7-7CE1-4123C3223D64}"/>
              </a:ext>
            </a:extLst>
          </p:cNvPr>
          <p:cNvSpPr txBox="1">
            <a:spLocks/>
          </p:cNvSpPr>
          <p:nvPr/>
        </p:nvSpPr>
        <p:spPr>
          <a:xfrm>
            <a:off x="5955527" y="2156918"/>
            <a:ext cx="906330" cy="39437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a:ea typeface="Times New Roman" panose="02020603050405020304" pitchFamily="18" charset="0"/>
                <a:cs typeface="Segoe UI Semibold"/>
              </a:rPr>
              <a:t>Challenge:</a:t>
            </a:r>
          </a:p>
        </p:txBody>
      </p:sp>
      <p:cxnSp>
        <p:nvCxnSpPr>
          <p:cNvPr id="18" name="Straight Connector 17">
            <a:extLst>
              <a:ext uri="{FF2B5EF4-FFF2-40B4-BE49-F238E27FC236}">
                <a16:creationId xmlns:a16="http://schemas.microsoft.com/office/drawing/2014/main" id="{CE44C28C-1D6F-57CD-DE60-4AE39EEB250D}"/>
              </a:ext>
            </a:extLst>
          </p:cNvPr>
          <p:cNvCxnSpPr>
            <a:cxnSpLocks/>
          </p:cNvCxnSpPr>
          <p:nvPr/>
        </p:nvCxnSpPr>
        <p:spPr>
          <a:xfrm>
            <a:off x="1572517" y="3165691"/>
            <a:ext cx="0" cy="248700"/>
          </a:xfrm>
          <a:prstGeom prst="line">
            <a:avLst/>
          </a:prstGeom>
          <a:noFill/>
          <a:ln w="9525" cap="flat" cmpd="sng" algn="ctr">
            <a:solidFill>
              <a:srgbClr val="000000">
                <a:lumMod val="50000"/>
                <a:lumOff val="50000"/>
              </a:srgbClr>
            </a:solidFill>
            <a:prstDash val="solid"/>
          </a:ln>
          <a:effectLst/>
        </p:spPr>
      </p:cxnSp>
      <p:pic>
        <p:nvPicPr>
          <p:cNvPr id="19" name="Picture 30">
            <a:extLst>
              <a:ext uri="{FF2B5EF4-FFF2-40B4-BE49-F238E27FC236}">
                <a16:creationId xmlns:a16="http://schemas.microsoft.com/office/drawing/2014/main" id="{5F198F93-56F0-716A-E5C5-A23B4CEA16C6}"/>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56149" y="3203046"/>
            <a:ext cx="854787" cy="182224"/>
          </a:xfrm>
          <a:prstGeom prst="rect">
            <a:avLst/>
          </a:prstGeom>
        </p:spPr>
      </p:pic>
      <p:pic>
        <p:nvPicPr>
          <p:cNvPr id="20" name="Picture 4">
            <a:extLst>
              <a:ext uri="{FF2B5EF4-FFF2-40B4-BE49-F238E27FC236}">
                <a16:creationId xmlns:a16="http://schemas.microsoft.com/office/drawing/2014/main" id="{C7DB4A45-D814-63E4-8205-DD5A7D75554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670344" y="3172360"/>
            <a:ext cx="718542" cy="2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30531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61C14B8-C044-3CD7-6D3B-97AF3B6432F0}"/>
              </a:ext>
            </a:extLst>
          </p:cNvPr>
          <p:cNvSpPr/>
          <p:nvPr/>
        </p:nvSpPr>
        <p:spPr bwMode="auto">
          <a:xfrm>
            <a:off x="0" y="-7242"/>
            <a:ext cx="5536376" cy="6865242"/>
          </a:xfrm>
          <a:prstGeom prst="rect">
            <a:avLst/>
          </a:prstGeom>
          <a:solidFill>
            <a:sysClr val="window" lastClr="FFFFFF">
              <a:lumMod val="9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649483C0-5F5C-F4DA-04F3-D4BC3865227B}"/>
              </a:ext>
            </a:extLst>
          </p:cNvPr>
          <p:cNvSpPr txBox="1">
            <a:spLocks/>
          </p:cNvSpPr>
          <p:nvPr/>
        </p:nvSpPr>
        <p:spPr>
          <a:xfrm>
            <a:off x="6975223" y="2109352"/>
            <a:ext cx="4657154" cy="1129628"/>
          </a:xfrm>
          <a:prstGeom prst="rect">
            <a:avLst/>
          </a:prstGeom>
        </p:spPr>
        <p:txBody>
          <a:bodyPr vert="horz" lIns="91404" tIns="45702" rIns="91404" bIns="45702"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350" dirty="0">
                <a:solidFill>
                  <a:srgbClr val="000000"/>
                </a:solidFill>
                <a:latin typeface="Segoe UI Semilight"/>
                <a:cs typeface="Segoe UI Semilight"/>
              </a:rPr>
              <a:t>Operating in multiple countries with an expansive product portfolio, </a:t>
            </a:r>
            <a:r>
              <a:rPr lang="en-US" sz="1350" dirty="0" err="1">
                <a:solidFill>
                  <a:srgbClr val="000000"/>
                </a:solidFill>
                <a:latin typeface="Segoe UI Semilight"/>
                <a:cs typeface="Segoe UI Semilight"/>
              </a:rPr>
              <a:t>Westnet</a:t>
            </a:r>
            <a:r>
              <a:rPr lang="en-US" sz="1350" dirty="0">
                <a:solidFill>
                  <a:srgbClr val="000000"/>
                </a:solidFill>
                <a:latin typeface="Segoe UI Semilight"/>
                <a:cs typeface="Segoe UI Semilight"/>
              </a:rPr>
              <a:t> faced the complexities of creating descriptions for over 3,000 products. The lack of streamlined processes led to inefficiencies, poor SEO value, </a:t>
            </a:r>
            <a:r>
              <a:rPr lang="en-US" sz="1350" dirty="0">
                <a:solidFill>
                  <a:srgbClr val="000000"/>
                </a:solidFill>
                <a:latin typeface="Segoe UI Semilight"/>
                <a:ea typeface="Times New Roman" panose="02020603050405020304" pitchFamily="18" charset="0"/>
                <a:cs typeface="Segoe UI Semilight"/>
              </a:rPr>
              <a:t>and strain on resources.</a:t>
            </a:r>
            <a:endParaRPr lang="en-US" sz="1399" dirty="0">
              <a:solidFill>
                <a:srgbClr val="000000">
                  <a:tint val="75000"/>
                </a:srgbClr>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4" name="Text Placeholder 7">
            <a:extLst>
              <a:ext uri="{FF2B5EF4-FFF2-40B4-BE49-F238E27FC236}">
                <a16:creationId xmlns:a16="http://schemas.microsoft.com/office/drawing/2014/main" id="{04981496-2360-02D4-A7B8-683F492CD1BB}"/>
              </a:ext>
            </a:extLst>
          </p:cNvPr>
          <p:cNvSpPr txBox="1">
            <a:spLocks/>
          </p:cNvSpPr>
          <p:nvPr/>
        </p:nvSpPr>
        <p:spPr>
          <a:xfrm>
            <a:off x="6975224" y="3440789"/>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err="1">
                <a:solidFill>
                  <a:srgbClr val="000000"/>
                </a:solidFill>
                <a:latin typeface="Segoe UI Semilight"/>
                <a:ea typeface="Times New Roman" panose="02020603050405020304" pitchFamily="18" charset="0"/>
                <a:cs typeface="Segoe UI Semilight"/>
              </a:rPr>
              <a:t>Westnet</a:t>
            </a:r>
            <a:r>
              <a:rPr lang="en-US" sz="1350" dirty="0">
                <a:solidFill>
                  <a:srgbClr val="000000"/>
                </a:solidFill>
                <a:latin typeface="Segoe UI Semilight"/>
                <a:ea typeface="Times New Roman" panose="02020603050405020304" pitchFamily="18" charset="0"/>
                <a:cs typeface="Segoe UI Semilight"/>
              </a:rPr>
              <a:t> partnered with SoftOne to implement </a:t>
            </a:r>
            <a:r>
              <a:rPr lang="en-US" sz="1350" dirty="0" err="1">
                <a:solidFill>
                  <a:srgbClr val="000000"/>
                </a:solidFill>
                <a:latin typeface="Segoe UI Semilight"/>
                <a:ea typeface="Times New Roman" panose="02020603050405020304" pitchFamily="18" charset="0"/>
                <a:cs typeface="Segoe UI Semilight"/>
              </a:rPr>
              <a:t>Shopranos</a:t>
            </a:r>
            <a:r>
              <a:rPr lang="en-US" sz="1350" dirty="0">
                <a:solidFill>
                  <a:srgbClr val="000000"/>
                </a:solidFill>
                <a:latin typeface="Segoe UI Semilight"/>
                <a:ea typeface="Times New Roman" panose="02020603050405020304" pitchFamily="18" charset="0"/>
                <a:cs typeface="Segoe UI Semilight"/>
              </a:rPr>
              <a:t>, a </a:t>
            </a:r>
            <a:r>
              <a:rPr lang="en-US" sz="1350" dirty="0">
                <a:solidFill>
                  <a:srgbClr val="000000"/>
                </a:solidFill>
                <a:latin typeface="Segoe UI Semilight"/>
                <a:cs typeface="Segoe UI Semilight"/>
              </a:rPr>
              <a:t>B2B e-commerce platform built on Azure </a:t>
            </a:r>
            <a:r>
              <a:rPr lang="en-US" sz="1350" dirty="0" err="1">
                <a:solidFill>
                  <a:srgbClr val="000000"/>
                </a:solidFill>
                <a:latin typeface="Segoe UI Semilight"/>
                <a:cs typeface="Segoe UI Semilight"/>
              </a:rPr>
              <a:t>OpenAI</a:t>
            </a:r>
            <a:r>
              <a:rPr lang="en-US" sz="1350" dirty="0">
                <a:solidFill>
                  <a:srgbClr val="000000"/>
                </a:solidFill>
                <a:latin typeface="Segoe UI Semilight"/>
                <a:cs typeface="Segoe UI Semilight"/>
              </a:rPr>
              <a:t> and Cognitive Services</a:t>
            </a:r>
            <a:r>
              <a:rPr lang="en-US" sz="1350" dirty="0">
                <a:solidFill>
                  <a:srgbClr val="000000"/>
                </a:solidFill>
                <a:latin typeface="Segoe UI Semilight"/>
                <a:ea typeface="Times New Roman" panose="02020603050405020304" pitchFamily="18" charset="0"/>
                <a:cs typeface="Segoe UI Semilight"/>
              </a:rPr>
              <a:t>. The solution automates product description generation and integrates seamlessly with </a:t>
            </a:r>
            <a:r>
              <a:rPr lang="en-US" sz="1350" dirty="0" err="1">
                <a:solidFill>
                  <a:srgbClr val="000000"/>
                </a:solidFill>
                <a:latin typeface="Segoe UI Semilight"/>
                <a:ea typeface="Times New Roman" panose="02020603050405020304" pitchFamily="18" charset="0"/>
                <a:cs typeface="Segoe UI Semilight"/>
              </a:rPr>
              <a:t>Westnet's</a:t>
            </a:r>
            <a:r>
              <a:rPr lang="en-US" sz="1350" dirty="0">
                <a:solidFill>
                  <a:srgbClr val="000000"/>
                </a:solidFill>
                <a:latin typeface="Segoe UI Semilight"/>
                <a:ea typeface="Times New Roman" panose="02020603050405020304" pitchFamily="18" charset="0"/>
                <a:cs typeface="Segoe UI Semilight"/>
              </a:rPr>
              <a:t> ERP and CRM systems. It also generates personalized pricing for customers.</a:t>
            </a:r>
            <a:endPar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5" name="Text Placeholder 8">
            <a:extLst>
              <a:ext uri="{FF2B5EF4-FFF2-40B4-BE49-F238E27FC236}">
                <a16:creationId xmlns:a16="http://schemas.microsoft.com/office/drawing/2014/main" id="{F88EF2AE-1C30-C9AD-FD06-655B1E71DA5B}"/>
              </a:ext>
            </a:extLst>
          </p:cNvPr>
          <p:cNvSpPr txBox="1">
            <a:spLocks/>
          </p:cNvSpPr>
          <p:nvPr/>
        </p:nvSpPr>
        <p:spPr>
          <a:xfrm>
            <a:off x="6975224" y="4669402"/>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a:solidFill>
                  <a:srgbClr val="000000"/>
                </a:solidFill>
                <a:latin typeface="Segoe UI Semilight"/>
                <a:ea typeface="Times New Roman" panose="02020603050405020304" pitchFamily="18" charset="0"/>
                <a:cs typeface="Segoe UI Semilight"/>
              </a:rPr>
              <a:t>Using SHOPRANOS that automates content creation of their B2B website, </a:t>
            </a:r>
            <a:r>
              <a:rPr lang="en-US" sz="1350" dirty="0" err="1">
                <a:solidFill>
                  <a:srgbClr val="000000"/>
                </a:solidFill>
                <a:latin typeface="Segoe UI Semilight"/>
                <a:ea typeface="Times New Roman" panose="02020603050405020304" pitchFamily="18" charset="0"/>
                <a:cs typeface="Segoe UI Semilight"/>
              </a:rPr>
              <a:t>Westnet</a:t>
            </a:r>
            <a:r>
              <a:rPr lang="en-US" sz="1350" dirty="0">
                <a:solidFill>
                  <a:srgbClr val="000000"/>
                </a:solidFill>
                <a:latin typeface="Segoe UI Semilight"/>
                <a:ea typeface="Times New Roman" panose="02020603050405020304" pitchFamily="18" charset="0"/>
                <a:cs typeface="Segoe UI Semilight"/>
              </a:rPr>
              <a:t> reduced content generation time by 80%, equipping its sales teams with key information for driving sales. The improved SEO and enriched catalogue boosted sales and prepared the company for further expansion.</a:t>
            </a:r>
          </a:p>
        </p:txBody>
      </p:sp>
      <p:sp>
        <p:nvSpPr>
          <p:cNvPr id="6" name="Text Placeholder 8">
            <a:extLst>
              <a:ext uri="{FF2B5EF4-FFF2-40B4-BE49-F238E27FC236}">
                <a16:creationId xmlns:a16="http://schemas.microsoft.com/office/drawing/2014/main" id="{520C05EE-198B-D7F2-36D9-0023F88A53B5}"/>
              </a:ext>
            </a:extLst>
          </p:cNvPr>
          <p:cNvSpPr txBox="1">
            <a:spLocks/>
          </p:cNvSpPr>
          <p:nvPr/>
        </p:nvSpPr>
        <p:spPr>
          <a:xfrm>
            <a:off x="6975224" y="5845932"/>
            <a:ext cx="4657153" cy="46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cs typeface="Segoe UI Semilight" panose="020B0402040204020203" pitchFamily="34" charset="0"/>
              </a:rPr>
              <a:t>Azure, Azure OpenAI Service, Azure Cognitive Services</a:t>
            </a:r>
          </a:p>
        </p:txBody>
      </p:sp>
      <p:sp>
        <p:nvSpPr>
          <p:cNvPr id="7" name="Text Placeholder 7">
            <a:extLst>
              <a:ext uri="{FF2B5EF4-FFF2-40B4-BE49-F238E27FC236}">
                <a16:creationId xmlns:a16="http://schemas.microsoft.com/office/drawing/2014/main" id="{F44A1E88-A9DA-8CC3-7E63-C7A8CE9089E8}"/>
              </a:ext>
            </a:extLst>
          </p:cNvPr>
          <p:cNvSpPr txBox="1">
            <a:spLocks/>
          </p:cNvSpPr>
          <p:nvPr/>
        </p:nvSpPr>
        <p:spPr>
          <a:xfrm>
            <a:off x="6096000" y="363717"/>
            <a:ext cx="5536376" cy="1129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dirty="0">
                <a:solidFill>
                  <a:srgbClr val="0078D4"/>
                </a:solidFill>
                <a:latin typeface="Segoe UI Semibold"/>
                <a:ea typeface="Segoe UI" panose="020B0502040204020203" pitchFamily="34" charset="0"/>
                <a:cs typeface="Segoe UI Semibold"/>
              </a:rPr>
              <a:t>“</a:t>
            </a:r>
            <a:r>
              <a:rPr lang="en-US" sz="1600" dirty="0">
                <a:solidFill>
                  <a:srgbClr val="0078D4"/>
                </a:solidFill>
                <a:latin typeface="Calibri" panose="020F0502020204030204"/>
                <a:ea typeface="Calibri" panose="020F0502020204030204"/>
                <a:cs typeface="Calibri" panose="020F0502020204030204"/>
              </a:rPr>
              <a:t>Now, we don’t waste any time on searching for product information for our B2B e-shop because with </a:t>
            </a:r>
            <a:r>
              <a:rPr lang="en-US" sz="1600" dirty="0" err="1">
                <a:solidFill>
                  <a:srgbClr val="0078D4"/>
                </a:solidFill>
                <a:latin typeface="Calibri" panose="020F0502020204030204"/>
                <a:ea typeface="Calibri" panose="020F0502020204030204"/>
                <a:cs typeface="Calibri" panose="020F0502020204030204"/>
              </a:rPr>
              <a:t>Shopranos</a:t>
            </a:r>
            <a:r>
              <a:rPr lang="en-US" sz="1600" dirty="0">
                <a:solidFill>
                  <a:srgbClr val="0078D4"/>
                </a:solidFill>
                <a:latin typeface="Calibri" panose="020F0502020204030204"/>
                <a:ea typeface="Calibri" panose="020F0502020204030204"/>
                <a:cs typeface="Calibri" panose="020F0502020204030204"/>
              </a:rPr>
              <a:t>, it’s readily available. Having all the details at our fingertips helped our sales grow.”—</a:t>
            </a:r>
            <a:r>
              <a:rPr lang="en-US" sz="1000" dirty="0">
                <a:solidFill>
                  <a:srgbClr val="0078D4"/>
                </a:solidFill>
                <a:ea typeface="Times New Roman" panose="02020603050405020304" pitchFamily="18" charset="0"/>
                <a:cs typeface="Segoe UI Semilight"/>
              </a:rPr>
              <a:t>Nikos </a:t>
            </a:r>
            <a:r>
              <a:rPr lang="en-US" sz="1000" dirty="0" err="1">
                <a:solidFill>
                  <a:srgbClr val="0078D4"/>
                </a:solidFill>
                <a:ea typeface="Times New Roman" panose="02020603050405020304" pitchFamily="18" charset="0"/>
                <a:cs typeface="Segoe UI Semilight"/>
              </a:rPr>
              <a:t>Kantiotis</a:t>
            </a:r>
            <a:r>
              <a:rPr lang="en-US" sz="1000" dirty="0">
                <a:solidFill>
                  <a:srgbClr val="0078D4"/>
                </a:solidFill>
                <a:ea typeface="Times New Roman" panose="02020603050405020304" pitchFamily="18" charset="0"/>
                <a:cs typeface="Segoe UI Semilight"/>
              </a:rPr>
              <a:t>, e-Commerce Manager, </a:t>
            </a:r>
            <a:r>
              <a:rPr lang="en-US" sz="1000" dirty="0" err="1">
                <a:solidFill>
                  <a:srgbClr val="0078D4"/>
                </a:solidFill>
                <a:ea typeface="Times New Roman" panose="02020603050405020304" pitchFamily="18" charset="0"/>
                <a:cs typeface="Segoe UI Semilight"/>
              </a:rPr>
              <a:t>Westnet</a:t>
            </a:r>
            <a:endParaRPr lang="en-US" sz="1799" dirty="0">
              <a:solidFill>
                <a:srgbClr val="0078D4"/>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ADD6800C-0D55-C744-5284-69835A8D23FE}"/>
              </a:ext>
            </a:extLst>
          </p:cNvPr>
          <p:cNvSpPr txBox="1">
            <a:spLocks/>
          </p:cNvSpPr>
          <p:nvPr/>
        </p:nvSpPr>
        <p:spPr>
          <a:xfrm>
            <a:off x="559623" y="4717418"/>
            <a:ext cx="2183571" cy="1846667"/>
          </a:xfrm>
          <a:prstGeom prst="rect">
            <a:avLst/>
          </a:prstGeom>
        </p:spPr>
        <p:txBody>
          <a:bodyPr numCol="1"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Customer: </a:t>
            </a:r>
            <a:r>
              <a:rPr lang="en-US" sz="1200" dirty="0" err="1">
                <a:solidFill>
                  <a:srgbClr val="505050"/>
                </a:solidFill>
                <a:latin typeface="Calibri" panose="020F0502020204030204"/>
                <a:cs typeface="Segoe UI" panose="020B0502040204020203" pitchFamily="34" charset="0"/>
              </a:rPr>
              <a:t>Westnet</a:t>
            </a:r>
            <a:endParaRPr lang="en-US" sz="1200" dirty="0">
              <a:solidFill>
                <a:srgbClr val="505050"/>
              </a:solidFill>
              <a:latin typeface="Calibri" panose="020F0502020204030204"/>
              <a:cs typeface="Segoe UI" panose="020B0502040204020203" pitchFamily="34" charset="0"/>
            </a:endParaRPr>
          </a:p>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Industry: Retailers</a:t>
            </a:r>
          </a:p>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Size: Medium (50-999 employees)</a:t>
            </a:r>
          </a:p>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Country: Greece</a:t>
            </a:r>
          </a:p>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Publish date: November 2023</a:t>
            </a:r>
          </a:p>
          <a:p>
            <a:pPr marL="0" indent="0">
              <a:buFont typeface="Arial" panose="020B0604020202020204" pitchFamily="34" charset="0"/>
              <a:buNone/>
              <a:defRPr/>
            </a:pPr>
            <a:r>
              <a:rPr lang="en-US" sz="1200" dirty="0">
                <a:solidFill>
                  <a:srgbClr val="0078D4"/>
                </a:solidFill>
                <a:latin typeface="Calibri" panose="020F0502020204030204"/>
                <a:cs typeface="Segoe UI" panose="020B0502040204020203" pitchFamily="34" charset="0"/>
                <a:hlinkClick r:id="rId2">
                  <a:extLst>
                    <a:ext uri="{A12FA001-AC4F-418D-AE19-62706E023703}">
                      <ahyp:hlinkClr xmlns:ahyp="http://schemas.microsoft.com/office/drawing/2018/hyperlinkcolor" val="tx"/>
                    </a:ext>
                  </a:extLst>
                </a:hlinkClick>
              </a:rPr>
              <a:t>Watch the full story here</a:t>
            </a:r>
            <a:endParaRPr lang="en-US" sz="1200" dirty="0">
              <a:solidFill>
                <a:srgbClr val="0078D4"/>
              </a:solidFill>
              <a:latin typeface="Calibri" panose="020F0502020204030204"/>
              <a:cs typeface="Segoe UI" panose="020B0502040204020203" pitchFamily="34" charset="0"/>
            </a:endParaRPr>
          </a:p>
        </p:txBody>
      </p:sp>
      <p:sp>
        <p:nvSpPr>
          <p:cNvPr id="9" name="Text Placeholder 7">
            <a:extLst>
              <a:ext uri="{FF2B5EF4-FFF2-40B4-BE49-F238E27FC236}">
                <a16:creationId xmlns:a16="http://schemas.microsoft.com/office/drawing/2014/main" id="{3ED0CF71-D364-1295-F41A-62ED0B7EC22A}"/>
              </a:ext>
            </a:extLst>
          </p:cNvPr>
          <p:cNvSpPr txBox="1">
            <a:spLocks/>
          </p:cNvSpPr>
          <p:nvPr/>
        </p:nvSpPr>
        <p:spPr>
          <a:xfrm>
            <a:off x="531488" y="3740165"/>
            <a:ext cx="4683548" cy="71607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dirty="0" err="1">
                <a:solidFill>
                  <a:srgbClr val="2F2F2F"/>
                </a:solidFill>
                <a:latin typeface="Segoe UI Semibold"/>
                <a:cs typeface="Segoe UI Semibold"/>
              </a:rPr>
              <a:t>Westnet</a:t>
            </a:r>
            <a:r>
              <a:rPr lang="en-US" sz="1600" b="1" dirty="0">
                <a:solidFill>
                  <a:srgbClr val="2F2F2F"/>
                </a:solidFill>
                <a:latin typeface="Segoe UI Semibold"/>
                <a:cs typeface="Segoe UI Semibold"/>
              </a:rPr>
              <a:t> boosts sales with product descriptions curated by </a:t>
            </a:r>
            <a:r>
              <a:rPr lang="en-US" sz="1600" b="1" dirty="0" err="1">
                <a:solidFill>
                  <a:srgbClr val="2F2F2F"/>
                </a:solidFill>
                <a:latin typeface="Segoe UI Semibold"/>
                <a:cs typeface="Segoe UI Semibold"/>
              </a:rPr>
              <a:t>Shopranos</a:t>
            </a:r>
            <a:r>
              <a:rPr lang="en-US" sz="1600" b="1" dirty="0">
                <a:solidFill>
                  <a:srgbClr val="2F2F2F"/>
                </a:solidFill>
                <a:latin typeface="Segoe UI Semibold"/>
                <a:cs typeface="Segoe UI Semibold"/>
              </a:rPr>
              <a:t> and Azure OpenAI Service</a:t>
            </a:r>
            <a:endParaRPr lang="en-US" sz="1600" b="1" dirty="0">
              <a:solidFill>
                <a:srgbClr val="2F2F2F"/>
              </a:solidFill>
              <a:latin typeface="Segoe UI Semibold" panose="020B0502040204020203" pitchFamily="34" charset="0"/>
              <a:ea typeface="Times New Roman" panose="02020603050405020304" pitchFamily="18" charset="0"/>
              <a:cs typeface="Segoe UI Semibold" panose="020B0502040204020203" pitchFamily="34" charset="0"/>
            </a:endParaRPr>
          </a:p>
        </p:txBody>
      </p:sp>
      <p:sp>
        <p:nvSpPr>
          <p:cNvPr id="10" name="Text Placeholder 7">
            <a:extLst>
              <a:ext uri="{FF2B5EF4-FFF2-40B4-BE49-F238E27FC236}">
                <a16:creationId xmlns:a16="http://schemas.microsoft.com/office/drawing/2014/main" id="{C1504583-B559-5783-631D-B31DCA15982B}"/>
              </a:ext>
            </a:extLst>
          </p:cNvPr>
          <p:cNvSpPr txBox="1">
            <a:spLocks/>
          </p:cNvSpPr>
          <p:nvPr/>
        </p:nvSpPr>
        <p:spPr>
          <a:xfrm>
            <a:off x="6015425" y="3425288"/>
            <a:ext cx="846432" cy="3943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Solution:</a:t>
            </a:r>
          </a:p>
        </p:txBody>
      </p:sp>
      <p:sp>
        <p:nvSpPr>
          <p:cNvPr id="11" name="Text Placeholder 7">
            <a:extLst>
              <a:ext uri="{FF2B5EF4-FFF2-40B4-BE49-F238E27FC236}">
                <a16:creationId xmlns:a16="http://schemas.microsoft.com/office/drawing/2014/main" id="{A972D0FA-F0D2-340E-DECC-325F46E8A2C3}"/>
              </a:ext>
            </a:extLst>
          </p:cNvPr>
          <p:cNvSpPr txBox="1">
            <a:spLocks/>
          </p:cNvSpPr>
          <p:nvPr/>
        </p:nvSpPr>
        <p:spPr>
          <a:xfrm>
            <a:off x="6015425" y="4682199"/>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Impact:</a:t>
            </a:r>
          </a:p>
        </p:txBody>
      </p:sp>
      <p:sp>
        <p:nvSpPr>
          <p:cNvPr id="12" name="Text Placeholder 7">
            <a:extLst>
              <a:ext uri="{FF2B5EF4-FFF2-40B4-BE49-F238E27FC236}">
                <a16:creationId xmlns:a16="http://schemas.microsoft.com/office/drawing/2014/main" id="{E2FF4A97-01DE-97F5-D124-985F03105C1D}"/>
              </a:ext>
            </a:extLst>
          </p:cNvPr>
          <p:cNvSpPr txBox="1">
            <a:spLocks/>
          </p:cNvSpPr>
          <p:nvPr/>
        </p:nvSpPr>
        <p:spPr>
          <a:xfrm>
            <a:off x="6015425" y="5858728"/>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Products:</a:t>
            </a:r>
          </a:p>
        </p:txBody>
      </p:sp>
      <p:cxnSp>
        <p:nvCxnSpPr>
          <p:cNvPr id="13" name="Straight Connector 12">
            <a:extLst>
              <a:ext uri="{FF2B5EF4-FFF2-40B4-BE49-F238E27FC236}">
                <a16:creationId xmlns:a16="http://schemas.microsoft.com/office/drawing/2014/main" id="{88656B25-B505-198D-F36C-09D7BE2F7ACE}"/>
              </a:ext>
            </a:extLst>
          </p:cNvPr>
          <p:cNvCxnSpPr>
            <a:cxnSpLocks/>
          </p:cNvCxnSpPr>
          <p:nvPr/>
        </p:nvCxnSpPr>
        <p:spPr>
          <a:xfrm>
            <a:off x="1711604" y="3179338"/>
            <a:ext cx="0" cy="248700"/>
          </a:xfrm>
          <a:prstGeom prst="line">
            <a:avLst/>
          </a:prstGeom>
          <a:noFill/>
          <a:ln w="6350" cap="flat" cmpd="sng" algn="ctr">
            <a:solidFill>
              <a:sysClr val="windowText" lastClr="000000">
                <a:lumMod val="50000"/>
                <a:lumOff val="50000"/>
              </a:sysClr>
            </a:solidFill>
            <a:prstDash val="solid"/>
            <a:miter lim="800000"/>
          </a:ln>
          <a:effectLst/>
        </p:spPr>
      </p:cxnSp>
      <p:pic>
        <p:nvPicPr>
          <p:cNvPr id="14" name="Picture 13">
            <a:extLst>
              <a:ext uri="{FF2B5EF4-FFF2-40B4-BE49-F238E27FC236}">
                <a16:creationId xmlns:a16="http://schemas.microsoft.com/office/drawing/2014/main" id="{A221A79C-08C0-F6F1-DCB2-B4F7D4EB6AE6}"/>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678318" y="3211888"/>
            <a:ext cx="822726" cy="183600"/>
          </a:xfrm>
          <a:prstGeom prst="rect">
            <a:avLst/>
          </a:prstGeom>
        </p:spPr>
      </p:pic>
      <p:pic>
        <p:nvPicPr>
          <p:cNvPr id="15" name="Picture 30">
            <a:extLst>
              <a:ext uri="{FF2B5EF4-FFF2-40B4-BE49-F238E27FC236}">
                <a16:creationId xmlns:a16="http://schemas.microsoft.com/office/drawing/2014/main" id="{A73F8F5B-C214-CAC3-713B-C4D7450A3514}"/>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908884" y="3216694"/>
            <a:ext cx="854787" cy="182224"/>
          </a:xfrm>
          <a:prstGeom prst="rect">
            <a:avLst/>
          </a:prstGeom>
        </p:spPr>
      </p:pic>
      <p:pic>
        <p:nvPicPr>
          <p:cNvPr id="16" name="Picture 2">
            <a:extLst>
              <a:ext uri="{FF2B5EF4-FFF2-40B4-BE49-F238E27FC236}">
                <a16:creationId xmlns:a16="http://schemas.microsoft.com/office/drawing/2014/main" id="{A7E4B364-0541-22FD-A3AE-0697B636110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0" y="0"/>
            <a:ext cx="5527343" cy="28050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5">
            <a:extLst>
              <a:ext uri="{FF2B5EF4-FFF2-40B4-BE49-F238E27FC236}">
                <a16:creationId xmlns:a16="http://schemas.microsoft.com/office/drawing/2014/main" id="{2B473D0E-AFE3-DEFF-6997-0A69124D7CCF}"/>
              </a:ext>
            </a:extLst>
          </p:cNvPr>
          <p:cNvSpPr txBox="1">
            <a:spLocks/>
          </p:cNvSpPr>
          <p:nvPr/>
        </p:nvSpPr>
        <p:spPr>
          <a:xfrm>
            <a:off x="2980443" y="4772519"/>
            <a:ext cx="2183571" cy="1580867"/>
          </a:xfrm>
          <a:prstGeom prst="rect">
            <a:avLst/>
          </a:prstGeom>
        </p:spPr>
        <p:txBody>
          <a:bodyPr lIns="91440" tIns="45720" rIns="91440" bIns="45720" numCol="1" anchor="b"/>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dirty="0">
                <a:solidFill>
                  <a:srgbClr val="505050"/>
                </a:solidFill>
                <a:latin typeface="Calibri" panose="020F0502020204030204"/>
                <a:cs typeface="Segoe UI" panose="020B0502040204020203" pitchFamily="34" charset="0"/>
              </a:rPr>
              <a:t>Partner: </a:t>
            </a:r>
            <a:r>
              <a:rPr lang="en-US" sz="1200" dirty="0" err="1">
                <a:solidFill>
                  <a:srgbClr val="505050"/>
                </a:solidFill>
                <a:latin typeface="Calibri" panose="020F0502020204030204"/>
                <a:cs typeface="Segoe UI" panose="020B0502040204020203" pitchFamily="34" charset="0"/>
              </a:rPr>
              <a:t>SoftOne</a:t>
            </a:r>
            <a:endParaRPr lang="en-US" sz="1200" dirty="0">
              <a:solidFill>
                <a:srgbClr val="505050"/>
              </a:solidFill>
              <a:latin typeface="Calibri" panose="020F0502020204030204"/>
              <a:cs typeface="Segoe UI" panose="020B0502040204020203" pitchFamily="34" charset="0"/>
            </a:endParaRPr>
          </a:p>
          <a:p>
            <a:pPr marL="0" indent="0">
              <a:buFont typeface="Arial" panose="020B0604020202020204" pitchFamily="34" charset="0"/>
              <a:buNone/>
              <a:defRPr/>
            </a:pPr>
            <a:r>
              <a:rPr lang="en-US" sz="1200" dirty="0" err="1">
                <a:solidFill>
                  <a:srgbClr val="505050"/>
                </a:solidFill>
                <a:latin typeface="Calibri" panose="020F0502020204030204"/>
              </a:rPr>
              <a:t>SoftOne</a:t>
            </a:r>
            <a:r>
              <a:rPr lang="en-US" sz="1200" dirty="0">
                <a:solidFill>
                  <a:srgbClr val="505050"/>
                </a:solidFill>
                <a:latin typeface="Calibri" panose="020F0502020204030204"/>
              </a:rPr>
              <a:t> is a software company focusing on the </a:t>
            </a:r>
            <a:r>
              <a:rPr lang="en-US" sz="1200">
                <a:solidFill>
                  <a:srgbClr val="505050"/>
                </a:solidFill>
                <a:latin typeface="Calibri" panose="020F0502020204030204"/>
              </a:rPr>
              <a:t>development of ERP, CRM, cloud, enterprise mobility </a:t>
            </a:r>
            <a:r>
              <a:rPr lang="en-US" sz="1200" dirty="0">
                <a:solidFill>
                  <a:srgbClr val="505050"/>
                </a:solidFill>
                <a:latin typeface="Calibri" panose="020F0502020204030204"/>
              </a:rPr>
              <a:t>applications, and electronic invoicing solutions. </a:t>
            </a:r>
            <a:endParaRPr lang="en-US" sz="1200" dirty="0">
              <a:solidFill>
                <a:srgbClr val="505050"/>
              </a:solidFill>
              <a:latin typeface="Calibri" panose="020F0502020204030204"/>
              <a:cs typeface="Segoe UI" panose="020B0502040204020203" pitchFamily="34" charset="0"/>
            </a:endParaRPr>
          </a:p>
        </p:txBody>
      </p:sp>
      <p:cxnSp>
        <p:nvCxnSpPr>
          <p:cNvPr id="18" name="Straight Connector 17">
            <a:extLst>
              <a:ext uri="{FF2B5EF4-FFF2-40B4-BE49-F238E27FC236}">
                <a16:creationId xmlns:a16="http://schemas.microsoft.com/office/drawing/2014/main" id="{1EE7206D-BEE9-BEFB-120B-729E5CE077F4}"/>
              </a:ext>
            </a:extLst>
          </p:cNvPr>
          <p:cNvCxnSpPr>
            <a:cxnSpLocks/>
          </p:cNvCxnSpPr>
          <p:nvPr/>
        </p:nvCxnSpPr>
        <p:spPr>
          <a:xfrm>
            <a:off x="2676293" y="4717419"/>
            <a:ext cx="0" cy="1699284"/>
          </a:xfrm>
          <a:prstGeom prst="line">
            <a:avLst/>
          </a:prstGeom>
          <a:noFill/>
          <a:ln w="6350" cap="flat" cmpd="sng" algn="ctr">
            <a:solidFill>
              <a:sysClr val="windowText" lastClr="000000"/>
            </a:solidFill>
            <a:prstDash val="solid"/>
            <a:miter lim="800000"/>
            <a:headEnd type="none" w="lg" len="med"/>
            <a:tailEnd type="none" w="lg" len="med"/>
          </a:ln>
          <a:effectLst/>
        </p:spPr>
      </p:cxnSp>
      <p:sp>
        <p:nvSpPr>
          <p:cNvPr id="19" name="Text Placeholder 7">
            <a:extLst>
              <a:ext uri="{FF2B5EF4-FFF2-40B4-BE49-F238E27FC236}">
                <a16:creationId xmlns:a16="http://schemas.microsoft.com/office/drawing/2014/main" id="{7C5C3357-BA1F-61BA-4AF2-A0C9E902EFC8}"/>
              </a:ext>
            </a:extLst>
          </p:cNvPr>
          <p:cNvSpPr txBox="1">
            <a:spLocks/>
          </p:cNvSpPr>
          <p:nvPr/>
        </p:nvSpPr>
        <p:spPr>
          <a:xfrm>
            <a:off x="5955527" y="2156918"/>
            <a:ext cx="985157"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Challenge:</a:t>
            </a:r>
          </a:p>
        </p:txBody>
      </p:sp>
      <p:pic>
        <p:nvPicPr>
          <p:cNvPr id="20" name="Picture 19">
            <a:extLst>
              <a:ext uri="{FF2B5EF4-FFF2-40B4-BE49-F238E27FC236}">
                <a16:creationId xmlns:a16="http://schemas.microsoft.com/office/drawing/2014/main" id="{9FE2977B-0DE4-6E33-F690-B97300101D86}"/>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3121097" y="4630245"/>
            <a:ext cx="248700" cy="248700"/>
          </a:xfrm>
          <a:prstGeom prst="rect">
            <a:avLst/>
          </a:prstGeom>
        </p:spPr>
      </p:pic>
    </p:spTree>
    <p:extLst>
      <p:ext uri="{BB962C8B-B14F-4D97-AF65-F5344CB8AC3E}">
        <p14:creationId xmlns:p14="http://schemas.microsoft.com/office/powerpoint/2010/main" val="106713094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CF572C-2A19-AB9B-E2E3-627631BFFEFF}"/>
              </a:ext>
            </a:extLst>
          </p:cNvPr>
          <p:cNvSpPr/>
          <p:nvPr/>
        </p:nvSpPr>
        <p:spPr bwMode="auto">
          <a:xfrm>
            <a:off x="0" y="0"/>
            <a:ext cx="5536376" cy="686524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5870234E-C8AA-C591-F465-225F1D64BC9D}"/>
              </a:ext>
            </a:extLst>
          </p:cNvPr>
          <p:cNvSpPr txBox="1">
            <a:spLocks/>
          </p:cNvSpPr>
          <p:nvPr/>
        </p:nvSpPr>
        <p:spPr>
          <a:xfrm>
            <a:off x="6941358" y="2267396"/>
            <a:ext cx="4657154" cy="730447"/>
          </a:xfrm>
          <a:prstGeom prst="rect">
            <a:avLst/>
          </a:prstGeom>
        </p:spPr>
        <p:txBody>
          <a:bodyPr vert="horz" lIns="91404" tIns="45702" rIns="91404" bIns="45702"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Intertech's</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developers frequent</a:t>
            </a: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ly</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grappled with disruptions, diverting focus to search for code solutions, which hindered their productivity.</a:t>
            </a:r>
            <a:endParaRPr lang="en-US" sz="1399" dirty="0">
              <a:solidFill>
                <a:srgbClr val="000000">
                  <a:tint val="75000"/>
                </a:srgbClr>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4" name="Text Placeholder 7">
            <a:extLst>
              <a:ext uri="{FF2B5EF4-FFF2-40B4-BE49-F238E27FC236}">
                <a16:creationId xmlns:a16="http://schemas.microsoft.com/office/drawing/2014/main" id="{314B07A0-D463-7870-3FB4-06E53C1BF84C}"/>
              </a:ext>
            </a:extLst>
          </p:cNvPr>
          <p:cNvSpPr txBox="1">
            <a:spLocks/>
          </p:cNvSpPr>
          <p:nvPr/>
        </p:nvSpPr>
        <p:spPr>
          <a:xfrm>
            <a:off x="6941358" y="3262670"/>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400" dirty="0" err="1">
                <a:solidFill>
                  <a:srgbClr val="000000"/>
                </a:solidFill>
                <a:latin typeface="Segoe UI Semilight"/>
                <a:ea typeface="Times New Roman" panose="02020603050405020304" pitchFamily="18" charset="0"/>
                <a:cs typeface="Segoe UI Semilight"/>
              </a:rPr>
              <a:t>Intertech</a:t>
            </a:r>
            <a:r>
              <a:rPr lang="en-US" sz="1400" dirty="0">
                <a:solidFill>
                  <a:srgbClr val="000000"/>
                </a:solidFill>
                <a:latin typeface="Segoe UI Semilight"/>
                <a:ea typeface="Times New Roman" panose="02020603050405020304" pitchFamily="18" charset="0"/>
                <a:cs typeface="Segoe UI Semilight"/>
              </a:rPr>
              <a:t> adopted GitHub Copilot, facilitating an environment where developers could swiftly obtain solutions without switching from their primary tasks. It also paired Copilot with Azure </a:t>
            </a:r>
            <a:r>
              <a:rPr lang="en-US" sz="1400" dirty="0" err="1">
                <a:solidFill>
                  <a:srgbClr val="000000"/>
                </a:solidFill>
                <a:latin typeface="Segoe UI Semilight"/>
                <a:ea typeface="Times New Roman" panose="02020603050405020304" pitchFamily="18" charset="0"/>
                <a:cs typeface="Segoe UI Semilight"/>
              </a:rPr>
              <a:t>OpenAI</a:t>
            </a:r>
            <a:r>
              <a:rPr lang="en-US" sz="1400" dirty="0">
                <a:solidFill>
                  <a:srgbClr val="000000"/>
                </a:solidFill>
                <a:latin typeface="Segoe UI Semilight"/>
                <a:ea typeface="Times New Roman" panose="02020603050405020304" pitchFamily="18" charset="0"/>
                <a:cs typeface="Segoe UI Semilight"/>
              </a:rPr>
              <a:t> Service, offering an integrated platform for knowledge and documentation.</a:t>
            </a:r>
          </a:p>
        </p:txBody>
      </p:sp>
      <p:sp>
        <p:nvSpPr>
          <p:cNvPr id="5" name="Text Placeholder 8">
            <a:extLst>
              <a:ext uri="{FF2B5EF4-FFF2-40B4-BE49-F238E27FC236}">
                <a16:creationId xmlns:a16="http://schemas.microsoft.com/office/drawing/2014/main" id="{1F76B1C3-444B-E65F-28AA-DE768585F9D0}"/>
              </a:ext>
            </a:extLst>
          </p:cNvPr>
          <p:cNvSpPr txBox="1">
            <a:spLocks/>
          </p:cNvSpPr>
          <p:nvPr/>
        </p:nvSpPr>
        <p:spPr>
          <a:xfrm>
            <a:off x="6941358" y="4554301"/>
            <a:ext cx="4657153" cy="1026804"/>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400" dirty="0" err="1">
                <a:solidFill>
                  <a:srgbClr val="000000"/>
                </a:solidFill>
                <a:latin typeface="Segoe UI Semilight"/>
                <a:ea typeface="Times New Roman" panose="02020603050405020304" pitchFamily="18" charset="0"/>
                <a:cs typeface="Segoe UI Semilight"/>
              </a:rPr>
              <a:t>Intertech</a:t>
            </a:r>
            <a:r>
              <a:rPr lang="en-US" sz="1400" dirty="0">
                <a:solidFill>
                  <a:srgbClr val="000000"/>
                </a:solidFill>
                <a:latin typeface="Segoe UI Semilight"/>
                <a:ea typeface="Times New Roman" panose="02020603050405020304" pitchFamily="18" charset="0"/>
                <a:cs typeface="Segoe UI Semilight"/>
              </a:rPr>
              <a:t> enhanced developer productivity, reducing context switching. This allowed developers to deeply engage with their work and resulted in a more efficient and precise coding process and enhanced collaboration. Additionally, daily emails to </a:t>
            </a:r>
            <a:r>
              <a:rPr lang="en-US" sz="1400" dirty="0" err="1">
                <a:solidFill>
                  <a:srgbClr val="000000"/>
                </a:solidFill>
                <a:latin typeface="Segoe UI Semilight"/>
                <a:ea typeface="Times New Roman" panose="02020603050405020304" pitchFamily="18" charset="0"/>
                <a:cs typeface="Segoe UI Semilight"/>
              </a:rPr>
              <a:t>DevOps</a:t>
            </a:r>
            <a:r>
              <a:rPr lang="en-US" sz="1400" dirty="0">
                <a:solidFill>
                  <a:srgbClr val="000000"/>
                </a:solidFill>
                <a:latin typeface="Segoe UI Semilight"/>
                <a:ea typeface="Times New Roman" panose="02020603050405020304" pitchFamily="18" charset="0"/>
                <a:cs typeface="Segoe UI Semilight"/>
              </a:rPr>
              <a:t> decreased by 50%.</a:t>
            </a:r>
          </a:p>
        </p:txBody>
      </p:sp>
      <p:sp>
        <p:nvSpPr>
          <p:cNvPr id="6" name="Text Placeholder 8">
            <a:extLst>
              <a:ext uri="{FF2B5EF4-FFF2-40B4-BE49-F238E27FC236}">
                <a16:creationId xmlns:a16="http://schemas.microsoft.com/office/drawing/2014/main" id="{31320808-AD20-249D-917C-08936459AC9A}"/>
              </a:ext>
            </a:extLst>
          </p:cNvPr>
          <p:cNvSpPr txBox="1">
            <a:spLocks/>
          </p:cNvSpPr>
          <p:nvPr/>
        </p:nvSpPr>
        <p:spPr>
          <a:xfrm>
            <a:off x="6941358" y="5845932"/>
            <a:ext cx="4657153" cy="460782"/>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50" dirty="0">
                <a:solidFill>
                  <a:srgbClr val="000000"/>
                </a:solidFill>
                <a:latin typeface="Segoe UI Semilight"/>
                <a:cs typeface="Segoe UI Semilight"/>
              </a:rPr>
              <a:t>Azure Active Directory, Azure DevOps, Azure </a:t>
            </a:r>
            <a:r>
              <a:rPr lang="en-US" sz="1350" dirty="0" err="1">
                <a:solidFill>
                  <a:srgbClr val="000000"/>
                </a:solidFill>
                <a:latin typeface="Segoe UI Semilight"/>
                <a:cs typeface="Segoe UI Semilight"/>
              </a:rPr>
              <a:t>OpenAI</a:t>
            </a:r>
            <a:r>
              <a:rPr lang="en-US" sz="1350" dirty="0">
                <a:solidFill>
                  <a:srgbClr val="000000"/>
                </a:solidFill>
                <a:latin typeface="Segoe UI Semilight"/>
                <a:cs typeface="Segoe UI Semilight"/>
              </a:rPr>
              <a:t> Service, GitHub Copilot, GitHub Enterprise, Visual Studio</a:t>
            </a:r>
          </a:p>
        </p:txBody>
      </p:sp>
      <p:sp>
        <p:nvSpPr>
          <p:cNvPr id="7" name="Text Placeholder 7">
            <a:extLst>
              <a:ext uri="{FF2B5EF4-FFF2-40B4-BE49-F238E27FC236}">
                <a16:creationId xmlns:a16="http://schemas.microsoft.com/office/drawing/2014/main" id="{939C40F4-48BC-5420-7A5C-09E7BF2FD78E}"/>
              </a:ext>
            </a:extLst>
          </p:cNvPr>
          <p:cNvSpPr txBox="1">
            <a:spLocks/>
          </p:cNvSpPr>
          <p:nvPr/>
        </p:nvSpPr>
        <p:spPr>
          <a:xfrm>
            <a:off x="6096000" y="551286"/>
            <a:ext cx="5536376" cy="11296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a:solidFill>
                  <a:srgbClr val="0078D4"/>
                </a:solidFill>
                <a:latin typeface="Segoe UI Semibold"/>
                <a:ea typeface="Segoe UI" panose="020B0502040204020203" pitchFamily="34" charset="0"/>
                <a:cs typeface="Segoe UI Semibold"/>
              </a:rPr>
              <a:t>“Our developers type in what they want to achieve and GitHub Copilot offers solutions without having to switch contexts. They receive immediate answers, saving countless hours.”</a:t>
            </a:r>
          </a:p>
          <a:p>
            <a:pPr marL="0" indent="0">
              <a:lnSpc>
                <a:spcPct val="150000"/>
              </a:lnSpc>
              <a:spcBef>
                <a:spcPts val="0"/>
              </a:spcBef>
              <a:buFont typeface="Arial" panose="020B0604020202020204" pitchFamily="34" charset="0"/>
              <a:buNone/>
              <a:defRPr/>
            </a:pPr>
            <a:r>
              <a:rPr lang="en-US" sz="1000">
                <a:solidFill>
                  <a:srgbClr val="0078D4"/>
                </a:solidFill>
                <a:cs typeface="Segoe UI Semilight"/>
              </a:rPr>
              <a:t>— </a:t>
            </a:r>
            <a:r>
              <a:rPr lang="en-US" sz="1000">
                <a:solidFill>
                  <a:srgbClr val="0078D4"/>
                </a:solidFill>
                <a:ea typeface="Times New Roman" panose="02020603050405020304" pitchFamily="18" charset="0"/>
                <a:cs typeface="Segoe UI Semilight"/>
              </a:rPr>
              <a:t>Salih </a:t>
            </a:r>
            <a:r>
              <a:rPr lang="en-US" sz="1000" err="1">
                <a:solidFill>
                  <a:srgbClr val="0078D4"/>
                </a:solidFill>
                <a:ea typeface="Times New Roman" panose="02020603050405020304" pitchFamily="18" charset="0"/>
                <a:cs typeface="Segoe UI Semilight"/>
              </a:rPr>
              <a:t>Eligüzel</a:t>
            </a:r>
            <a:r>
              <a:rPr lang="en-US" sz="1000">
                <a:solidFill>
                  <a:srgbClr val="0078D4"/>
                </a:solidFill>
                <a:ea typeface="Times New Roman" panose="02020603050405020304" pitchFamily="18" charset="0"/>
                <a:cs typeface="Segoe UI Semilight"/>
              </a:rPr>
              <a:t>, Head of DevOps, </a:t>
            </a:r>
            <a:r>
              <a:rPr lang="en-US" sz="1000" err="1">
                <a:solidFill>
                  <a:srgbClr val="0078D4"/>
                </a:solidFill>
                <a:ea typeface="Times New Roman" panose="02020603050405020304" pitchFamily="18" charset="0"/>
                <a:cs typeface="Segoe UI Semilight"/>
              </a:rPr>
              <a:t>Intertech</a:t>
            </a:r>
            <a:endParaRPr lang="en-US" sz="1799">
              <a:solidFill>
                <a:srgbClr val="0078D4"/>
              </a:solidFill>
              <a:ea typeface="Times New Roman" panose="02020603050405020304" pitchFamily="18"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A0187EB5-3272-0EEB-2F09-6ED44C28C4DB}"/>
              </a:ext>
            </a:extLst>
          </p:cNvPr>
          <p:cNvSpPr txBox="1">
            <a:spLocks/>
          </p:cNvSpPr>
          <p:nvPr/>
        </p:nvSpPr>
        <p:spPr>
          <a:xfrm>
            <a:off x="559623" y="5534522"/>
            <a:ext cx="4568780" cy="978787"/>
          </a:xfrm>
          <a:prstGeom prst="rect">
            <a:avLst/>
          </a:prstGeom>
        </p:spPr>
        <p:txBody>
          <a:bodyPr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a:solidFill>
                  <a:srgbClr val="505050"/>
                </a:solidFill>
                <a:cs typeface="Segoe UI" panose="020B0502040204020203" pitchFamily="34" charset="0"/>
              </a:rPr>
              <a:t>Customer: </a:t>
            </a:r>
            <a:r>
              <a:rPr lang="en-US" sz="1200" err="1">
                <a:solidFill>
                  <a:srgbClr val="505050"/>
                </a:solidFill>
                <a:cs typeface="Segoe UI" panose="020B0502040204020203" pitchFamily="34" charset="0"/>
              </a:rPr>
              <a:t>Intertech</a:t>
            </a:r>
            <a:endParaRPr lang="en-US" sz="1200">
              <a:solidFill>
                <a:srgbClr val="505050"/>
              </a:solidFill>
              <a:cs typeface="Segoe UI" panose="020B0502040204020203" pitchFamily="34" charset="0"/>
            </a:endParaRPr>
          </a:p>
          <a:p>
            <a:pPr marL="0" indent="0">
              <a:buFont typeface="Arial" panose="020B0604020202020204" pitchFamily="34" charset="0"/>
              <a:buNone/>
              <a:defRPr/>
            </a:pPr>
            <a:r>
              <a:rPr lang="en-US" sz="1200">
                <a:solidFill>
                  <a:srgbClr val="505050"/>
                </a:solidFill>
                <a:cs typeface="Segoe UI" panose="020B0502040204020203" pitchFamily="34" charset="0"/>
              </a:rPr>
              <a:t>Industry: Professional Services</a:t>
            </a:r>
          </a:p>
          <a:p>
            <a:pPr marL="0" indent="0">
              <a:buFont typeface="Arial" panose="020B0604020202020204" pitchFamily="34" charset="0"/>
              <a:buNone/>
              <a:defRPr/>
            </a:pPr>
            <a:r>
              <a:rPr lang="en-US" sz="1200">
                <a:solidFill>
                  <a:srgbClr val="505050"/>
                </a:solidFill>
                <a:cs typeface="Segoe UI" panose="020B0502040204020203" pitchFamily="34" charset="0"/>
              </a:rPr>
              <a:t>Size: Large (1,000-5,000 employees)</a:t>
            </a:r>
          </a:p>
          <a:p>
            <a:pPr marL="0" indent="0">
              <a:buFont typeface="Arial" panose="020B0604020202020204" pitchFamily="34" charset="0"/>
              <a:buNone/>
              <a:defRPr/>
            </a:pPr>
            <a:r>
              <a:rPr lang="en-US" sz="1200">
                <a:solidFill>
                  <a:srgbClr val="505050"/>
                </a:solidFill>
                <a:cs typeface="Segoe UI" panose="020B0502040204020203" pitchFamily="34" charset="0"/>
              </a:rPr>
              <a:t>Country: </a:t>
            </a:r>
            <a:r>
              <a:rPr lang="en-US" sz="1200" err="1">
                <a:solidFill>
                  <a:srgbClr val="505050"/>
                </a:solidFill>
                <a:cs typeface="Segoe UI" panose="020B0502040204020203" pitchFamily="34" charset="0"/>
              </a:rPr>
              <a:t>Turkiye</a:t>
            </a:r>
            <a:endParaRPr lang="en-US" sz="1200">
              <a:solidFill>
                <a:srgbClr val="505050"/>
              </a:solidFill>
              <a:cs typeface="Segoe UI" panose="020B0502040204020203" pitchFamily="34" charset="0"/>
            </a:endParaRPr>
          </a:p>
          <a:p>
            <a:pPr marL="0" indent="0">
              <a:buFont typeface="Arial" panose="020B0604020202020204" pitchFamily="34" charset="0"/>
              <a:buNone/>
              <a:defRPr/>
            </a:pPr>
            <a:r>
              <a:rPr lang="en-US" sz="1200">
                <a:solidFill>
                  <a:srgbClr val="505050"/>
                </a:solidFill>
                <a:cs typeface="Segoe UI" panose="020B0502040204020203" pitchFamily="34" charset="0"/>
              </a:rPr>
              <a:t>Publish date: November 2023</a:t>
            </a:r>
          </a:p>
          <a:p>
            <a:pPr marL="0" indent="0">
              <a:buFont typeface="Arial" panose="020B0604020202020204" pitchFamily="34" charset="0"/>
              <a:buNone/>
              <a:defRPr/>
            </a:pPr>
            <a:r>
              <a:rPr lang="en-US" sz="1200">
                <a:solidFill>
                  <a:srgbClr val="0078D4"/>
                </a:solidFill>
                <a:cs typeface="Segoe UI" panose="020B0502040204020203" pitchFamily="34" charset="0"/>
                <a:hlinkClick r:id="rId2">
                  <a:extLst>
                    <a:ext uri="{A12FA001-AC4F-418D-AE19-62706E023703}">
                      <ahyp:hlinkClr xmlns:ahyp="http://schemas.microsoft.com/office/drawing/2018/hyperlinkcolor" val="tx"/>
                    </a:ext>
                  </a:extLst>
                </a:hlinkClick>
              </a:rPr>
              <a:t>Watch the full story here</a:t>
            </a:r>
            <a:endParaRPr lang="en-US" sz="1200">
              <a:solidFill>
                <a:srgbClr val="0078D4"/>
              </a:solidFill>
              <a:cs typeface="Segoe UI" panose="020B0502040204020203" pitchFamily="34" charset="0"/>
            </a:endParaRPr>
          </a:p>
        </p:txBody>
      </p:sp>
      <p:sp>
        <p:nvSpPr>
          <p:cNvPr id="9" name="Text Placeholder 7">
            <a:extLst>
              <a:ext uri="{FF2B5EF4-FFF2-40B4-BE49-F238E27FC236}">
                <a16:creationId xmlns:a16="http://schemas.microsoft.com/office/drawing/2014/main" id="{1E43ED21-6674-2700-1D09-B0175B279AD3}"/>
              </a:ext>
            </a:extLst>
          </p:cNvPr>
          <p:cNvSpPr txBox="1">
            <a:spLocks/>
          </p:cNvSpPr>
          <p:nvPr/>
        </p:nvSpPr>
        <p:spPr>
          <a:xfrm>
            <a:off x="559623" y="3712030"/>
            <a:ext cx="4568780" cy="1364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b="1">
                <a:solidFill>
                  <a:srgbClr val="2F2F2F"/>
                </a:solidFill>
                <a:latin typeface="Segoe UI Semibold" panose="020B0502040204020203" pitchFamily="34" charset="0"/>
                <a:cs typeface="Segoe UI Semibold" panose="020B0502040204020203" pitchFamily="34" charset="0"/>
              </a:rPr>
              <a:t>Intertech's DevOps Revolution: Supercharging Developer Productivity with GitHub Copilot</a:t>
            </a:r>
            <a:endParaRPr lang="en-US" sz="2000" b="1">
              <a:solidFill>
                <a:srgbClr val="2F2F2F"/>
              </a:solidFill>
              <a:latin typeface="Segoe UI Semibold" panose="020B0502040204020203" pitchFamily="34" charset="0"/>
              <a:ea typeface="Times New Roman" panose="02020603050405020304" pitchFamily="18" charset="0"/>
              <a:cs typeface="Segoe UI Semibold" panose="020B0502040204020203" pitchFamily="34" charset="0"/>
            </a:endParaRPr>
          </a:p>
        </p:txBody>
      </p:sp>
      <p:sp>
        <p:nvSpPr>
          <p:cNvPr id="10" name="Text Placeholder 7">
            <a:extLst>
              <a:ext uri="{FF2B5EF4-FFF2-40B4-BE49-F238E27FC236}">
                <a16:creationId xmlns:a16="http://schemas.microsoft.com/office/drawing/2014/main" id="{122689BC-BE50-A263-526C-1E87FC0CF644}"/>
              </a:ext>
            </a:extLst>
          </p:cNvPr>
          <p:cNvSpPr txBox="1">
            <a:spLocks/>
          </p:cNvSpPr>
          <p:nvPr/>
        </p:nvSpPr>
        <p:spPr>
          <a:xfrm>
            <a:off x="6000251" y="3299799"/>
            <a:ext cx="846432" cy="3943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Solution:</a:t>
            </a:r>
          </a:p>
        </p:txBody>
      </p:sp>
      <p:sp>
        <p:nvSpPr>
          <p:cNvPr id="11" name="Text Placeholder 7">
            <a:extLst>
              <a:ext uri="{FF2B5EF4-FFF2-40B4-BE49-F238E27FC236}">
                <a16:creationId xmlns:a16="http://schemas.microsoft.com/office/drawing/2014/main" id="{9FFD35CF-DD2F-85C0-1A44-97CB279BBDA1}"/>
              </a:ext>
            </a:extLst>
          </p:cNvPr>
          <p:cNvSpPr txBox="1">
            <a:spLocks/>
          </p:cNvSpPr>
          <p:nvPr/>
        </p:nvSpPr>
        <p:spPr>
          <a:xfrm>
            <a:off x="5981559" y="4595321"/>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Impact:</a:t>
            </a:r>
          </a:p>
        </p:txBody>
      </p:sp>
      <p:sp>
        <p:nvSpPr>
          <p:cNvPr id="12" name="Text Placeholder 7">
            <a:extLst>
              <a:ext uri="{FF2B5EF4-FFF2-40B4-BE49-F238E27FC236}">
                <a16:creationId xmlns:a16="http://schemas.microsoft.com/office/drawing/2014/main" id="{4E146814-3890-0E4A-EE97-0CB5273527D0}"/>
              </a:ext>
            </a:extLst>
          </p:cNvPr>
          <p:cNvSpPr txBox="1">
            <a:spLocks/>
          </p:cNvSpPr>
          <p:nvPr/>
        </p:nvSpPr>
        <p:spPr>
          <a:xfrm>
            <a:off x="6015425" y="5858728"/>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Products:</a:t>
            </a:r>
          </a:p>
        </p:txBody>
      </p:sp>
      <p:pic>
        <p:nvPicPr>
          <p:cNvPr id="13" name="Picture 2">
            <a:extLst>
              <a:ext uri="{FF2B5EF4-FFF2-40B4-BE49-F238E27FC236}">
                <a16:creationId xmlns:a16="http://schemas.microsoft.com/office/drawing/2014/main" id="{33BC41A9-24C7-E42F-DA97-E0002F26E0D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p:blipFill>
        <p:spPr bwMode="auto">
          <a:xfrm>
            <a:off x="0" y="0"/>
            <a:ext cx="5518298" cy="2923953"/>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264626DE-E3D0-C391-D522-FDE8CD71B025}"/>
              </a:ext>
            </a:extLst>
          </p:cNvPr>
          <p:cNvCxnSpPr/>
          <p:nvPr/>
        </p:nvCxnSpPr>
        <p:spPr>
          <a:xfrm>
            <a:off x="660695" y="5243551"/>
            <a:ext cx="3978220" cy="0"/>
          </a:xfrm>
          <a:prstGeom prst="line">
            <a:avLst/>
          </a:prstGeom>
          <a:noFill/>
          <a:ln w="9525" cap="flat" cmpd="sng" algn="ctr">
            <a:solidFill>
              <a:srgbClr val="0078D4"/>
            </a:solidFill>
            <a:prstDash val="solid"/>
            <a:headEnd type="none" w="lg" len="med"/>
            <a:tailEnd type="none" w="lg" len="med"/>
          </a:ln>
          <a:effectLst/>
        </p:spPr>
      </p:cxnSp>
      <p:sp>
        <p:nvSpPr>
          <p:cNvPr id="15" name="Text Placeholder 7">
            <a:extLst>
              <a:ext uri="{FF2B5EF4-FFF2-40B4-BE49-F238E27FC236}">
                <a16:creationId xmlns:a16="http://schemas.microsoft.com/office/drawing/2014/main" id="{6D652ED2-83FB-35F3-F859-0473CE0D23B0}"/>
              </a:ext>
            </a:extLst>
          </p:cNvPr>
          <p:cNvSpPr txBox="1">
            <a:spLocks/>
          </p:cNvSpPr>
          <p:nvPr/>
        </p:nvSpPr>
        <p:spPr>
          <a:xfrm>
            <a:off x="5955527" y="2314962"/>
            <a:ext cx="906330"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Challenge:</a:t>
            </a:r>
          </a:p>
        </p:txBody>
      </p:sp>
      <p:cxnSp>
        <p:nvCxnSpPr>
          <p:cNvPr id="16" name="Straight Connector 15">
            <a:extLst>
              <a:ext uri="{FF2B5EF4-FFF2-40B4-BE49-F238E27FC236}">
                <a16:creationId xmlns:a16="http://schemas.microsoft.com/office/drawing/2014/main" id="{A6526249-7F79-617B-166D-075CFBB2F592}"/>
              </a:ext>
            </a:extLst>
          </p:cNvPr>
          <p:cNvCxnSpPr>
            <a:cxnSpLocks/>
          </p:cNvCxnSpPr>
          <p:nvPr/>
        </p:nvCxnSpPr>
        <p:spPr>
          <a:xfrm>
            <a:off x="1486018" y="3155059"/>
            <a:ext cx="0" cy="248700"/>
          </a:xfrm>
          <a:prstGeom prst="line">
            <a:avLst/>
          </a:prstGeom>
          <a:noFill/>
          <a:ln w="9525" cap="flat" cmpd="sng" algn="ctr">
            <a:solidFill>
              <a:srgbClr val="000000">
                <a:lumMod val="50000"/>
                <a:lumOff val="50000"/>
              </a:srgbClr>
            </a:solidFill>
            <a:prstDash val="solid"/>
          </a:ln>
          <a:effectLst/>
        </p:spPr>
      </p:cxnSp>
      <p:pic>
        <p:nvPicPr>
          <p:cNvPr id="17" name="Picture 16">
            <a:extLst>
              <a:ext uri="{FF2B5EF4-FFF2-40B4-BE49-F238E27FC236}">
                <a16:creationId xmlns:a16="http://schemas.microsoft.com/office/drawing/2014/main" id="{1965DA46-247F-F40A-8C27-C3B6CAAFEEF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81975" y="3191037"/>
            <a:ext cx="664387" cy="183600"/>
          </a:xfrm>
          <a:prstGeom prst="rect">
            <a:avLst/>
          </a:prstGeom>
        </p:spPr>
      </p:pic>
      <p:pic>
        <p:nvPicPr>
          <p:cNvPr id="18" name="Picture 30">
            <a:extLst>
              <a:ext uri="{FF2B5EF4-FFF2-40B4-BE49-F238E27FC236}">
                <a16:creationId xmlns:a16="http://schemas.microsoft.com/office/drawing/2014/main" id="{9CF51DBE-3131-0965-CC48-5A1B653192C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669650" y="3192413"/>
            <a:ext cx="854787" cy="182224"/>
          </a:xfrm>
          <a:prstGeom prst="rect">
            <a:avLst/>
          </a:prstGeom>
        </p:spPr>
      </p:pic>
    </p:spTree>
    <p:extLst>
      <p:ext uri="{BB962C8B-B14F-4D97-AF65-F5344CB8AC3E}">
        <p14:creationId xmlns:p14="http://schemas.microsoft.com/office/powerpoint/2010/main" val="1451113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6D554E-74C3-D873-DEC6-777D686C0A9F}"/>
              </a:ext>
            </a:extLst>
          </p:cNvPr>
          <p:cNvSpPr/>
          <p:nvPr/>
        </p:nvSpPr>
        <p:spPr bwMode="auto">
          <a:xfrm>
            <a:off x="0" y="-7242"/>
            <a:ext cx="5536376" cy="686524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3ABA1DA8-9B29-FFB4-5E08-C0AAC5089C4D}"/>
              </a:ext>
            </a:extLst>
          </p:cNvPr>
          <p:cNvSpPr txBox="1">
            <a:spLocks/>
          </p:cNvSpPr>
          <p:nvPr/>
        </p:nvSpPr>
        <p:spPr>
          <a:xfrm>
            <a:off x="6975223" y="2109352"/>
            <a:ext cx="4657154" cy="1129628"/>
          </a:xfrm>
          <a:prstGeom prst="rect">
            <a:avLst/>
          </a:prstGeom>
        </p:spPr>
        <p:txBody>
          <a:bodyPr vert="horz" lIns="91404" tIns="45702" rIns="91404" bIns="45702"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Headquartered in USA with Romanian roots, UiPath aimed to democratize business process automation and uphold the principles of Responsible AI, including data protection, human-centricity and transparency</a:t>
            </a:r>
            <a:endParaRPr lang="en-US" sz="1399" dirty="0">
              <a:solidFill>
                <a:srgbClr val="000000">
                  <a:tint val="75000"/>
                </a:srgbClr>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4" name="Text Placeholder 7">
            <a:extLst>
              <a:ext uri="{FF2B5EF4-FFF2-40B4-BE49-F238E27FC236}">
                <a16:creationId xmlns:a16="http://schemas.microsoft.com/office/drawing/2014/main" id="{92774B2E-4FDC-18B7-3EFD-7A46C2A92D3F}"/>
              </a:ext>
            </a:extLst>
          </p:cNvPr>
          <p:cNvSpPr txBox="1">
            <a:spLocks/>
          </p:cNvSpPr>
          <p:nvPr/>
        </p:nvSpPr>
        <p:spPr>
          <a:xfrm>
            <a:off x="6975224" y="3440789"/>
            <a:ext cx="4657153" cy="10268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UiPath made Azure </a:t>
            </a: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OpenAI</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available to all product teams with appropriate governance and security as well as revolutionized product portfolio with next-gen AI capabilities</a:t>
            </a:r>
          </a:p>
        </p:txBody>
      </p:sp>
      <p:sp>
        <p:nvSpPr>
          <p:cNvPr id="5" name="Text Placeholder 8">
            <a:extLst>
              <a:ext uri="{FF2B5EF4-FFF2-40B4-BE49-F238E27FC236}">
                <a16:creationId xmlns:a16="http://schemas.microsoft.com/office/drawing/2014/main" id="{820246CE-2E36-1EBF-E6A8-A823CD939631}"/>
              </a:ext>
            </a:extLst>
          </p:cNvPr>
          <p:cNvSpPr txBox="1">
            <a:spLocks/>
          </p:cNvSpPr>
          <p:nvPr/>
        </p:nvSpPr>
        <p:spPr>
          <a:xfrm>
            <a:off x="6975224" y="4669402"/>
            <a:ext cx="4657153" cy="102680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UiPath empowered every employee in an organization to create automations on the platform using Azure </a:t>
            </a: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OpenAI</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accelerate time to value for customers using Document Understanding and Communications Mining, alongside streamline process, allowing save time for more than 300 software engineers on produce test case for code</a:t>
            </a:r>
          </a:p>
          <a:p>
            <a:pPr marL="0" indent="0">
              <a:spcBef>
                <a:spcPts val="0"/>
              </a:spcBef>
              <a:buFont typeface="Arial" panose="020B0604020202020204" pitchFamily="34" charset="0"/>
              <a:buNone/>
              <a:defRPr/>
            </a:pPr>
            <a:endPar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6" name="Text Placeholder 8">
            <a:extLst>
              <a:ext uri="{FF2B5EF4-FFF2-40B4-BE49-F238E27FC236}">
                <a16:creationId xmlns:a16="http://schemas.microsoft.com/office/drawing/2014/main" id="{CCF85FBD-9076-CAF8-17BC-178FAD678A42}"/>
              </a:ext>
            </a:extLst>
          </p:cNvPr>
          <p:cNvSpPr txBox="1">
            <a:spLocks/>
          </p:cNvSpPr>
          <p:nvPr/>
        </p:nvSpPr>
        <p:spPr>
          <a:xfrm>
            <a:off x="6975224" y="6027316"/>
            <a:ext cx="4657153" cy="46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cs typeface="Segoe UI Semilight" panose="020B0402040204020203" pitchFamily="34" charset="0"/>
              </a:rPr>
              <a:t>Azure </a:t>
            </a:r>
            <a:r>
              <a:rPr lang="en-US" sz="1399" dirty="0" err="1">
                <a:solidFill>
                  <a:srgbClr val="000000"/>
                </a:solidFill>
                <a:latin typeface="Segoe UI Semilight" panose="020B0402040204020203" pitchFamily="34" charset="0"/>
                <a:cs typeface="Segoe UI Semilight" panose="020B0402040204020203" pitchFamily="34" charset="0"/>
              </a:rPr>
              <a:t>OpenAI</a:t>
            </a:r>
            <a:endPar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7" name="Text Placeholder 7">
            <a:extLst>
              <a:ext uri="{FF2B5EF4-FFF2-40B4-BE49-F238E27FC236}">
                <a16:creationId xmlns:a16="http://schemas.microsoft.com/office/drawing/2014/main" id="{4DCF32D8-C875-A2D4-D801-08555D1115DD}"/>
              </a:ext>
            </a:extLst>
          </p:cNvPr>
          <p:cNvSpPr txBox="1">
            <a:spLocks/>
          </p:cNvSpPr>
          <p:nvPr/>
        </p:nvSpPr>
        <p:spPr>
          <a:xfrm>
            <a:off x="6096000" y="301653"/>
            <a:ext cx="5536376" cy="9337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dirty="0">
                <a:solidFill>
                  <a:srgbClr val="0078D4"/>
                </a:solidFill>
                <a:latin typeface="Segoe UI Semibold" panose="020B0502040204020203" pitchFamily="34" charset="0"/>
                <a:ea typeface="Segoe UI" panose="020B0502040204020203" pitchFamily="34" charset="0"/>
                <a:cs typeface="Segoe UI Semibold" panose="020B0502040204020203" pitchFamily="34" charset="0"/>
              </a:rPr>
              <a:t>“The wave of AI is transformative. We believe it will change how we live and work. That’s why we want to drive this change within our organization and for our customers.”</a:t>
            </a:r>
          </a:p>
          <a:p>
            <a:pPr marL="0" indent="0">
              <a:lnSpc>
                <a:spcPct val="150000"/>
              </a:lnSpc>
              <a:spcBef>
                <a:spcPts val="0"/>
              </a:spcBef>
              <a:buFont typeface="Arial" panose="020B0604020202020204" pitchFamily="34" charset="0"/>
              <a:buNone/>
              <a:defRPr/>
            </a:pPr>
            <a:r>
              <a:rPr lang="en-US" sz="1000" dirty="0">
                <a:solidFill>
                  <a:srgbClr val="0078D4"/>
                </a:solidFill>
                <a:latin typeface="Segoe UI Semilight 8"/>
                <a:cs typeface="Segoe UI Semilight"/>
              </a:rPr>
              <a:t>— </a:t>
            </a:r>
            <a:r>
              <a:rPr lang="en-US" sz="1000" dirty="0">
                <a:solidFill>
                  <a:srgbClr val="0078D4"/>
                </a:solidFill>
                <a:ea typeface="Times New Roman" panose="02020603050405020304" pitchFamily="18" charset="0"/>
                <a:cs typeface="Segoe UI Semilight"/>
              </a:rPr>
              <a:t>Mark </a:t>
            </a:r>
            <a:r>
              <a:rPr lang="en-US" sz="1000" dirty="0" err="1">
                <a:solidFill>
                  <a:srgbClr val="0078D4"/>
                </a:solidFill>
                <a:ea typeface="Times New Roman" panose="02020603050405020304" pitchFamily="18" charset="0"/>
                <a:cs typeface="Segoe UI Semilight"/>
              </a:rPr>
              <a:t>Geene</a:t>
            </a:r>
            <a:r>
              <a:rPr lang="en-US" sz="1000" dirty="0">
                <a:solidFill>
                  <a:srgbClr val="0078D4"/>
                </a:solidFill>
                <a:ea typeface="Times New Roman" panose="02020603050405020304" pitchFamily="18" charset="0"/>
                <a:cs typeface="Segoe UI Semilight"/>
              </a:rPr>
              <a:t>, Senior Vice President and General Manager, UiPath</a:t>
            </a:r>
            <a:endParaRPr lang="en-US" sz="1799" dirty="0">
              <a:solidFill>
                <a:srgbClr val="0078D4"/>
              </a:solidFill>
              <a:latin typeface="Segoe UI Semilight" panose="020B0402040204020203" pitchFamily="34" charset="0"/>
              <a:ea typeface="Segoe UI" panose="020B0502040204020203" pitchFamily="34" charset="0"/>
              <a:cs typeface="Segoe UI Semilight" panose="020B0402040204020203" pitchFamily="34" charset="0"/>
            </a:endParaRPr>
          </a:p>
          <a:p>
            <a:pPr marL="0" indent="0">
              <a:lnSpc>
                <a:spcPct val="120000"/>
              </a:lnSpc>
              <a:spcBef>
                <a:spcPts val="0"/>
              </a:spcBef>
              <a:buFont typeface="Arial" panose="020B0604020202020204" pitchFamily="34" charset="0"/>
              <a:buNone/>
              <a:defRPr/>
            </a:pPr>
            <a:endParaRPr lang="en-US" sz="1799" dirty="0">
              <a:solidFill>
                <a:srgbClr val="0078D4"/>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DDEDACE2-C39E-ED15-DAB6-7604E85EE79D}"/>
              </a:ext>
            </a:extLst>
          </p:cNvPr>
          <p:cNvSpPr txBox="1">
            <a:spLocks/>
          </p:cNvSpPr>
          <p:nvPr/>
        </p:nvSpPr>
        <p:spPr>
          <a:xfrm>
            <a:off x="559623" y="5534522"/>
            <a:ext cx="4568780" cy="978787"/>
          </a:xfrm>
          <a:prstGeom prst="rect">
            <a:avLst/>
          </a:prstGeom>
        </p:spPr>
        <p:txBody>
          <a:bodyPr lIns="91440" tIns="45720" rIns="91440" bIns="45720"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dirty="0">
                <a:solidFill>
                  <a:srgbClr val="505050"/>
                </a:solidFill>
                <a:cs typeface="Segoe UI" panose="020B0502040204020203" pitchFamily="34" charset="0"/>
              </a:rPr>
              <a:t>Customer: UiPath</a:t>
            </a:r>
          </a:p>
          <a:p>
            <a:pPr marL="0" indent="0">
              <a:buFont typeface="Arial" panose="020B0604020202020204" pitchFamily="34" charset="0"/>
              <a:buNone/>
              <a:defRPr/>
            </a:pPr>
            <a:r>
              <a:rPr lang="en-US" sz="1200" dirty="0">
                <a:solidFill>
                  <a:srgbClr val="505050"/>
                </a:solidFill>
                <a:cs typeface="Segoe UI"/>
              </a:rPr>
              <a:t>Industry: Software</a:t>
            </a:r>
            <a:endParaRPr lang="en-US" sz="1200" dirty="0">
              <a:solidFill>
                <a:srgbClr val="505050"/>
              </a:solidFill>
              <a:cs typeface="Segoe UI" panose="020B0502040204020203" pitchFamily="34" charset="0"/>
            </a:endParaRPr>
          </a:p>
          <a:p>
            <a:pPr marL="0" indent="0">
              <a:buFont typeface="Arial" panose="020B0604020202020204" pitchFamily="34" charset="0"/>
              <a:buNone/>
              <a:defRPr/>
            </a:pPr>
            <a:r>
              <a:rPr lang="en-US" sz="1200" dirty="0">
                <a:solidFill>
                  <a:srgbClr val="505050"/>
                </a:solidFill>
                <a:cs typeface="Segoe UI" panose="020B0502040204020203" pitchFamily="34" charset="0"/>
              </a:rPr>
              <a:t>Size: Large (1,000-9,999 employees)</a:t>
            </a:r>
          </a:p>
          <a:p>
            <a:pPr marL="0" indent="0">
              <a:buFont typeface="Arial" panose="020B0604020202020204" pitchFamily="34" charset="0"/>
              <a:buNone/>
              <a:defRPr/>
            </a:pPr>
            <a:r>
              <a:rPr lang="en-US" sz="1200" dirty="0">
                <a:solidFill>
                  <a:srgbClr val="505050"/>
                </a:solidFill>
                <a:cs typeface="Segoe UI" panose="020B0502040204020203" pitchFamily="34" charset="0"/>
              </a:rPr>
              <a:t>Country: USA</a:t>
            </a:r>
          </a:p>
          <a:p>
            <a:pPr marL="0" indent="0">
              <a:buFont typeface="Arial" panose="020B0604020202020204" pitchFamily="34" charset="0"/>
              <a:buNone/>
              <a:defRPr/>
            </a:pPr>
            <a:r>
              <a:rPr lang="en-US" sz="1200" dirty="0">
                <a:solidFill>
                  <a:srgbClr val="505050"/>
                </a:solidFill>
                <a:cs typeface="Segoe UI" panose="020B0502040204020203" pitchFamily="34" charset="0"/>
              </a:rPr>
              <a:t>Publish date: September 2023</a:t>
            </a:r>
          </a:p>
          <a:p>
            <a:pPr marL="0" indent="0">
              <a:buFont typeface="Arial" panose="020B0604020202020204" pitchFamily="34" charset="0"/>
              <a:buNone/>
              <a:defRPr/>
            </a:pPr>
            <a:r>
              <a:rPr lang="en-US" sz="1200" dirty="0">
                <a:solidFill>
                  <a:srgbClr val="0078D4"/>
                </a:solidFill>
                <a:cs typeface="Segoe UI"/>
                <a:hlinkClick r:id="rId2">
                  <a:extLst>
                    <a:ext uri="{A12FA001-AC4F-418D-AE19-62706E023703}">
                      <ahyp:hlinkClr xmlns:ahyp="http://schemas.microsoft.com/office/drawing/2018/hyperlinkcolor" val="tx"/>
                    </a:ext>
                  </a:extLst>
                </a:hlinkClick>
              </a:rPr>
              <a:t>Watch the full story here</a:t>
            </a:r>
          </a:p>
        </p:txBody>
      </p:sp>
      <p:sp>
        <p:nvSpPr>
          <p:cNvPr id="9" name="Text Placeholder 7">
            <a:extLst>
              <a:ext uri="{FF2B5EF4-FFF2-40B4-BE49-F238E27FC236}">
                <a16:creationId xmlns:a16="http://schemas.microsoft.com/office/drawing/2014/main" id="{5C772A2F-874C-460D-FEBA-146ABF046C3B}"/>
              </a:ext>
            </a:extLst>
          </p:cNvPr>
          <p:cNvSpPr txBox="1">
            <a:spLocks/>
          </p:cNvSpPr>
          <p:nvPr/>
        </p:nvSpPr>
        <p:spPr>
          <a:xfrm>
            <a:off x="559623" y="3712030"/>
            <a:ext cx="4568780" cy="13645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2000" b="1" dirty="0">
                <a:solidFill>
                  <a:srgbClr val="2F2F2F"/>
                </a:solidFill>
                <a:latin typeface="Segoe UI Semibold" panose="020B0502040204020203" pitchFamily="34" charset="0"/>
                <a:cs typeface="Segoe UI Semibold" panose="020B0502040204020203" pitchFamily="34" charset="0"/>
              </a:rPr>
              <a:t>UiPath transforms its products with Azure </a:t>
            </a:r>
            <a:r>
              <a:rPr lang="en-US" sz="2000" b="1" dirty="0" err="1">
                <a:solidFill>
                  <a:srgbClr val="2F2F2F"/>
                </a:solidFill>
                <a:latin typeface="Segoe UI Semibold" panose="020B0502040204020203" pitchFamily="34" charset="0"/>
                <a:cs typeface="Segoe UI Semibold" panose="020B0502040204020203" pitchFamily="34" charset="0"/>
              </a:rPr>
              <a:t>OpenAI</a:t>
            </a:r>
            <a:endParaRPr lang="en-US" sz="2000" b="1" dirty="0">
              <a:solidFill>
                <a:srgbClr val="2F2F2F"/>
              </a:solidFill>
              <a:latin typeface="Segoe UI Semibold" panose="020B0502040204020203" pitchFamily="34" charset="0"/>
              <a:cs typeface="Segoe UI Semibold" panose="020B0502040204020203" pitchFamily="34" charset="0"/>
            </a:endParaRPr>
          </a:p>
          <a:p>
            <a:pPr marL="0" indent="0">
              <a:lnSpc>
                <a:spcPct val="120000"/>
              </a:lnSpc>
              <a:spcBef>
                <a:spcPts val="0"/>
              </a:spcBef>
              <a:buFont typeface="Arial" panose="020B0604020202020204" pitchFamily="34" charset="0"/>
              <a:buNone/>
              <a:defRPr/>
            </a:pPr>
            <a:endParaRPr lang="en-US" sz="2000" b="1" dirty="0">
              <a:solidFill>
                <a:srgbClr val="2F2F2F"/>
              </a:solidFill>
              <a:latin typeface="Segoe UI Semibold" panose="020B0502040204020203" pitchFamily="34" charset="0"/>
              <a:cs typeface="Segoe UI Semibold" panose="020B0502040204020203" pitchFamily="34" charset="0"/>
            </a:endParaRPr>
          </a:p>
        </p:txBody>
      </p:sp>
      <p:sp>
        <p:nvSpPr>
          <p:cNvPr id="10" name="Text Placeholder 7">
            <a:extLst>
              <a:ext uri="{FF2B5EF4-FFF2-40B4-BE49-F238E27FC236}">
                <a16:creationId xmlns:a16="http://schemas.microsoft.com/office/drawing/2014/main" id="{9B291E23-70EE-CD23-C229-E8404BCC7224}"/>
              </a:ext>
            </a:extLst>
          </p:cNvPr>
          <p:cNvSpPr txBox="1">
            <a:spLocks/>
          </p:cNvSpPr>
          <p:nvPr/>
        </p:nvSpPr>
        <p:spPr>
          <a:xfrm>
            <a:off x="6015425" y="3425288"/>
            <a:ext cx="846432" cy="3943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Solution:</a:t>
            </a:r>
          </a:p>
        </p:txBody>
      </p:sp>
      <p:sp>
        <p:nvSpPr>
          <p:cNvPr id="11" name="Text Placeholder 7">
            <a:extLst>
              <a:ext uri="{FF2B5EF4-FFF2-40B4-BE49-F238E27FC236}">
                <a16:creationId xmlns:a16="http://schemas.microsoft.com/office/drawing/2014/main" id="{133D788C-9DC5-951D-D897-3DE0204D7D43}"/>
              </a:ext>
            </a:extLst>
          </p:cNvPr>
          <p:cNvSpPr txBox="1">
            <a:spLocks/>
          </p:cNvSpPr>
          <p:nvPr/>
        </p:nvSpPr>
        <p:spPr>
          <a:xfrm>
            <a:off x="6015425" y="4682199"/>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Impact:</a:t>
            </a:r>
          </a:p>
        </p:txBody>
      </p:sp>
      <p:sp>
        <p:nvSpPr>
          <p:cNvPr id="12" name="Text Placeholder 7">
            <a:extLst>
              <a:ext uri="{FF2B5EF4-FFF2-40B4-BE49-F238E27FC236}">
                <a16:creationId xmlns:a16="http://schemas.microsoft.com/office/drawing/2014/main" id="{B125F166-6FA3-3A47-30F5-6997E336E23E}"/>
              </a:ext>
            </a:extLst>
          </p:cNvPr>
          <p:cNvSpPr txBox="1">
            <a:spLocks/>
          </p:cNvSpPr>
          <p:nvPr/>
        </p:nvSpPr>
        <p:spPr>
          <a:xfrm>
            <a:off x="6015425" y="6040112"/>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Products:</a:t>
            </a:r>
          </a:p>
        </p:txBody>
      </p:sp>
      <p:cxnSp>
        <p:nvCxnSpPr>
          <p:cNvPr id="13" name="Straight Connector 12">
            <a:extLst>
              <a:ext uri="{FF2B5EF4-FFF2-40B4-BE49-F238E27FC236}">
                <a16:creationId xmlns:a16="http://schemas.microsoft.com/office/drawing/2014/main" id="{4DF580E5-21F4-719D-7388-04B2F126CBF5}"/>
              </a:ext>
            </a:extLst>
          </p:cNvPr>
          <p:cNvCxnSpPr>
            <a:cxnSpLocks/>
          </p:cNvCxnSpPr>
          <p:nvPr/>
        </p:nvCxnSpPr>
        <p:spPr>
          <a:xfrm>
            <a:off x="1194396" y="3165691"/>
            <a:ext cx="0" cy="248700"/>
          </a:xfrm>
          <a:prstGeom prst="line">
            <a:avLst/>
          </a:prstGeom>
          <a:noFill/>
          <a:ln w="9525" cap="flat" cmpd="sng" algn="ctr">
            <a:solidFill>
              <a:srgbClr val="000000">
                <a:lumMod val="50000"/>
                <a:lumOff val="50000"/>
              </a:srgbClr>
            </a:solidFill>
            <a:prstDash val="solid"/>
          </a:ln>
          <a:effectLst/>
        </p:spPr>
      </p:cxnSp>
      <p:pic>
        <p:nvPicPr>
          <p:cNvPr id="14" name="Picture 13">
            <a:extLst>
              <a:ext uri="{FF2B5EF4-FFF2-40B4-BE49-F238E27FC236}">
                <a16:creationId xmlns:a16="http://schemas.microsoft.com/office/drawing/2014/main" id="{7DB9C2B5-6766-818C-323E-72EDD7BC6E43}"/>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607069" y="3120448"/>
            <a:ext cx="351808" cy="351808"/>
          </a:xfrm>
          <a:prstGeom prst="rect">
            <a:avLst/>
          </a:prstGeom>
        </p:spPr>
      </p:pic>
      <p:pic>
        <p:nvPicPr>
          <p:cNvPr id="15" name="Picture 30">
            <a:extLst>
              <a:ext uri="{FF2B5EF4-FFF2-40B4-BE49-F238E27FC236}">
                <a16:creationId xmlns:a16="http://schemas.microsoft.com/office/drawing/2014/main" id="{35A37C2C-29D6-79CC-7498-F311726CF1D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378028" y="3203046"/>
            <a:ext cx="854787" cy="182224"/>
          </a:xfrm>
          <a:prstGeom prst="rect">
            <a:avLst/>
          </a:prstGeom>
        </p:spPr>
      </p:pic>
      <p:pic>
        <p:nvPicPr>
          <p:cNvPr id="16" name="Picture 2">
            <a:extLst>
              <a:ext uri="{FF2B5EF4-FFF2-40B4-BE49-F238E27FC236}">
                <a16:creationId xmlns:a16="http://schemas.microsoft.com/office/drawing/2014/main" id="{D36E8DF2-A0FD-CCD2-7ACF-15DF0AA4575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56688" y="0"/>
            <a:ext cx="5536371" cy="283893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D036A65-A618-7AD6-ED42-DFA7504333D2}"/>
              </a:ext>
            </a:extLst>
          </p:cNvPr>
          <p:cNvCxnSpPr/>
          <p:nvPr/>
        </p:nvCxnSpPr>
        <p:spPr>
          <a:xfrm>
            <a:off x="660695" y="5243551"/>
            <a:ext cx="3978220" cy="0"/>
          </a:xfrm>
          <a:prstGeom prst="line">
            <a:avLst/>
          </a:prstGeom>
          <a:noFill/>
          <a:ln w="9525" cap="flat" cmpd="sng" algn="ctr">
            <a:solidFill>
              <a:srgbClr val="0078D4"/>
            </a:solidFill>
            <a:prstDash val="solid"/>
            <a:headEnd type="none" w="lg" len="med"/>
            <a:tailEnd type="none" w="lg" len="med"/>
          </a:ln>
          <a:effectLst/>
        </p:spPr>
      </p:cxnSp>
      <p:sp>
        <p:nvSpPr>
          <p:cNvPr id="18" name="Text Placeholder 7">
            <a:extLst>
              <a:ext uri="{FF2B5EF4-FFF2-40B4-BE49-F238E27FC236}">
                <a16:creationId xmlns:a16="http://schemas.microsoft.com/office/drawing/2014/main" id="{8010E085-C640-3643-C46E-B8A70F4B4B29}"/>
              </a:ext>
            </a:extLst>
          </p:cNvPr>
          <p:cNvSpPr txBox="1">
            <a:spLocks/>
          </p:cNvSpPr>
          <p:nvPr/>
        </p:nvSpPr>
        <p:spPr>
          <a:xfrm>
            <a:off x="5955527" y="2156918"/>
            <a:ext cx="970906"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Challenge:</a:t>
            </a:r>
          </a:p>
        </p:txBody>
      </p:sp>
    </p:spTree>
    <p:extLst>
      <p:ext uri="{BB962C8B-B14F-4D97-AF65-F5344CB8AC3E}">
        <p14:creationId xmlns:p14="http://schemas.microsoft.com/office/powerpoint/2010/main" val="10953156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88;p1">
            <a:extLst>
              <a:ext uri="{FF2B5EF4-FFF2-40B4-BE49-F238E27FC236}">
                <a16:creationId xmlns:a16="http://schemas.microsoft.com/office/drawing/2014/main" id="{36A7426E-E16C-51B0-DC1A-CBA2B6B8D267}"/>
              </a:ext>
            </a:extLst>
          </p:cNvPr>
          <p:cNvSpPr/>
          <p:nvPr/>
        </p:nvSpPr>
        <p:spPr>
          <a:xfrm>
            <a:off x="0" y="-7242"/>
            <a:ext cx="5536376" cy="6865242"/>
          </a:xfrm>
          <a:prstGeom prst="rect">
            <a:avLst/>
          </a:prstGeom>
          <a:solidFill>
            <a:srgbClr val="F2F2F2"/>
          </a:solidFill>
          <a:ln>
            <a:noFill/>
          </a:ln>
        </p:spPr>
        <p:txBody>
          <a:bodyPr spcFirstLastPara="1" wrap="square" lIns="182875" tIns="146300" rIns="182875" bIns="146300" anchor="t" anchorCtr="0">
            <a:noAutofit/>
          </a:bodyPr>
          <a:lstStyle/>
          <a:p>
            <a:pPr>
              <a:buClr>
                <a:srgbClr val="FFFFFF"/>
              </a:buClr>
              <a:buSzPts val="2000"/>
              <a:buFont typeface="Calibri"/>
              <a:buNone/>
              <a:defRPr/>
            </a:pPr>
            <a:endParaRPr sz="2000" kern="0">
              <a:solidFill>
                <a:srgbClr val="FFFFFF"/>
              </a:solidFill>
              <a:latin typeface="Quattrocento Sans"/>
              <a:ea typeface="Quattrocento Sans"/>
              <a:cs typeface="Quattrocento Sans"/>
              <a:sym typeface="Quattrocento Sans"/>
            </a:endParaRPr>
          </a:p>
        </p:txBody>
      </p:sp>
      <p:pic>
        <p:nvPicPr>
          <p:cNvPr id="3" name="Google Shape;89;p1" descr="A screenshot of a computer&#10;&#10;Description automatically generated">
            <a:extLst>
              <a:ext uri="{FF2B5EF4-FFF2-40B4-BE49-F238E27FC236}">
                <a16:creationId xmlns:a16="http://schemas.microsoft.com/office/drawing/2014/main" id="{B0011040-B005-A409-5808-6AC429892916}"/>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5536898" cy="2882096"/>
          </a:xfrm>
          <a:prstGeom prst="rect">
            <a:avLst/>
          </a:prstGeom>
          <a:noFill/>
          <a:ln>
            <a:noFill/>
          </a:ln>
        </p:spPr>
      </p:pic>
      <p:sp>
        <p:nvSpPr>
          <p:cNvPr id="4" name="Google Shape;90;p1">
            <a:extLst>
              <a:ext uri="{FF2B5EF4-FFF2-40B4-BE49-F238E27FC236}">
                <a16:creationId xmlns:a16="http://schemas.microsoft.com/office/drawing/2014/main" id="{E43B491B-DDA9-D9C1-C5B8-D582CF6C4848}"/>
              </a:ext>
            </a:extLst>
          </p:cNvPr>
          <p:cNvSpPr txBox="1"/>
          <p:nvPr/>
        </p:nvSpPr>
        <p:spPr>
          <a:xfrm>
            <a:off x="6975225" y="2109349"/>
            <a:ext cx="4657200" cy="978900"/>
          </a:xfrm>
          <a:prstGeom prst="rect">
            <a:avLst/>
          </a:prstGeom>
          <a:noFill/>
          <a:ln>
            <a:noFill/>
          </a:ln>
        </p:spPr>
        <p:txBody>
          <a:bodyPr spcFirstLastPara="1" wrap="square" lIns="91400" tIns="45700" rIns="91400" bIns="45700" anchor="t" anchorCtr="0">
            <a:noAutofit/>
          </a:bodyPr>
          <a:lstStyle/>
          <a:p>
            <a:pPr>
              <a:buClr>
                <a:srgbClr val="000000"/>
              </a:buClr>
              <a:buFont typeface="Arial"/>
              <a:buNone/>
              <a:defRPr/>
            </a:pPr>
            <a:r>
              <a:rPr lang="en-US" sz="1350" kern="0" dirty="0">
                <a:solidFill>
                  <a:srgbClr val="000000"/>
                </a:solidFill>
                <a:ea typeface="Quattrocento Sans"/>
                <a:cs typeface="Quattrocento Sans"/>
                <a:sym typeface="Quattrocento Sans"/>
              </a:rPr>
              <a:t>Orca Security wanted to accelerate their customers' ability to resolve alerts while maintaining data privacy and compliance, but needed improved technical support and system reliability.</a:t>
            </a:r>
            <a:endParaRPr sz="1400" kern="0" dirty="0">
              <a:solidFill>
                <a:srgbClr val="000000"/>
              </a:solidFill>
              <a:cs typeface="Arial"/>
              <a:sym typeface="Arial"/>
            </a:endParaRPr>
          </a:p>
        </p:txBody>
      </p:sp>
      <p:sp>
        <p:nvSpPr>
          <p:cNvPr id="5" name="Google Shape;91;p1">
            <a:extLst>
              <a:ext uri="{FF2B5EF4-FFF2-40B4-BE49-F238E27FC236}">
                <a16:creationId xmlns:a16="http://schemas.microsoft.com/office/drawing/2014/main" id="{30D09CAB-D32E-1803-95E3-18D6B5AF715F}"/>
              </a:ext>
            </a:extLst>
          </p:cNvPr>
          <p:cNvSpPr txBox="1"/>
          <p:nvPr/>
        </p:nvSpPr>
        <p:spPr>
          <a:xfrm>
            <a:off x="6975224" y="3328669"/>
            <a:ext cx="4657153" cy="679798"/>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350"/>
              <a:buFont typeface="Arial"/>
              <a:buNone/>
              <a:defRPr/>
            </a:pPr>
            <a:r>
              <a:rPr lang="en-US" sz="1350" kern="0" dirty="0">
                <a:solidFill>
                  <a:srgbClr val="000000"/>
                </a:solidFill>
                <a:ea typeface="Quattrocento Sans"/>
                <a:cs typeface="Quattrocento Sans"/>
                <a:sym typeface="Quattrocento Sans"/>
              </a:rPr>
              <a:t>The company integrated Azure OpenAI Service with its platform and leveraged Azure's robust privacy and compliance assurances.</a:t>
            </a:r>
            <a:endParaRPr lang="en-US" sz="1400" kern="0" dirty="0">
              <a:solidFill>
                <a:srgbClr val="000000"/>
              </a:solidFill>
              <a:cs typeface="Arial"/>
              <a:sym typeface="Arial"/>
            </a:endParaRPr>
          </a:p>
        </p:txBody>
      </p:sp>
      <p:sp>
        <p:nvSpPr>
          <p:cNvPr id="6" name="Google Shape;92;p1">
            <a:extLst>
              <a:ext uri="{FF2B5EF4-FFF2-40B4-BE49-F238E27FC236}">
                <a16:creationId xmlns:a16="http://schemas.microsoft.com/office/drawing/2014/main" id="{AB19C0B5-5F2F-AB89-5440-9F966BD732F2}"/>
              </a:ext>
            </a:extLst>
          </p:cNvPr>
          <p:cNvSpPr txBox="1"/>
          <p:nvPr/>
        </p:nvSpPr>
        <p:spPr>
          <a:xfrm>
            <a:off x="6975225" y="4478202"/>
            <a:ext cx="4657200" cy="1056300"/>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350"/>
              <a:buFont typeface="Arial"/>
              <a:buNone/>
              <a:defRPr/>
            </a:pPr>
            <a:r>
              <a:rPr lang="en-US" sz="1350" kern="0" dirty="0">
                <a:solidFill>
                  <a:srgbClr val="000000"/>
                </a:solidFill>
                <a:ea typeface="Quattrocento Sans"/>
                <a:cs typeface="Quattrocento Sans"/>
                <a:sym typeface="Quattrocento Sans"/>
              </a:rPr>
              <a:t>Orca Security easily met local data privacy and compliance regulations, helped their customers decrease their Mean Time to Remediation (MTTR), and were able to assure system reliability for their customers, guaranteeing a 99.9 percent uptime.</a:t>
            </a:r>
            <a:endParaRPr lang="en-US" sz="1350" kern="0" dirty="0">
              <a:solidFill>
                <a:srgbClr val="000000"/>
              </a:solidFill>
              <a:ea typeface="Quattrocento Sans"/>
              <a:cs typeface="Quattrocento Sans"/>
              <a:sym typeface="Arial"/>
            </a:endParaRPr>
          </a:p>
        </p:txBody>
      </p:sp>
      <p:sp>
        <p:nvSpPr>
          <p:cNvPr id="7" name="Google Shape;93;p1">
            <a:extLst>
              <a:ext uri="{FF2B5EF4-FFF2-40B4-BE49-F238E27FC236}">
                <a16:creationId xmlns:a16="http://schemas.microsoft.com/office/drawing/2014/main" id="{F72DEE04-0302-7BE4-1A94-801EDE7DB8E8}"/>
              </a:ext>
            </a:extLst>
          </p:cNvPr>
          <p:cNvSpPr txBox="1"/>
          <p:nvPr/>
        </p:nvSpPr>
        <p:spPr>
          <a:xfrm>
            <a:off x="6975224" y="5845932"/>
            <a:ext cx="4657153" cy="460782"/>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399"/>
              <a:buFont typeface="Arial"/>
              <a:buNone/>
              <a:defRPr/>
            </a:pPr>
            <a:r>
              <a:rPr lang="en-US" sz="1350" kern="0" dirty="0">
                <a:solidFill>
                  <a:srgbClr val="000000"/>
                </a:solidFill>
                <a:ea typeface="Quattrocento Sans"/>
                <a:cs typeface="Quattrocento Sans"/>
                <a:sym typeface="Quattrocento Sans"/>
              </a:rPr>
              <a:t>Microsoft Azure OpenAI Service</a:t>
            </a:r>
            <a:endParaRPr lang="en-US" sz="1350" kern="0" dirty="0">
              <a:solidFill>
                <a:srgbClr val="000000"/>
              </a:solidFill>
              <a:ea typeface="Quattrocento Sans"/>
              <a:cs typeface="Quattrocento Sans"/>
              <a:sym typeface="Arial"/>
            </a:endParaRPr>
          </a:p>
        </p:txBody>
      </p:sp>
      <p:sp>
        <p:nvSpPr>
          <p:cNvPr id="8" name="Google Shape;94;p1">
            <a:extLst>
              <a:ext uri="{FF2B5EF4-FFF2-40B4-BE49-F238E27FC236}">
                <a16:creationId xmlns:a16="http://schemas.microsoft.com/office/drawing/2014/main" id="{27B0EF85-07D1-F7BF-0EF9-749ECDC843C5}"/>
              </a:ext>
            </a:extLst>
          </p:cNvPr>
          <p:cNvSpPr txBox="1"/>
          <p:nvPr/>
        </p:nvSpPr>
        <p:spPr>
          <a:xfrm>
            <a:off x="6096000" y="551286"/>
            <a:ext cx="5536376" cy="933703"/>
          </a:xfrm>
          <a:prstGeom prst="rect">
            <a:avLst/>
          </a:prstGeom>
          <a:noFill/>
          <a:ln>
            <a:noFill/>
          </a:ln>
        </p:spPr>
        <p:txBody>
          <a:bodyPr spcFirstLastPara="1" wrap="square" lIns="91425" tIns="45700" rIns="91425" bIns="45700" anchor="t" anchorCtr="0">
            <a:noAutofit/>
          </a:bodyPr>
          <a:lstStyle/>
          <a:p>
            <a:pPr>
              <a:lnSpc>
                <a:spcPct val="120000"/>
              </a:lnSpc>
              <a:buClr>
                <a:srgbClr val="0078D4"/>
              </a:buClr>
              <a:buSzPts val="1600"/>
              <a:buFont typeface="Arial"/>
              <a:buNone/>
              <a:defRPr/>
            </a:pPr>
            <a:r>
              <a:rPr lang="en-US" sz="1600" b="1" kern="0" dirty="0">
                <a:solidFill>
                  <a:srgbClr val="0078D4"/>
                </a:solidFill>
                <a:latin typeface="Segoe UI Semibold"/>
                <a:ea typeface="Quattrocento Sans"/>
                <a:cs typeface="Quattrocento Sans"/>
                <a:sym typeface="Quattrocento Sans"/>
              </a:rPr>
              <a:t>“We were impressed with Azure's stronger privacy and compliance protocols, as well as by the level of Microsoft support.”</a:t>
            </a:r>
            <a:endParaRPr lang="en-US" sz="1400" kern="0" dirty="0">
              <a:solidFill>
                <a:srgbClr val="000000"/>
              </a:solidFill>
              <a:latin typeface="Segoe UI Semibold"/>
              <a:cs typeface="Arial"/>
              <a:sym typeface="Arial"/>
            </a:endParaRPr>
          </a:p>
          <a:p>
            <a:pPr>
              <a:lnSpc>
                <a:spcPct val="150000"/>
              </a:lnSpc>
              <a:buClr>
                <a:srgbClr val="0078D4"/>
              </a:buClr>
              <a:buSzPts val="1000"/>
              <a:buFont typeface="Arial"/>
              <a:buNone/>
              <a:defRPr/>
            </a:pPr>
            <a:r>
              <a:rPr lang="en-US" sz="1000" kern="0" dirty="0">
                <a:solidFill>
                  <a:srgbClr val="0078D4"/>
                </a:solidFill>
                <a:latin typeface="Segoe UI Semibold"/>
                <a:ea typeface="Quattrocento Sans"/>
                <a:cs typeface="Quattrocento Sans"/>
                <a:sym typeface="Quattrocento Sans"/>
              </a:rPr>
              <a:t>— Deborah Galea, Director of Product Marketing, Orca Security</a:t>
            </a:r>
            <a:endParaRPr sz="1750" kern="0" dirty="0">
              <a:solidFill>
                <a:srgbClr val="0078D4"/>
              </a:solidFill>
              <a:latin typeface="Segoe UI Semibold"/>
              <a:ea typeface="Quattrocento Sans"/>
              <a:cs typeface="Quattrocento Sans"/>
              <a:sym typeface="Arial"/>
            </a:endParaRPr>
          </a:p>
          <a:p>
            <a:pPr>
              <a:lnSpc>
                <a:spcPct val="120000"/>
              </a:lnSpc>
              <a:buClr>
                <a:srgbClr val="000000"/>
              </a:buClr>
              <a:buSzPts val="1799"/>
              <a:buFont typeface="Arial"/>
              <a:buNone/>
              <a:defRPr/>
            </a:pPr>
            <a:endParaRPr sz="1750" kern="0" dirty="0">
              <a:solidFill>
                <a:srgbClr val="0078D4"/>
              </a:solidFill>
              <a:latin typeface="Segoe UI Semibold"/>
              <a:ea typeface="Quattrocento Sans"/>
              <a:cs typeface="Quattrocento Sans"/>
              <a:sym typeface="Arial"/>
            </a:endParaRPr>
          </a:p>
        </p:txBody>
      </p:sp>
      <p:sp>
        <p:nvSpPr>
          <p:cNvPr id="9" name="Google Shape;95;p1">
            <a:extLst>
              <a:ext uri="{FF2B5EF4-FFF2-40B4-BE49-F238E27FC236}">
                <a16:creationId xmlns:a16="http://schemas.microsoft.com/office/drawing/2014/main" id="{FED9174A-B9B9-6084-7E45-005CCFF4672C}"/>
              </a:ext>
            </a:extLst>
          </p:cNvPr>
          <p:cNvSpPr txBox="1"/>
          <p:nvPr/>
        </p:nvSpPr>
        <p:spPr>
          <a:xfrm>
            <a:off x="559623" y="5103201"/>
            <a:ext cx="4568780" cy="978787"/>
          </a:xfrm>
          <a:prstGeom prst="rect">
            <a:avLst/>
          </a:prstGeom>
          <a:noFill/>
          <a:ln>
            <a:noFill/>
          </a:ln>
        </p:spPr>
        <p:txBody>
          <a:bodyPr spcFirstLastPara="1" wrap="square" lIns="91425" tIns="45700" rIns="91425" bIns="45700" anchor="t" anchorCtr="0">
            <a:noAutofit/>
          </a:bodyPr>
          <a:lstStyle/>
          <a:p>
            <a:pPr>
              <a:lnSpc>
                <a:spcPct val="90000"/>
              </a:lnSpc>
              <a:buClr>
                <a:srgbClr val="505050"/>
              </a:buClr>
              <a:buSzPts val="1200"/>
              <a:buFont typeface="Arial"/>
              <a:buNone/>
              <a:defRPr/>
            </a:pPr>
            <a:r>
              <a:rPr lang="en-US" sz="1200" kern="0" dirty="0">
                <a:solidFill>
                  <a:srgbClr val="505050"/>
                </a:solidFill>
                <a:ea typeface="Quattrocento Sans"/>
                <a:cs typeface="Quattrocento Sans"/>
                <a:sym typeface="Quattrocento Sans"/>
              </a:rPr>
              <a:t>Customer: Orca Security</a:t>
            </a:r>
            <a:endParaRPr lang="en-US" sz="1200" kern="0" dirty="0">
              <a:solidFill>
                <a:srgbClr val="505050"/>
              </a:solidFill>
              <a:ea typeface="Quattrocento Sans"/>
              <a:cs typeface="Quattrocento Sans"/>
              <a:sym typeface="Arial"/>
            </a:endParaRPr>
          </a:p>
          <a:p>
            <a:pPr>
              <a:lnSpc>
                <a:spcPct val="90000"/>
              </a:lnSpc>
              <a:spcBef>
                <a:spcPts val="1000"/>
              </a:spcBef>
              <a:buClr>
                <a:srgbClr val="505050"/>
              </a:buClr>
              <a:buSzPts val="1200"/>
              <a:buFont typeface="Arial"/>
              <a:buNone/>
              <a:defRPr/>
            </a:pPr>
            <a:r>
              <a:rPr lang="en-US" sz="1200" kern="0" dirty="0">
                <a:solidFill>
                  <a:srgbClr val="505050"/>
                </a:solidFill>
                <a:ea typeface="Quattrocento Sans"/>
                <a:cs typeface="Quattrocento Sans"/>
                <a:sym typeface="Quattrocento Sans"/>
              </a:rPr>
              <a:t>Industry: Professional Services</a:t>
            </a:r>
            <a:endParaRPr sz="1400" kern="0" dirty="0">
              <a:solidFill>
                <a:srgbClr val="000000"/>
              </a:solidFill>
              <a:cs typeface="Arial"/>
              <a:sym typeface="Arial"/>
            </a:endParaRPr>
          </a:p>
          <a:p>
            <a:pPr>
              <a:lnSpc>
                <a:spcPct val="90000"/>
              </a:lnSpc>
              <a:spcBef>
                <a:spcPts val="1000"/>
              </a:spcBef>
              <a:buClr>
                <a:srgbClr val="505050"/>
              </a:buClr>
              <a:buSzPts val="1200"/>
              <a:buFont typeface="Arial"/>
              <a:buNone/>
              <a:defRPr/>
            </a:pPr>
            <a:r>
              <a:rPr lang="en-US" sz="1200" kern="0" dirty="0">
                <a:solidFill>
                  <a:srgbClr val="505050"/>
                </a:solidFill>
                <a:ea typeface="Quattrocento Sans"/>
                <a:cs typeface="Quattrocento Sans"/>
                <a:sym typeface="Quattrocento Sans"/>
              </a:rPr>
              <a:t>Size: 50 - 999 employees</a:t>
            </a:r>
            <a:endParaRPr sz="1400" kern="0" dirty="0">
              <a:solidFill>
                <a:srgbClr val="000000"/>
              </a:solidFill>
              <a:cs typeface="Arial"/>
              <a:sym typeface="Arial"/>
            </a:endParaRPr>
          </a:p>
          <a:p>
            <a:pPr>
              <a:lnSpc>
                <a:spcPct val="90000"/>
              </a:lnSpc>
              <a:spcBef>
                <a:spcPts val="1000"/>
              </a:spcBef>
              <a:buClr>
                <a:srgbClr val="505050"/>
              </a:buClr>
              <a:buSzPts val="1200"/>
              <a:buFont typeface="Arial"/>
              <a:buNone/>
              <a:defRPr/>
            </a:pPr>
            <a:r>
              <a:rPr lang="en-US" sz="1200" kern="0" dirty="0">
                <a:solidFill>
                  <a:srgbClr val="505050"/>
                </a:solidFill>
                <a:ea typeface="Quattrocento Sans"/>
                <a:cs typeface="Quattrocento Sans"/>
                <a:sym typeface="Quattrocento Sans"/>
              </a:rPr>
              <a:t>Country: Israel</a:t>
            </a:r>
            <a:endParaRPr sz="1400" kern="0" dirty="0">
              <a:solidFill>
                <a:srgbClr val="000000"/>
              </a:solidFill>
              <a:cs typeface="Arial"/>
              <a:sym typeface="Arial"/>
            </a:endParaRPr>
          </a:p>
          <a:p>
            <a:pPr>
              <a:buClr>
                <a:srgbClr val="000000"/>
              </a:buClr>
              <a:buFont typeface="Arial"/>
              <a:buNone/>
              <a:defRPr/>
            </a:pPr>
            <a:r>
              <a:rPr lang="en-US" sz="1200" kern="0">
                <a:solidFill>
                  <a:srgbClr val="505050"/>
                </a:solidFill>
                <a:ea typeface="Quattrocento Sans"/>
                <a:cs typeface="Segoe UI"/>
                <a:sym typeface="Quattrocento Sans"/>
              </a:rPr>
              <a:t>Publish date: 25/08/2023</a:t>
            </a:r>
            <a:endParaRPr lang="en-US" sz="1400" kern="0">
              <a:solidFill>
                <a:srgbClr val="000000"/>
              </a:solidFill>
              <a:latin typeface="Arial"/>
              <a:cs typeface="Arial"/>
              <a:sym typeface="Quattrocento Sans"/>
            </a:endParaRPr>
          </a:p>
          <a:p>
            <a:pPr>
              <a:lnSpc>
                <a:spcPct val="90000"/>
              </a:lnSpc>
              <a:spcBef>
                <a:spcPts val="1000"/>
              </a:spcBef>
              <a:buClr>
                <a:srgbClr val="505050"/>
              </a:buClr>
              <a:buSzPts val="1200"/>
              <a:buFont typeface="Arial"/>
              <a:buNone/>
              <a:defRPr/>
            </a:pPr>
            <a:r>
              <a:rPr lang="en-US" sz="1200" u="sng" kern="0" dirty="0">
                <a:solidFill>
                  <a:srgbClr val="0078D4"/>
                </a:solidFill>
                <a:ea typeface="Quattrocento Sans"/>
                <a:cs typeface="Segoe UI"/>
                <a:sym typeface="Quattrocento Sans"/>
                <a:hlinkClick r:id="rId3"/>
              </a:rPr>
              <a:t>Watch the full story here</a:t>
            </a:r>
            <a:endParaRPr lang="en-US" sz="1400" kern="0">
              <a:solidFill>
                <a:srgbClr val="000000"/>
              </a:solidFill>
              <a:latin typeface="Arial"/>
              <a:cs typeface="Segoe UI"/>
              <a:sym typeface="Quattrocento Sans"/>
              <a:hlinkClick r:id="rId3"/>
            </a:endParaRPr>
          </a:p>
        </p:txBody>
      </p:sp>
      <p:sp>
        <p:nvSpPr>
          <p:cNvPr id="10" name="Google Shape;96;p1">
            <a:extLst>
              <a:ext uri="{FF2B5EF4-FFF2-40B4-BE49-F238E27FC236}">
                <a16:creationId xmlns:a16="http://schemas.microsoft.com/office/drawing/2014/main" id="{5846583E-1A0E-0C3C-5B39-2FE9C867CB08}"/>
              </a:ext>
            </a:extLst>
          </p:cNvPr>
          <p:cNvSpPr txBox="1"/>
          <p:nvPr/>
        </p:nvSpPr>
        <p:spPr>
          <a:xfrm>
            <a:off x="559623" y="3712030"/>
            <a:ext cx="4568780" cy="1364543"/>
          </a:xfrm>
          <a:prstGeom prst="rect">
            <a:avLst/>
          </a:prstGeom>
          <a:noFill/>
          <a:ln>
            <a:noFill/>
          </a:ln>
        </p:spPr>
        <p:txBody>
          <a:bodyPr spcFirstLastPara="1" wrap="square" lIns="91425" tIns="45700" rIns="91425" bIns="45700" anchor="t" anchorCtr="0">
            <a:noAutofit/>
          </a:bodyPr>
          <a:lstStyle/>
          <a:p>
            <a:pPr>
              <a:lnSpc>
                <a:spcPct val="120000"/>
              </a:lnSpc>
              <a:buClr>
                <a:srgbClr val="2F2F2F"/>
              </a:buClr>
              <a:buSzPts val="2000"/>
              <a:buFont typeface="Arial"/>
              <a:buNone/>
              <a:defRPr/>
            </a:pPr>
            <a:r>
              <a:rPr lang="en-US" sz="2000" b="1" kern="0" dirty="0">
                <a:solidFill>
                  <a:srgbClr val="2F2F2F"/>
                </a:solidFill>
                <a:latin typeface="Segoe UI Semibold"/>
                <a:ea typeface="Quattrocento Sans"/>
                <a:cs typeface="Quattrocento Sans"/>
                <a:sym typeface="Quattrocento Sans"/>
              </a:rPr>
              <a:t>Orca Security brings compliance and privacy to AI-generated cloud security remediations </a:t>
            </a:r>
            <a:endParaRPr lang="en-US" sz="1400" kern="0">
              <a:solidFill>
                <a:srgbClr val="000000"/>
              </a:solidFill>
              <a:latin typeface="Segoe UI Semibold"/>
              <a:cs typeface="Arial"/>
              <a:sym typeface="Arial"/>
            </a:endParaRPr>
          </a:p>
        </p:txBody>
      </p:sp>
      <p:sp>
        <p:nvSpPr>
          <p:cNvPr id="11" name="Google Shape;97;p1">
            <a:extLst>
              <a:ext uri="{FF2B5EF4-FFF2-40B4-BE49-F238E27FC236}">
                <a16:creationId xmlns:a16="http://schemas.microsoft.com/office/drawing/2014/main" id="{9230E426-A53C-3696-8B5D-9356CA0EA876}"/>
              </a:ext>
            </a:extLst>
          </p:cNvPr>
          <p:cNvSpPr txBox="1"/>
          <p:nvPr/>
        </p:nvSpPr>
        <p:spPr>
          <a:xfrm>
            <a:off x="6015425" y="3344263"/>
            <a:ext cx="846432" cy="394373"/>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200"/>
              <a:buFont typeface="Arial"/>
              <a:buNone/>
              <a:defRPr/>
            </a:pPr>
            <a:r>
              <a:rPr lang="en-US" sz="1200" b="1" kern="0" dirty="0">
                <a:solidFill>
                  <a:srgbClr val="000000"/>
                </a:solidFill>
                <a:ea typeface="Quattrocento Sans"/>
                <a:cs typeface="Quattrocento Sans"/>
                <a:sym typeface="Quattrocento Sans"/>
              </a:rPr>
              <a:t>Solution:</a:t>
            </a:r>
            <a:endParaRPr lang="en-US" sz="1400" kern="0" dirty="0">
              <a:solidFill>
                <a:srgbClr val="000000"/>
              </a:solidFill>
              <a:cs typeface="Arial"/>
              <a:sym typeface="Arial"/>
            </a:endParaRPr>
          </a:p>
        </p:txBody>
      </p:sp>
      <p:sp>
        <p:nvSpPr>
          <p:cNvPr id="12" name="Google Shape;98;p1">
            <a:extLst>
              <a:ext uri="{FF2B5EF4-FFF2-40B4-BE49-F238E27FC236}">
                <a16:creationId xmlns:a16="http://schemas.microsoft.com/office/drawing/2014/main" id="{C489EFFD-723D-9D36-3022-88FD521A17DE}"/>
              </a:ext>
            </a:extLst>
          </p:cNvPr>
          <p:cNvSpPr txBox="1"/>
          <p:nvPr/>
        </p:nvSpPr>
        <p:spPr>
          <a:xfrm>
            <a:off x="6015425" y="4508574"/>
            <a:ext cx="846432" cy="394374"/>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200"/>
              <a:buFont typeface="Arial"/>
              <a:buNone/>
              <a:defRPr/>
            </a:pPr>
            <a:r>
              <a:rPr lang="en-US" sz="1200" b="1" kern="0" dirty="0">
                <a:solidFill>
                  <a:srgbClr val="000000"/>
                </a:solidFill>
                <a:ea typeface="Quattrocento Sans"/>
                <a:cs typeface="Quattrocento Sans"/>
                <a:sym typeface="Quattrocento Sans"/>
              </a:rPr>
              <a:t>Impact:</a:t>
            </a:r>
            <a:endParaRPr lang="en-US" sz="1400" kern="0" dirty="0">
              <a:solidFill>
                <a:srgbClr val="000000"/>
              </a:solidFill>
              <a:cs typeface="Arial"/>
              <a:sym typeface="Arial"/>
            </a:endParaRPr>
          </a:p>
        </p:txBody>
      </p:sp>
      <p:sp>
        <p:nvSpPr>
          <p:cNvPr id="13" name="Google Shape;99;p1">
            <a:extLst>
              <a:ext uri="{FF2B5EF4-FFF2-40B4-BE49-F238E27FC236}">
                <a16:creationId xmlns:a16="http://schemas.microsoft.com/office/drawing/2014/main" id="{7E9587B0-2277-2871-DA07-4DF396B8AB31}"/>
              </a:ext>
            </a:extLst>
          </p:cNvPr>
          <p:cNvSpPr txBox="1"/>
          <p:nvPr/>
        </p:nvSpPr>
        <p:spPr>
          <a:xfrm>
            <a:off x="6015425" y="5870303"/>
            <a:ext cx="911008" cy="394374"/>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200"/>
              <a:buFont typeface="Arial"/>
              <a:buNone/>
              <a:defRPr/>
            </a:pPr>
            <a:r>
              <a:rPr lang="en-US" sz="1200" b="1" kern="0" dirty="0">
                <a:solidFill>
                  <a:srgbClr val="000000"/>
                </a:solidFill>
                <a:ea typeface="Quattrocento Sans"/>
                <a:cs typeface="Quattrocento Sans"/>
                <a:sym typeface="Quattrocento Sans"/>
              </a:rPr>
              <a:t>Products:</a:t>
            </a:r>
            <a:endParaRPr lang="en-US" sz="1400" kern="0" dirty="0">
              <a:solidFill>
                <a:srgbClr val="000000"/>
              </a:solidFill>
              <a:cs typeface="Arial"/>
              <a:sym typeface="Arial"/>
            </a:endParaRPr>
          </a:p>
        </p:txBody>
      </p:sp>
      <p:cxnSp>
        <p:nvCxnSpPr>
          <p:cNvPr id="14" name="Google Shape;100;p1">
            <a:extLst>
              <a:ext uri="{FF2B5EF4-FFF2-40B4-BE49-F238E27FC236}">
                <a16:creationId xmlns:a16="http://schemas.microsoft.com/office/drawing/2014/main" id="{E25BD070-3178-D3A2-82C4-31AA705187F1}"/>
              </a:ext>
            </a:extLst>
          </p:cNvPr>
          <p:cNvCxnSpPr/>
          <p:nvPr/>
        </p:nvCxnSpPr>
        <p:spPr>
          <a:xfrm>
            <a:off x="1194396" y="3165691"/>
            <a:ext cx="0" cy="248700"/>
          </a:xfrm>
          <a:prstGeom prst="straightConnector1">
            <a:avLst/>
          </a:prstGeom>
          <a:noFill/>
          <a:ln w="9525" cap="flat" cmpd="sng">
            <a:solidFill>
              <a:srgbClr val="7F7F7F"/>
            </a:solidFill>
            <a:prstDash val="solid"/>
            <a:miter lim="800000"/>
            <a:headEnd type="none" w="sm" len="sm"/>
            <a:tailEnd type="none" w="sm" len="sm"/>
          </a:ln>
        </p:spPr>
      </p:cxnSp>
      <p:pic>
        <p:nvPicPr>
          <p:cNvPr id="15" name="Google Shape;101;p1">
            <a:extLst>
              <a:ext uri="{FF2B5EF4-FFF2-40B4-BE49-F238E27FC236}">
                <a16:creationId xmlns:a16="http://schemas.microsoft.com/office/drawing/2014/main" id="{3D065607-D493-A93E-21A3-7C08756D9C9F}"/>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a:off x="635039" y="3212698"/>
            <a:ext cx="384366" cy="176423"/>
          </a:xfrm>
          <a:prstGeom prst="rect">
            <a:avLst/>
          </a:prstGeom>
          <a:noFill/>
          <a:ln>
            <a:noFill/>
          </a:ln>
        </p:spPr>
      </p:pic>
      <p:pic>
        <p:nvPicPr>
          <p:cNvPr id="16" name="Google Shape;102;p1">
            <a:extLst>
              <a:ext uri="{FF2B5EF4-FFF2-40B4-BE49-F238E27FC236}">
                <a16:creationId xmlns:a16="http://schemas.microsoft.com/office/drawing/2014/main" id="{95E8BD08-FCBF-EC00-E1F5-B523C679CB03}"/>
              </a:ext>
            </a:extLst>
          </p:cNvPr>
          <p:cNvPicPr preferRelativeResize="0"/>
          <p:nvPr/>
        </p:nvPicPr>
        <p:blipFill rotWithShape="1">
          <a:blip r:embed="rId5" cstate="screen">
            <a:alphaModFix/>
            <a:extLst>
              <a:ext uri="{28A0092B-C50C-407E-A947-70E740481C1C}">
                <a14:useLocalDpi xmlns:a14="http://schemas.microsoft.com/office/drawing/2010/main"/>
              </a:ext>
            </a:extLst>
          </a:blip>
          <a:srcRect/>
          <a:stretch/>
        </p:blipFill>
        <p:spPr>
          <a:xfrm>
            <a:off x="1378028" y="3203046"/>
            <a:ext cx="854787" cy="182224"/>
          </a:xfrm>
          <a:prstGeom prst="rect">
            <a:avLst/>
          </a:prstGeom>
          <a:noFill/>
          <a:ln>
            <a:noFill/>
          </a:ln>
        </p:spPr>
      </p:pic>
      <p:cxnSp>
        <p:nvCxnSpPr>
          <p:cNvPr id="17" name="Google Shape;103;p1">
            <a:extLst>
              <a:ext uri="{FF2B5EF4-FFF2-40B4-BE49-F238E27FC236}">
                <a16:creationId xmlns:a16="http://schemas.microsoft.com/office/drawing/2014/main" id="{E84F9F7C-9818-A300-F6BC-25B8B08F3F17}"/>
              </a:ext>
            </a:extLst>
          </p:cNvPr>
          <p:cNvCxnSpPr/>
          <p:nvPr/>
        </p:nvCxnSpPr>
        <p:spPr>
          <a:xfrm>
            <a:off x="631940" y="4970382"/>
            <a:ext cx="3978220" cy="0"/>
          </a:xfrm>
          <a:prstGeom prst="straightConnector1">
            <a:avLst/>
          </a:prstGeom>
          <a:noFill/>
          <a:ln w="9525" cap="flat" cmpd="sng">
            <a:solidFill>
              <a:srgbClr val="4472C4"/>
            </a:solidFill>
            <a:prstDash val="solid"/>
            <a:miter lim="800000"/>
            <a:headEnd type="none" w="sm" len="sm"/>
            <a:tailEnd type="none" w="sm" len="sm"/>
          </a:ln>
        </p:spPr>
      </p:cxnSp>
      <p:sp>
        <p:nvSpPr>
          <p:cNvPr id="18" name="Google Shape;104;p1">
            <a:extLst>
              <a:ext uri="{FF2B5EF4-FFF2-40B4-BE49-F238E27FC236}">
                <a16:creationId xmlns:a16="http://schemas.microsoft.com/office/drawing/2014/main" id="{FB95776C-4EC5-1CD1-440E-F03DBA4EE022}"/>
              </a:ext>
            </a:extLst>
          </p:cNvPr>
          <p:cNvSpPr txBox="1"/>
          <p:nvPr/>
        </p:nvSpPr>
        <p:spPr>
          <a:xfrm>
            <a:off x="5955527" y="2156918"/>
            <a:ext cx="970906" cy="394374"/>
          </a:xfrm>
          <a:prstGeom prst="rect">
            <a:avLst/>
          </a:prstGeom>
          <a:noFill/>
          <a:ln>
            <a:noFill/>
          </a:ln>
        </p:spPr>
        <p:txBody>
          <a:bodyPr spcFirstLastPara="1" wrap="square" lIns="91425" tIns="45700" rIns="91425" bIns="45700" anchor="t" anchorCtr="0">
            <a:noAutofit/>
          </a:bodyPr>
          <a:lstStyle/>
          <a:p>
            <a:pPr>
              <a:lnSpc>
                <a:spcPct val="90000"/>
              </a:lnSpc>
              <a:buClr>
                <a:srgbClr val="000000"/>
              </a:buClr>
              <a:buSzPts val="1200"/>
              <a:buFont typeface="Arial"/>
              <a:buNone/>
              <a:defRPr/>
            </a:pPr>
            <a:r>
              <a:rPr lang="en-US" sz="1200" b="1" kern="0" dirty="0">
                <a:solidFill>
                  <a:srgbClr val="000000"/>
                </a:solidFill>
                <a:ea typeface="Quattrocento Sans"/>
                <a:cs typeface="Quattrocento Sans"/>
                <a:sym typeface="Quattrocento Sans"/>
              </a:rPr>
              <a:t>Challenge:</a:t>
            </a:r>
            <a:endParaRPr lang="en-US" sz="1400" kern="0" dirty="0">
              <a:solidFill>
                <a:srgbClr val="000000"/>
              </a:solidFill>
              <a:cs typeface="Arial"/>
              <a:sym typeface="Arial"/>
            </a:endParaRPr>
          </a:p>
        </p:txBody>
      </p:sp>
    </p:spTree>
    <p:extLst>
      <p:ext uri="{BB962C8B-B14F-4D97-AF65-F5344CB8AC3E}">
        <p14:creationId xmlns:p14="http://schemas.microsoft.com/office/powerpoint/2010/main" val="134625529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6">
            <a:extLst>
              <a:ext uri="{FF2B5EF4-FFF2-40B4-BE49-F238E27FC236}">
                <a16:creationId xmlns:a16="http://schemas.microsoft.com/office/drawing/2014/main" id="{892ACFB8-54E3-7055-4F16-7EE8CF9FCF49}"/>
              </a:ext>
              <a:ext uri="{C183D7F6-B498-43B3-948B-1728B52AA6E4}">
                <adec:decorative xmlns:adec="http://schemas.microsoft.com/office/drawing/2017/decorative" val="1"/>
              </a:ext>
            </a:extLst>
          </p:cNvPr>
          <p:cNvSpPr>
            <a:spLocks/>
          </p:cNvSpPr>
          <p:nvPr/>
        </p:nvSpPr>
        <p:spPr bwMode="auto">
          <a:xfrm>
            <a:off x="951470" y="1231899"/>
            <a:ext cx="10657918" cy="3632201"/>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 name="Rounded Rectangle 16">
            <a:extLst>
              <a:ext uri="{FF2B5EF4-FFF2-40B4-BE49-F238E27FC236}">
                <a16:creationId xmlns:a16="http://schemas.microsoft.com/office/drawing/2014/main" id="{40AF8224-7D19-F89E-11DC-6E61110FC9CB}"/>
              </a:ext>
              <a:ext uri="{C183D7F6-B498-43B3-948B-1728B52AA6E4}">
                <adec:decorative xmlns:adec="http://schemas.microsoft.com/office/drawing/2017/decorative" val="1"/>
              </a:ext>
            </a:extLst>
          </p:cNvPr>
          <p:cNvSpPr/>
          <p:nvPr/>
        </p:nvSpPr>
        <p:spPr bwMode="auto">
          <a:xfrm>
            <a:off x="1057589" y="1344612"/>
            <a:ext cx="2529418" cy="134620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5256"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5" name="Rounded Rectangle 16">
            <a:extLst>
              <a:ext uri="{FF2B5EF4-FFF2-40B4-BE49-F238E27FC236}">
                <a16:creationId xmlns:a16="http://schemas.microsoft.com/office/drawing/2014/main" id="{514397D2-BA86-4138-7F11-0BCC48888F5F}"/>
              </a:ext>
              <a:ext uri="{C183D7F6-B498-43B3-948B-1728B52AA6E4}">
                <adec:decorative xmlns:adec="http://schemas.microsoft.com/office/drawing/2017/decorative" val="1"/>
              </a:ext>
            </a:extLst>
          </p:cNvPr>
          <p:cNvSpPr/>
          <p:nvPr/>
        </p:nvSpPr>
        <p:spPr bwMode="auto">
          <a:xfrm>
            <a:off x="3696342" y="1344612"/>
            <a:ext cx="2529418" cy="134620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5256"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7" name="Rounded Rectangle 16">
            <a:extLst>
              <a:ext uri="{FF2B5EF4-FFF2-40B4-BE49-F238E27FC236}">
                <a16:creationId xmlns:a16="http://schemas.microsoft.com/office/drawing/2014/main" id="{A1694771-F440-BE51-4C54-F9C1266964F2}"/>
              </a:ext>
              <a:ext uri="{C183D7F6-B498-43B3-948B-1728B52AA6E4}">
                <adec:decorative xmlns:adec="http://schemas.microsoft.com/office/drawing/2017/decorative" val="1"/>
              </a:ext>
            </a:extLst>
          </p:cNvPr>
          <p:cNvSpPr/>
          <p:nvPr/>
        </p:nvSpPr>
        <p:spPr bwMode="auto">
          <a:xfrm>
            <a:off x="6335098" y="1344612"/>
            <a:ext cx="2529418" cy="134620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5256"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18" name="Rounded Rectangle 16">
            <a:extLst>
              <a:ext uri="{FF2B5EF4-FFF2-40B4-BE49-F238E27FC236}">
                <a16:creationId xmlns:a16="http://schemas.microsoft.com/office/drawing/2014/main" id="{396E9B7E-AE4B-9597-88D9-067B47CA006D}"/>
              </a:ext>
              <a:ext uri="{C183D7F6-B498-43B3-948B-1728B52AA6E4}">
                <adec:decorative xmlns:adec="http://schemas.microsoft.com/office/drawing/2017/decorative" val="1"/>
              </a:ext>
            </a:extLst>
          </p:cNvPr>
          <p:cNvSpPr/>
          <p:nvPr/>
        </p:nvSpPr>
        <p:spPr bwMode="auto">
          <a:xfrm>
            <a:off x="8973851" y="1344612"/>
            <a:ext cx="2529418" cy="134620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05256"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sp>
        <p:nvSpPr>
          <p:cNvPr id="23" name="Rounded Rectangle 16">
            <a:extLst>
              <a:ext uri="{FF2B5EF4-FFF2-40B4-BE49-F238E27FC236}">
                <a16:creationId xmlns:a16="http://schemas.microsoft.com/office/drawing/2014/main" id="{DDDB85D4-CD07-90FD-AB92-8257BB6A4B29}"/>
              </a:ext>
              <a:ext uri="{C183D7F6-B498-43B3-948B-1728B52AA6E4}">
                <adec:decorative xmlns:adec="http://schemas.microsoft.com/office/drawing/2017/decorative" val="1"/>
              </a:ext>
            </a:extLst>
          </p:cNvPr>
          <p:cNvSpPr/>
          <p:nvPr/>
        </p:nvSpPr>
        <p:spPr bwMode="auto">
          <a:xfrm>
            <a:off x="1057589" y="2803527"/>
            <a:ext cx="10445681" cy="377845"/>
          </a:xfrm>
          <a:prstGeom prst="roundRect">
            <a:avLst>
              <a:gd name="adj" fmla="val 183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cxnSp>
        <p:nvCxnSpPr>
          <p:cNvPr id="26" name="Straight Connector 25">
            <a:extLst>
              <a:ext uri="{FF2B5EF4-FFF2-40B4-BE49-F238E27FC236}">
                <a16:creationId xmlns:a16="http://schemas.microsoft.com/office/drawing/2014/main" id="{2DE442B0-F968-6EB6-A1DC-C2564C119991}"/>
              </a:ext>
              <a:ext uri="{C183D7F6-B498-43B3-948B-1728B52AA6E4}">
                <adec:decorative xmlns:adec="http://schemas.microsoft.com/office/drawing/2017/decorative" val="1"/>
              </a:ext>
            </a:extLst>
          </p:cNvPr>
          <p:cNvCxnSpPr>
            <a:cxnSpLocks/>
          </p:cNvCxnSpPr>
          <p:nvPr/>
        </p:nvCxnSpPr>
        <p:spPr>
          <a:xfrm flipV="1">
            <a:off x="4517413" y="3250307"/>
            <a:ext cx="0" cy="1421707"/>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4F7127-5A29-E86A-92FA-9F32AE106081}"/>
              </a:ext>
              <a:ext uri="{C183D7F6-B498-43B3-948B-1728B52AA6E4}">
                <adec:decorative xmlns:adec="http://schemas.microsoft.com/office/drawing/2017/decorative" val="1"/>
              </a:ext>
            </a:extLst>
          </p:cNvPr>
          <p:cNvCxnSpPr>
            <a:cxnSpLocks/>
          </p:cNvCxnSpPr>
          <p:nvPr/>
        </p:nvCxnSpPr>
        <p:spPr>
          <a:xfrm flipV="1">
            <a:off x="8035198" y="3250307"/>
            <a:ext cx="0" cy="1421707"/>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ounded Rectangle 16">
            <a:extLst>
              <a:ext uri="{FF2B5EF4-FFF2-40B4-BE49-F238E27FC236}">
                <a16:creationId xmlns:a16="http://schemas.microsoft.com/office/drawing/2014/main" id="{1E12DBFF-6AE0-7A57-DA04-AFEEDB74BF4B}"/>
              </a:ext>
              <a:ext uri="{C183D7F6-B498-43B3-948B-1728B52AA6E4}">
                <adec:decorative xmlns:adec="http://schemas.microsoft.com/office/drawing/2017/decorative" val="1"/>
              </a:ext>
            </a:extLst>
          </p:cNvPr>
          <p:cNvSpPr>
            <a:spLocks/>
          </p:cNvSpPr>
          <p:nvPr/>
        </p:nvSpPr>
        <p:spPr bwMode="auto">
          <a:xfrm>
            <a:off x="951470" y="4976813"/>
            <a:ext cx="10657918" cy="1589705"/>
          </a:xfrm>
          <a:prstGeom prst="roundRect">
            <a:avLst>
              <a:gd name="adj" fmla="val 6447"/>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284946C5-74B1-F543-EDF0-7A76BE4D1F8B}"/>
              </a:ext>
            </a:extLst>
          </p:cNvPr>
          <p:cNvSpPr>
            <a:spLocks noGrp="1"/>
          </p:cNvSpPr>
          <p:nvPr>
            <p:ph type="title"/>
          </p:nvPr>
        </p:nvSpPr>
        <p:spPr/>
        <p:txBody>
          <a:bodyPr/>
          <a:lstStyle/>
          <a:p>
            <a:r>
              <a:rPr lang="en-US" dirty="0"/>
              <a:t>Top capabilities and scenarios</a:t>
            </a:r>
            <a:endParaRPr lang="en-IN" dirty="0"/>
          </a:p>
        </p:txBody>
      </p:sp>
      <p:sp>
        <p:nvSpPr>
          <p:cNvPr id="19" name="Oval 18">
            <a:extLst>
              <a:ext uri="{FF2B5EF4-FFF2-40B4-BE49-F238E27FC236}">
                <a16:creationId xmlns:a16="http://schemas.microsoft.com/office/drawing/2014/main" id="{9E5769A5-8FCD-E8C0-C602-FCB12DF3692F}"/>
              </a:ext>
              <a:ext uri="{C183D7F6-B498-43B3-948B-1728B52AA6E4}">
                <adec:decorative xmlns:adec="http://schemas.microsoft.com/office/drawing/2017/decorative" val="1"/>
              </a:ext>
            </a:extLst>
          </p:cNvPr>
          <p:cNvSpPr/>
          <p:nvPr/>
        </p:nvSpPr>
        <p:spPr>
          <a:xfrm>
            <a:off x="2005903" y="1498735"/>
            <a:ext cx="632789"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 name="Oval 19">
            <a:extLst>
              <a:ext uri="{FF2B5EF4-FFF2-40B4-BE49-F238E27FC236}">
                <a16:creationId xmlns:a16="http://schemas.microsoft.com/office/drawing/2014/main" id="{7D42BFBB-174D-3ECA-D8CD-D049CFFDCA69}"/>
              </a:ext>
              <a:ext uri="{C183D7F6-B498-43B3-948B-1728B52AA6E4}">
                <adec:decorative xmlns:adec="http://schemas.microsoft.com/office/drawing/2017/decorative" val="1"/>
              </a:ext>
            </a:extLst>
          </p:cNvPr>
          <p:cNvSpPr/>
          <p:nvPr/>
        </p:nvSpPr>
        <p:spPr>
          <a:xfrm>
            <a:off x="4644657" y="1498735"/>
            <a:ext cx="632789"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 name="Oval 20">
            <a:extLst>
              <a:ext uri="{FF2B5EF4-FFF2-40B4-BE49-F238E27FC236}">
                <a16:creationId xmlns:a16="http://schemas.microsoft.com/office/drawing/2014/main" id="{023802DB-860A-164C-747F-90BAA5D88256}"/>
              </a:ext>
              <a:ext uri="{C183D7F6-B498-43B3-948B-1728B52AA6E4}">
                <adec:decorative xmlns:adec="http://schemas.microsoft.com/office/drawing/2017/decorative" val="1"/>
              </a:ext>
            </a:extLst>
          </p:cNvPr>
          <p:cNvSpPr/>
          <p:nvPr/>
        </p:nvSpPr>
        <p:spPr>
          <a:xfrm>
            <a:off x="7283412" y="1498735"/>
            <a:ext cx="632789"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2" name="Oval 21">
            <a:extLst>
              <a:ext uri="{FF2B5EF4-FFF2-40B4-BE49-F238E27FC236}">
                <a16:creationId xmlns:a16="http://schemas.microsoft.com/office/drawing/2014/main" id="{6C5EEB8A-42F3-C955-E17F-B34ACB17AB6A}"/>
              </a:ext>
              <a:ext uri="{C183D7F6-B498-43B3-948B-1728B52AA6E4}">
                <adec:decorative xmlns:adec="http://schemas.microsoft.com/office/drawing/2017/decorative" val="1"/>
              </a:ext>
            </a:extLst>
          </p:cNvPr>
          <p:cNvSpPr/>
          <p:nvPr/>
        </p:nvSpPr>
        <p:spPr>
          <a:xfrm>
            <a:off x="9922165" y="1498735"/>
            <a:ext cx="632789"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6" name="Rounded Rectangle 16">
            <a:extLst>
              <a:ext uri="{FF2B5EF4-FFF2-40B4-BE49-F238E27FC236}">
                <a16:creationId xmlns:a16="http://schemas.microsoft.com/office/drawing/2014/main" id="{B7567056-8226-6DFC-5C02-37B28A7A23D5}"/>
              </a:ext>
              <a:ext uri="{C183D7F6-B498-43B3-948B-1728B52AA6E4}">
                <adec:decorative xmlns:adec="http://schemas.microsoft.com/office/drawing/2017/decorative" val="1"/>
              </a:ext>
            </a:extLst>
          </p:cNvPr>
          <p:cNvSpPr/>
          <p:nvPr/>
        </p:nvSpPr>
        <p:spPr bwMode="auto">
          <a:xfrm>
            <a:off x="1057589" y="5084761"/>
            <a:ext cx="10445681" cy="387668"/>
          </a:xfrm>
          <a:prstGeom prst="roundRect">
            <a:avLst>
              <a:gd name="adj" fmla="val 2244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13" name="TextBox 112">
            <a:extLst>
              <a:ext uri="{FF2B5EF4-FFF2-40B4-BE49-F238E27FC236}">
                <a16:creationId xmlns:a16="http://schemas.microsoft.com/office/drawing/2014/main" id="{C10C90C9-9BE3-197C-8BCC-D988E13405B9}"/>
              </a:ext>
            </a:extLst>
          </p:cNvPr>
          <p:cNvSpPr txBox="1"/>
          <p:nvPr/>
        </p:nvSpPr>
        <p:spPr>
          <a:xfrm>
            <a:off x="597458" y="1894603"/>
            <a:ext cx="27732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1.0</a:t>
            </a: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55" name="Graphic 82" descr="An icon of a notepad with a pen at the bottom">
            <a:extLst>
              <a:ext uri="{FF2B5EF4-FFF2-40B4-BE49-F238E27FC236}">
                <a16:creationId xmlns:a16="http://schemas.microsoft.com/office/drawing/2014/main" id="{43AE960B-DEF3-2B87-66F5-5EDED37EFACA}"/>
              </a:ext>
            </a:extLst>
          </p:cNvPr>
          <p:cNvSpPr/>
          <p:nvPr/>
        </p:nvSpPr>
        <p:spPr>
          <a:xfrm>
            <a:off x="2158979" y="1664046"/>
            <a:ext cx="354602" cy="355254"/>
          </a:xfrm>
          <a:custGeom>
            <a:avLst/>
            <a:gdLst>
              <a:gd name="connsiteX0" fmla="*/ 0 w 284274"/>
              <a:gd name="connsiteY0" fmla="*/ 32039 h 284796"/>
              <a:gd name="connsiteX1" fmla="*/ 32039 w 284274"/>
              <a:gd name="connsiteY1" fmla="*/ 0 h 284796"/>
              <a:gd name="connsiteX2" fmla="*/ 224270 w 284274"/>
              <a:gd name="connsiteY2" fmla="*/ 0 h 284796"/>
              <a:gd name="connsiteX3" fmla="*/ 256308 w 284274"/>
              <a:gd name="connsiteY3" fmla="*/ 32039 h 284796"/>
              <a:gd name="connsiteX4" fmla="*/ 256308 w 284274"/>
              <a:gd name="connsiteY4" fmla="*/ 114086 h 284796"/>
              <a:gd name="connsiteX5" fmla="*/ 219186 w 284274"/>
              <a:gd name="connsiteY5" fmla="*/ 127613 h 284796"/>
              <a:gd name="connsiteX6" fmla="*/ 175927 w 284274"/>
              <a:gd name="connsiteY6" fmla="*/ 170872 h 284796"/>
              <a:gd name="connsiteX7" fmla="*/ 117475 w 284274"/>
              <a:gd name="connsiteY7" fmla="*/ 170872 h 284796"/>
              <a:gd name="connsiteX8" fmla="*/ 106795 w 284274"/>
              <a:gd name="connsiteY8" fmla="*/ 181552 h 284796"/>
              <a:gd name="connsiteX9" fmla="*/ 117475 w 284274"/>
              <a:gd name="connsiteY9" fmla="*/ 192231 h 284796"/>
              <a:gd name="connsiteX10" fmla="*/ 154568 w 284274"/>
              <a:gd name="connsiteY10" fmla="*/ 192231 h 284796"/>
              <a:gd name="connsiteX11" fmla="*/ 135131 w 284274"/>
              <a:gd name="connsiteY11" fmla="*/ 211668 h 284796"/>
              <a:gd name="connsiteX12" fmla="*/ 121319 w 284274"/>
              <a:gd name="connsiteY12" fmla="*/ 236045 h 284796"/>
              <a:gd name="connsiteX13" fmla="*/ 116278 w 284274"/>
              <a:gd name="connsiteY13" fmla="*/ 256308 h 284796"/>
              <a:gd name="connsiteX14" fmla="*/ 32039 w 284274"/>
              <a:gd name="connsiteY14" fmla="*/ 256308 h 284796"/>
              <a:gd name="connsiteX15" fmla="*/ 0 w 284274"/>
              <a:gd name="connsiteY15" fmla="*/ 224270 h 284796"/>
              <a:gd name="connsiteX16" fmla="*/ 0 w 284274"/>
              <a:gd name="connsiteY16" fmla="*/ 32039 h 284796"/>
              <a:gd name="connsiteX17" fmla="*/ 67637 w 284274"/>
              <a:gd name="connsiteY17" fmla="*/ 88996 h 284796"/>
              <a:gd name="connsiteX18" fmla="*/ 81876 w 284274"/>
              <a:gd name="connsiteY18" fmla="*/ 74757 h 284796"/>
              <a:gd name="connsiteX19" fmla="*/ 67637 w 284274"/>
              <a:gd name="connsiteY19" fmla="*/ 60517 h 284796"/>
              <a:gd name="connsiteX20" fmla="*/ 53398 w 284274"/>
              <a:gd name="connsiteY20" fmla="*/ 74757 h 284796"/>
              <a:gd name="connsiteX21" fmla="*/ 67637 w 284274"/>
              <a:gd name="connsiteY21" fmla="*/ 88996 h 284796"/>
              <a:gd name="connsiteX22" fmla="*/ 117475 w 284274"/>
              <a:gd name="connsiteY22" fmla="*/ 64077 h 284796"/>
              <a:gd name="connsiteX23" fmla="*/ 106795 w 284274"/>
              <a:gd name="connsiteY23" fmla="*/ 74757 h 284796"/>
              <a:gd name="connsiteX24" fmla="*/ 117475 w 284274"/>
              <a:gd name="connsiteY24" fmla="*/ 85436 h 284796"/>
              <a:gd name="connsiteX25" fmla="*/ 195791 w 284274"/>
              <a:gd name="connsiteY25" fmla="*/ 85436 h 284796"/>
              <a:gd name="connsiteX26" fmla="*/ 206470 w 284274"/>
              <a:gd name="connsiteY26" fmla="*/ 74757 h 284796"/>
              <a:gd name="connsiteX27" fmla="*/ 195791 w 284274"/>
              <a:gd name="connsiteY27" fmla="*/ 64077 h 284796"/>
              <a:gd name="connsiteX28" fmla="*/ 117475 w 284274"/>
              <a:gd name="connsiteY28" fmla="*/ 64077 h 284796"/>
              <a:gd name="connsiteX29" fmla="*/ 117475 w 284274"/>
              <a:gd name="connsiteY29" fmla="*/ 117475 h 284796"/>
              <a:gd name="connsiteX30" fmla="*/ 106795 w 284274"/>
              <a:gd name="connsiteY30" fmla="*/ 128154 h 284796"/>
              <a:gd name="connsiteX31" fmla="*/ 117475 w 284274"/>
              <a:gd name="connsiteY31" fmla="*/ 138834 h 284796"/>
              <a:gd name="connsiteX32" fmla="*/ 195791 w 284274"/>
              <a:gd name="connsiteY32" fmla="*/ 138834 h 284796"/>
              <a:gd name="connsiteX33" fmla="*/ 206470 w 284274"/>
              <a:gd name="connsiteY33" fmla="*/ 128154 h 284796"/>
              <a:gd name="connsiteX34" fmla="*/ 195791 w 284274"/>
              <a:gd name="connsiteY34" fmla="*/ 117475 h 284796"/>
              <a:gd name="connsiteX35" fmla="*/ 117475 w 284274"/>
              <a:gd name="connsiteY35" fmla="*/ 117475 h 284796"/>
              <a:gd name="connsiteX36" fmla="*/ 53398 w 284274"/>
              <a:gd name="connsiteY36" fmla="*/ 128154 h 284796"/>
              <a:gd name="connsiteX37" fmla="*/ 67637 w 284274"/>
              <a:gd name="connsiteY37" fmla="*/ 142393 h 284796"/>
              <a:gd name="connsiteX38" fmla="*/ 81876 w 284274"/>
              <a:gd name="connsiteY38" fmla="*/ 128154 h 284796"/>
              <a:gd name="connsiteX39" fmla="*/ 67637 w 284274"/>
              <a:gd name="connsiteY39" fmla="*/ 113915 h 284796"/>
              <a:gd name="connsiteX40" fmla="*/ 53398 w 284274"/>
              <a:gd name="connsiteY40" fmla="*/ 128154 h 284796"/>
              <a:gd name="connsiteX41" fmla="*/ 67637 w 284274"/>
              <a:gd name="connsiteY41" fmla="*/ 195791 h 284796"/>
              <a:gd name="connsiteX42" fmla="*/ 81876 w 284274"/>
              <a:gd name="connsiteY42" fmla="*/ 181552 h 284796"/>
              <a:gd name="connsiteX43" fmla="*/ 67637 w 284274"/>
              <a:gd name="connsiteY43" fmla="*/ 167312 h 284796"/>
              <a:gd name="connsiteX44" fmla="*/ 53398 w 284274"/>
              <a:gd name="connsiteY44" fmla="*/ 181552 h 284796"/>
              <a:gd name="connsiteX45" fmla="*/ 67637 w 284274"/>
              <a:gd name="connsiteY45" fmla="*/ 195791 h 284796"/>
              <a:gd name="connsiteX46" fmla="*/ 229253 w 284274"/>
              <a:gd name="connsiteY46" fmla="*/ 137694 h 284796"/>
              <a:gd name="connsiteX47" fmla="*/ 145198 w 284274"/>
              <a:gd name="connsiteY47" fmla="*/ 221735 h 284796"/>
              <a:gd name="connsiteX48" fmla="*/ 135146 w 284274"/>
              <a:gd name="connsiteY48" fmla="*/ 239491 h 284796"/>
              <a:gd name="connsiteX49" fmla="*/ 128624 w 284274"/>
              <a:gd name="connsiteY49" fmla="*/ 265564 h 284796"/>
              <a:gd name="connsiteX50" fmla="*/ 139886 w 284274"/>
              <a:gd name="connsiteY50" fmla="*/ 284334 h 284796"/>
              <a:gd name="connsiteX51" fmla="*/ 147406 w 284274"/>
              <a:gd name="connsiteY51" fmla="*/ 284331 h 284796"/>
              <a:gd name="connsiteX52" fmla="*/ 173464 w 284274"/>
              <a:gd name="connsiteY52" fmla="*/ 277824 h 284796"/>
              <a:gd name="connsiteX53" fmla="*/ 191234 w 284274"/>
              <a:gd name="connsiteY53" fmla="*/ 267756 h 284796"/>
              <a:gd name="connsiteX54" fmla="*/ 275275 w 284274"/>
              <a:gd name="connsiteY54" fmla="*/ 183716 h 284796"/>
              <a:gd name="connsiteX55" fmla="*/ 274194 w 284274"/>
              <a:gd name="connsiteY55" fmla="*/ 137694 h 284796"/>
              <a:gd name="connsiteX56" fmla="*/ 229253 w 284274"/>
              <a:gd name="connsiteY56" fmla="*/ 137694 h 284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84274" h="284796">
                <a:moveTo>
                  <a:pt x="0" y="32039"/>
                </a:moveTo>
                <a:cubicBezTo>
                  <a:pt x="0" y="14344"/>
                  <a:pt x="14344" y="0"/>
                  <a:pt x="32039" y="0"/>
                </a:cubicBezTo>
                <a:lnTo>
                  <a:pt x="224270" y="0"/>
                </a:lnTo>
                <a:cubicBezTo>
                  <a:pt x="241963" y="0"/>
                  <a:pt x="256308" y="14344"/>
                  <a:pt x="256308" y="32039"/>
                </a:cubicBezTo>
                <a:lnTo>
                  <a:pt x="256308" y="114086"/>
                </a:lnTo>
                <a:cubicBezTo>
                  <a:pt x="242541" y="112879"/>
                  <a:pt x="228949" y="117832"/>
                  <a:pt x="219186" y="127613"/>
                </a:cubicBezTo>
                <a:lnTo>
                  <a:pt x="175927" y="170872"/>
                </a:lnTo>
                <a:lnTo>
                  <a:pt x="117475" y="170872"/>
                </a:lnTo>
                <a:cubicBezTo>
                  <a:pt x="111577" y="170872"/>
                  <a:pt x="106795" y="175654"/>
                  <a:pt x="106795" y="181552"/>
                </a:cubicBezTo>
                <a:cubicBezTo>
                  <a:pt x="106795" y="187449"/>
                  <a:pt x="111577" y="192231"/>
                  <a:pt x="117475" y="192231"/>
                </a:cubicBezTo>
                <a:lnTo>
                  <a:pt x="154568" y="192231"/>
                </a:lnTo>
                <a:lnTo>
                  <a:pt x="135131" y="211668"/>
                </a:lnTo>
                <a:cubicBezTo>
                  <a:pt x="128403" y="218392"/>
                  <a:pt x="123629" y="226818"/>
                  <a:pt x="121319" y="236045"/>
                </a:cubicBezTo>
                <a:lnTo>
                  <a:pt x="116278" y="256308"/>
                </a:lnTo>
                <a:lnTo>
                  <a:pt x="32039" y="256308"/>
                </a:lnTo>
                <a:cubicBezTo>
                  <a:pt x="14344" y="256308"/>
                  <a:pt x="0" y="241963"/>
                  <a:pt x="0" y="224270"/>
                </a:cubicBezTo>
                <a:lnTo>
                  <a:pt x="0" y="32039"/>
                </a:lnTo>
                <a:close/>
                <a:moveTo>
                  <a:pt x="67637" y="88996"/>
                </a:moveTo>
                <a:cubicBezTo>
                  <a:pt x="75501" y="88996"/>
                  <a:pt x="81876" y="82621"/>
                  <a:pt x="81876" y="74757"/>
                </a:cubicBezTo>
                <a:cubicBezTo>
                  <a:pt x="81876" y="66892"/>
                  <a:pt x="75501" y="60517"/>
                  <a:pt x="67637" y="60517"/>
                </a:cubicBezTo>
                <a:cubicBezTo>
                  <a:pt x="59773" y="60517"/>
                  <a:pt x="53398" y="66892"/>
                  <a:pt x="53398" y="74757"/>
                </a:cubicBezTo>
                <a:cubicBezTo>
                  <a:pt x="53398" y="82621"/>
                  <a:pt x="59773" y="88996"/>
                  <a:pt x="67637" y="88996"/>
                </a:cubicBezTo>
                <a:close/>
                <a:moveTo>
                  <a:pt x="117475" y="64077"/>
                </a:moveTo>
                <a:cubicBezTo>
                  <a:pt x="111577" y="64077"/>
                  <a:pt x="106795" y="68858"/>
                  <a:pt x="106795" y="74757"/>
                </a:cubicBezTo>
                <a:cubicBezTo>
                  <a:pt x="106795" y="80655"/>
                  <a:pt x="111577" y="85436"/>
                  <a:pt x="117475" y="85436"/>
                </a:cubicBezTo>
                <a:lnTo>
                  <a:pt x="195791" y="85436"/>
                </a:lnTo>
                <a:cubicBezTo>
                  <a:pt x="201689" y="85436"/>
                  <a:pt x="206470" y="80655"/>
                  <a:pt x="206470" y="74757"/>
                </a:cubicBezTo>
                <a:cubicBezTo>
                  <a:pt x="206470" y="68858"/>
                  <a:pt x="201689" y="64077"/>
                  <a:pt x="195791" y="64077"/>
                </a:cubicBezTo>
                <a:lnTo>
                  <a:pt x="117475" y="64077"/>
                </a:lnTo>
                <a:close/>
                <a:moveTo>
                  <a:pt x="117475" y="117475"/>
                </a:moveTo>
                <a:cubicBezTo>
                  <a:pt x="111577" y="117475"/>
                  <a:pt x="106795" y="122256"/>
                  <a:pt x="106795" y="128154"/>
                </a:cubicBezTo>
                <a:cubicBezTo>
                  <a:pt x="106795" y="134052"/>
                  <a:pt x="111577" y="138834"/>
                  <a:pt x="117475" y="138834"/>
                </a:cubicBezTo>
                <a:lnTo>
                  <a:pt x="195791" y="138834"/>
                </a:lnTo>
                <a:cubicBezTo>
                  <a:pt x="201689" y="138834"/>
                  <a:pt x="206470" y="134052"/>
                  <a:pt x="206470" y="128154"/>
                </a:cubicBezTo>
                <a:cubicBezTo>
                  <a:pt x="206470" y="122256"/>
                  <a:pt x="201689" y="117475"/>
                  <a:pt x="195791" y="117475"/>
                </a:cubicBezTo>
                <a:lnTo>
                  <a:pt x="117475" y="117475"/>
                </a:lnTo>
                <a:close/>
                <a:moveTo>
                  <a:pt x="53398" y="128154"/>
                </a:moveTo>
                <a:cubicBezTo>
                  <a:pt x="53398" y="136018"/>
                  <a:pt x="59773" y="142393"/>
                  <a:pt x="67637" y="142393"/>
                </a:cubicBezTo>
                <a:cubicBezTo>
                  <a:pt x="75501" y="142393"/>
                  <a:pt x="81876" y="136018"/>
                  <a:pt x="81876" y="128154"/>
                </a:cubicBezTo>
                <a:cubicBezTo>
                  <a:pt x="81876" y="120290"/>
                  <a:pt x="75501" y="113915"/>
                  <a:pt x="67637" y="113915"/>
                </a:cubicBezTo>
                <a:cubicBezTo>
                  <a:pt x="59773" y="113915"/>
                  <a:pt x="53398" y="120290"/>
                  <a:pt x="53398" y="128154"/>
                </a:cubicBezTo>
                <a:close/>
                <a:moveTo>
                  <a:pt x="67637" y="195791"/>
                </a:moveTo>
                <a:cubicBezTo>
                  <a:pt x="75501" y="195791"/>
                  <a:pt x="81876" y="189416"/>
                  <a:pt x="81876" y="181552"/>
                </a:cubicBezTo>
                <a:cubicBezTo>
                  <a:pt x="81876" y="173687"/>
                  <a:pt x="75501" y="167312"/>
                  <a:pt x="67637" y="167312"/>
                </a:cubicBezTo>
                <a:cubicBezTo>
                  <a:pt x="59773" y="167312"/>
                  <a:pt x="53398" y="173687"/>
                  <a:pt x="53398" y="181552"/>
                </a:cubicBezTo>
                <a:cubicBezTo>
                  <a:pt x="53398" y="189416"/>
                  <a:pt x="59773" y="195791"/>
                  <a:pt x="67637" y="195791"/>
                </a:cubicBezTo>
                <a:close/>
                <a:moveTo>
                  <a:pt x="229253" y="137694"/>
                </a:moveTo>
                <a:lnTo>
                  <a:pt x="145198" y="221735"/>
                </a:lnTo>
                <a:cubicBezTo>
                  <a:pt x="140302" y="226635"/>
                  <a:pt x="136827" y="232772"/>
                  <a:pt x="135146" y="239491"/>
                </a:cubicBezTo>
                <a:lnTo>
                  <a:pt x="128624" y="265564"/>
                </a:lnTo>
                <a:cubicBezTo>
                  <a:pt x="126551" y="273857"/>
                  <a:pt x="131593" y="282261"/>
                  <a:pt x="139886" y="284334"/>
                </a:cubicBezTo>
                <a:cubicBezTo>
                  <a:pt x="142355" y="284952"/>
                  <a:pt x="144938" y="284950"/>
                  <a:pt x="147406" y="284331"/>
                </a:cubicBezTo>
                <a:lnTo>
                  <a:pt x="173464" y="277824"/>
                </a:lnTo>
                <a:cubicBezTo>
                  <a:pt x="180190" y="276142"/>
                  <a:pt x="186333" y="272662"/>
                  <a:pt x="191234" y="267756"/>
                </a:cubicBezTo>
                <a:lnTo>
                  <a:pt x="275275" y="183716"/>
                </a:lnTo>
                <a:cubicBezTo>
                  <a:pt x="287684" y="170708"/>
                  <a:pt x="287200" y="150104"/>
                  <a:pt x="274194" y="137694"/>
                </a:cubicBezTo>
                <a:cubicBezTo>
                  <a:pt x="261616" y="125695"/>
                  <a:pt x="241831" y="125695"/>
                  <a:pt x="229253" y="137694"/>
                </a:cubicBezTo>
                <a:close/>
              </a:path>
            </a:pathLst>
          </a:custGeom>
          <a:solidFill>
            <a:schemeClr val="accent1"/>
          </a:solidFill>
          <a:ln w="1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85" name="Rounded Rectangle 16_1">
            <a:extLst>
              <a:ext uri="{FF2B5EF4-FFF2-40B4-BE49-F238E27FC236}">
                <a16:creationId xmlns:a16="http://schemas.microsoft.com/office/drawing/2014/main" id="{B3469541-3C5B-AF8F-D29C-75C01134ABB6}"/>
              </a:ext>
              <a:ext uri="{C183D7F6-B498-43B3-948B-1728B52AA6E4}">
                <adec:decorative xmlns:adec="http://schemas.microsoft.com/office/drawing/2017/decorative" val="1"/>
              </a:ext>
            </a:extLst>
          </p:cNvPr>
          <p:cNvSpPr/>
          <p:nvPr/>
        </p:nvSpPr>
        <p:spPr bwMode="auto">
          <a:xfrm>
            <a:off x="1057589" y="2265793"/>
            <a:ext cx="2529418" cy="250984"/>
          </a:xfrm>
          <a:prstGeom prst="roundRect">
            <a:avLst>
              <a:gd name="adj" fmla="val 45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rPr>
              <a:t>Content generation</a:t>
            </a:r>
          </a:p>
        </p:txBody>
      </p:sp>
      <p:sp>
        <p:nvSpPr>
          <p:cNvPr id="1102" name="Graphic 60" descr="An icon of a clipboard">
            <a:extLst>
              <a:ext uri="{FF2B5EF4-FFF2-40B4-BE49-F238E27FC236}">
                <a16:creationId xmlns:a16="http://schemas.microsoft.com/office/drawing/2014/main" id="{F0B1CCAF-D001-B1E5-6692-496190DC2D53}"/>
              </a:ext>
            </a:extLst>
          </p:cNvPr>
          <p:cNvSpPr/>
          <p:nvPr/>
        </p:nvSpPr>
        <p:spPr>
          <a:xfrm>
            <a:off x="4816701" y="1646991"/>
            <a:ext cx="288700" cy="360874"/>
          </a:xfrm>
          <a:custGeom>
            <a:avLst/>
            <a:gdLst>
              <a:gd name="connsiteX0" fmla="*/ 140501 w 230565"/>
              <a:gd name="connsiteY0" fmla="*/ 21616 h 288206"/>
              <a:gd name="connsiteX1" fmla="*/ 90065 w 230565"/>
              <a:gd name="connsiteY1" fmla="*/ 21616 h 288206"/>
              <a:gd name="connsiteX2" fmla="*/ 79257 w 230565"/>
              <a:gd name="connsiteY2" fmla="*/ 32423 h 288206"/>
              <a:gd name="connsiteX3" fmla="*/ 90065 w 230565"/>
              <a:gd name="connsiteY3" fmla="*/ 43231 h 288206"/>
              <a:gd name="connsiteX4" fmla="*/ 140501 w 230565"/>
              <a:gd name="connsiteY4" fmla="*/ 43231 h 288206"/>
              <a:gd name="connsiteX5" fmla="*/ 151309 w 230565"/>
              <a:gd name="connsiteY5" fmla="*/ 32423 h 288206"/>
              <a:gd name="connsiteX6" fmla="*/ 140501 w 230565"/>
              <a:gd name="connsiteY6" fmla="*/ 21616 h 288206"/>
              <a:gd name="connsiteX7" fmla="*/ 140501 w 230565"/>
              <a:gd name="connsiteY7" fmla="*/ 0 h 288206"/>
              <a:gd name="connsiteX8" fmla="*/ 172636 w 230565"/>
              <a:gd name="connsiteY8" fmla="*/ 28028 h 288206"/>
              <a:gd name="connsiteX9" fmla="*/ 172823 w 230565"/>
              <a:gd name="connsiteY9" fmla="*/ 29973 h 288206"/>
              <a:gd name="connsiteX10" fmla="*/ 172722 w 230565"/>
              <a:gd name="connsiteY10" fmla="*/ 28821 h 288206"/>
              <a:gd name="connsiteX11" fmla="*/ 198142 w 230565"/>
              <a:gd name="connsiteY11" fmla="*/ 28821 h 288206"/>
              <a:gd name="connsiteX12" fmla="*/ 230565 w 230565"/>
              <a:gd name="connsiteY12" fmla="*/ 61244 h 288206"/>
              <a:gd name="connsiteX13" fmla="*/ 230565 w 230565"/>
              <a:gd name="connsiteY13" fmla="*/ 255783 h 288206"/>
              <a:gd name="connsiteX14" fmla="*/ 198142 w 230565"/>
              <a:gd name="connsiteY14" fmla="*/ 288207 h 288206"/>
              <a:gd name="connsiteX15" fmla="*/ 32423 w 230565"/>
              <a:gd name="connsiteY15" fmla="*/ 288207 h 288206"/>
              <a:gd name="connsiteX16" fmla="*/ 0 w 230565"/>
              <a:gd name="connsiteY16" fmla="*/ 255783 h 288206"/>
              <a:gd name="connsiteX17" fmla="*/ 0 w 230565"/>
              <a:gd name="connsiteY17" fmla="*/ 61244 h 288206"/>
              <a:gd name="connsiteX18" fmla="*/ 32423 w 230565"/>
              <a:gd name="connsiteY18" fmla="*/ 28821 h 288206"/>
              <a:gd name="connsiteX19" fmla="*/ 57843 w 230565"/>
              <a:gd name="connsiteY19" fmla="*/ 28821 h 288206"/>
              <a:gd name="connsiteX20" fmla="*/ 57728 w 230565"/>
              <a:gd name="connsiteY20" fmla="*/ 29973 h 288206"/>
              <a:gd name="connsiteX21" fmla="*/ 57944 w 230565"/>
              <a:gd name="connsiteY21" fmla="*/ 28028 h 288206"/>
              <a:gd name="connsiteX22" fmla="*/ 90065 w 230565"/>
              <a:gd name="connsiteY22" fmla="*/ 0 h 288206"/>
              <a:gd name="connsiteX23" fmla="*/ 140501 w 230565"/>
              <a:gd name="connsiteY23" fmla="*/ 0 h 288206"/>
              <a:gd name="connsiteX24" fmla="*/ 144103 w 230565"/>
              <a:gd name="connsiteY24" fmla="*/ 216155 h 288206"/>
              <a:gd name="connsiteX25" fmla="*/ 57641 w 230565"/>
              <a:gd name="connsiteY25" fmla="*/ 216155 h 288206"/>
              <a:gd name="connsiteX26" fmla="*/ 46834 w 230565"/>
              <a:gd name="connsiteY26" fmla="*/ 226963 h 288206"/>
              <a:gd name="connsiteX27" fmla="*/ 57641 w 230565"/>
              <a:gd name="connsiteY27" fmla="*/ 237771 h 288206"/>
              <a:gd name="connsiteX28" fmla="*/ 144103 w 230565"/>
              <a:gd name="connsiteY28" fmla="*/ 237771 h 288206"/>
              <a:gd name="connsiteX29" fmla="*/ 154911 w 230565"/>
              <a:gd name="connsiteY29" fmla="*/ 226963 h 288206"/>
              <a:gd name="connsiteX30" fmla="*/ 144103 w 230565"/>
              <a:gd name="connsiteY30" fmla="*/ 216155 h 288206"/>
              <a:gd name="connsiteX31" fmla="*/ 115283 w 230565"/>
              <a:gd name="connsiteY31" fmla="*/ 158514 h 288206"/>
              <a:gd name="connsiteX32" fmla="*/ 57641 w 230565"/>
              <a:gd name="connsiteY32" fmla="*/ 158514 h 288206"/>
              <a:gd name="connsiteX33" fmla="*/ 46834 w 230565"/>
              <a:gd name="connsiteY33" fmla="*/ 169321 h 288206"/>
              <a:gd name="connsiteX34" fmla="*/ 57641 w 230565"/>
              <a:gd name="connsiteY34" fmla="*/ 180129 h 288206"/>
              <a:gd name="connsiteX35" fmla="*/ 115283 w 230565"/>
              <a:gd name="connsiteY35" fmla="*/ 180129 h 288206"/>
              <a:gd name="connsiteX36" fmla="*/ 126090 w 230565"/>
              <a:gd name="connsiteY36" fmla="*/ 169321 h 288206"/>
              <a:gd name="connsiteX37" fmla="*/ 115283 w 230565"/>
              <a:gd name="connsiteY37" fmla="*/ 158514 h 288206"/>
              <a:gd name="connsiteX38" fmla="*/ 172924 w 230565"/>
              <a:gd name="connsiteY38" fmla="*/ 100872 h 288206"/>
              <a:gd name="connsiteX39" fmla="*/ 57641 w 230565"/>
              <a:gd name="connsiteY39" fmla="*/ 100872 h 288206"/>
              <a:gd name="connsiteX40" fmla="*/ 46834 w 230565"/>
              <a:gd name="connsiteY40" fmla="*/ 111680 h 288206"/>
              <a:gd name="connsiteX41" fmla="*/ 57641 w 230565"/>
              <a:gd name="connsiteY41" fmla="*/ 122488 h 288206"/>
              <a:gd name="connsiteX42" fmla="*/ 172924 w 230565"/>
              <a:gd name="connsiteY42" fmla="*/ 122488 h 288206"/>
              <a:gd name="connsiteX43" fmla="*/ 183732 w 230565"/>
              <a:gd name="connsiteY43" fmla="*/ 111680 h 288206"/>
              <a:gd name="connsiteX44" fmla="*/ 172924 w 230565"/>
              <a:gd name="connsiteY44" fmla="*/ 100872 h 28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0565" h="288206">
                <a:moveTo>
                  <a:pt x="140501" y="21616"/>
                </a:moveTo>
                <a:lnTo>
                  <a:pt x="90065" y="21616"/>
                </a:lnTo>
                <a:cubicBezTo>
                  <a:pt x="84096" y="21616"/>
                  <a:pt x="79257" y="26454"/>
                  <a:pt x="79257" y="32423"/>
                </a:cubicBezTo>
                <a:cubicBezTo>
                  <a:pt x="79257" y="38392"/>
                  <a:pt x="84096" y="43231"/>
                  <a:pt x="90065" y="43231"/>
                </a:cubicBezTo>
                <a:lnTo>
                  <a:pt x="140501" y="43231"/>
                </a:lnTo>
                <a:cubicBezTo>
                  <a:pt x="146470" y="43231"/>
                  <a:pt x="151309" y="38392"/>
                  <a:pt x="151309" y="32423"/>
                </a:cubicBezTo>
                <a:cubicBezTo>
                  <a:pt x="151309" y="26454"/>
                  <a:pt x="146470" y="21616"/>
                  <a:pt x="140501" y="21616"/>
                </a:cubicBezTo>
                <a:close/>
                <a:moveTo>
                  <a:pt x="140501" y="0"/>
                </a:moveTo>
                <a:cubicBezTo>
                  <a:pt x="156929" y="0"/>
                  <a:pt x="170474" y="12191"/>
                  <a:pt x="172636" y="28028"/>
                </a:cubicBezTo>
                <a:lnTo>
                  <a:pt x="172823" y="29973"/>
                </a:lnTo>
                <a:lnTo>
                  <a:pt x="172722" y="28821"/>
                </a:lnTo>
                <a:lnTo>
                  <a:pt x="198142" y="28821"/>
                </a:lnTo>
                <a:cubicBezTo>
                  <a:pt x="216048" y="28821"/>
                  <a:pt x="230565" y="43337"/>
                  <a:pt x="230565" y="61244"/>
                </a:cubicBezTo>
                <a:lnTo>
                  <a:pt x="230565" y="255783"/>
                </a:lnTo>
                <a:cubicBezTo>
                  <a:pt x="230565" y="273690"/>
                  <a:pt x="216048" y="288207"/>
                  <a:pt x="198142" y="288207"/>
                </a:cubicBezTo>
                <a:lnTo>
                  <a:pt x="32423" y="288207"/>
                </a:lnTo>
                <a:cubicBezTo>
                  <a:pt x="14516" y="288207"/>
                  <a:pt x="0" y="273690"/>
                  <a:pt x="0" y="255783"/>
                </a:cubicBezTo>
                <a:lnTo>
                  <a:pt x="0" y="61244"/>
                </a:lnTo>
                <a:cubicBezTo>
                  <a:pt x="0" y="43337"/>
                  <a:pt x="14516" y="28821"/>
                  <a:pt x="32423" y="28821"/>
                </a:cubicBezTo>
                <a:lnTo>
                  <a:pt x="57843" y="28821"/>
                </a:lnTo>
                <a:lnTo>
                  <a:pt x="57728" y="29973"/>
                </a:lnTo>
                <a:lnTo>
                  <a:pt x="57944" y="28028"/>
                </a:lnTo>
                <a:cubicBezTo>
                  <a:pt x="60141" y="11971"/>
                  <a:pt x="73857" y="2"/>
                  <a:pt x="90065" y="0"/>
                </a:cubicBezTo>
                <a:lnTo>
                  <a:pt x="140501" y="0"/>
                </a:lnTo>
                <a:close/>
                <a:moveTo>
                  <a:pt x="144103" y="216155"/>
                </a:moveTo>
                <a:lnTo>
                  <a:pt x="57641" y="216155"/>
                </a:lnTo>
                <a:cubicBezTo>
                  <a:pt x="51672" y="216155"/>
                  <a:pt x="46834" y="220994"/>
                  <a:pt x="46834" y="226963"/>
                </a:cubicBezTo>
                <a:cubicBezTo>
                  <a:pt x="46834" y="232932"/>
                  <a:pt x="51672" y="237771"/>
                  <a:pt x="57641" y="237771"/>
                </a:cubicBezTo>
                <a:lnTo>
                  <a:pt x="144103" y="237771"/>
                </a:lnTo>
                <a:cubicBezTo>
                  <a:pt x="150072" y="237771"/>
                  <a:pt x="154911" y="232932"/>
                  <a:pt x="154911" y="226963"/>
                </a:cubicBezTo>
                <a:cubicBezTo>
                  <a:pt x="154911" y="220994"/>
                  <a:pt x="150072" y="216155"/>
                  <a:pt x="144103" y="216155"/>
                </a:cubicBezTo>
                <a:close/>
                <a:moveTo>
                  <a:pt x="115283" y="158514"/>
                </a:moveTo>
                <a:lnTo>
                  <a:pt x="57641" y="158514"/>
                </a:lnTo>
                <a:cubicBezTo>
                  <a:pt x="51672" y="158514"/>
                  <a:pt x="46834" y="163353"/>
                  <a:pt x="46834" y="169321"/>
                </a:cubicBezTo>
                <a:cubicBezTo>
                  <a:pt x="46834" y="175290"/>
                  <a:pt x="51672" y="180129"/>
                  <a:pt x="57641" y="180129"/>
                </a:cubicBezTo>
                <a:lnTo>
                  <a:pt x="115283" y="180129"/>
                </a:lnTo>
                <a:cubicBezTo>
                  <a:pt x="121251" y="180129"/>
                  <a:pt x="126090" y="175290"/>
                  <a:pt x="126090" y="169321"/>
                </a:cubicBezTo>
                <a:cubicBezTo>
                  <a:pt x="126090" y="163353"/>
                  <a:pt x="121251" y="158514"/>
                  <a:pt x="115283" y="158514"/>
                </a:cubicBezTo>
                <a:close/>
                <a:moveTo>
                  <a:pt x="172924" y="100872"/>
                </a:moveTo>
                <a:lnTo>
                  <a:pt x="57641" y="100872"/>
                </a:lnTo>
                <a:cubicBezTo>
                  <a:pt x="51672" y="100872"/>
                  <a:pt x="46834" y="105711"/>
                  <a:pt x="46834" y="111680"/>
                </a:cubicBezTo>
                <a:cubicBezTo>
                  <a:pt x="46834" y="117649"/>
                  <a:pt x="51672" y="122488"/>
                  <a:pt x="57641" y="122488"/>
                </a:cubicBezTo>
                <a:lnTo>
                  <a:pt x="172924" y="122488"/>
                </a:lnTo>
                <a:cubicBezTo>
                  <a:pt x="178893" y="122488"/>
                  <a:pt x="183732" y="117649"/>
                  <a:pt x="183732" y="111680"/>
                </a:cubicBezTo>
                <a:cubicBezTo>
                  <a:pt x="183732" y="105711"/>
                  <a:pt x="178893" y="100872"/>
                  <a:pt x="172924" y="100872"/>
                </a:cubicBezTo>
                <a:close/>
              </a:path>
            </a:pathLst>
          </a:custGeom>
          <a:solidFill>
            <a:schemeClr val="accent1"/>
          </a:soli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33" name="Rounded Rectangle 16_2">
            <a:extLst>
              <a:ext uri="{FF2B5EF4-FFF2-40B4-BE49-F238E27FC236}">
                <a16:creationId xmlns:a16="http://schemas.microsoft.com/office/drawing/2014/main" id="{4976C180-5845-0570-7D78-87535C6EA7F5}"/>
              </a:ext>
              <a:ext uri="{C183D7F6-B498-43B3-948B-1728B52AA6E4}">
                <adec:decorative xmlns:adec="http://schemas.microsoft.com/office/drawing/2017/decorative" val="1"/>
              </a:ext>
            </a:extLst>
          </p:cNvPr>
          <p:cNvSpPr/>
          <p:nvPr/>
        </p:nvSpPr>
        <p:spPr bwMode="auto">
          <a:xfrm>
            <a:off x="3696342" y="2265793"/>
            <a:ext cx="2529418" cy="250984"/>
          </a:xfrm>
          <a:prstGeom prst="roundRect">
            <a:avLst>
              <a:gd name="adj" fmla="val 45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rPr>
              <a:t>Summarization</a:t>
            </a:r>
          </a:p>
        </p:txBody>
      </p:sp>
      <p:grpSp>
        <p:nvGrpSpPr>
          <p:cNvPr id="1152" name="Group 1151" descr="An icon of code generation">
            <a:extLst>
              <a:ext uri="{FF2B5EF4-FFF2-40B4-BE49-F238E27FC236}">
                <a16:creationId xmlns:a16="http://schemas.microsoft.com/office/drawing/2014/main" id="{FAD7EE9C-7956-0FAA-8E1E-738F88D31B7A}"/>
              </a:ext>
            </a:extLst>
          </p:cNvPr>
          <p:cNvGrpSpPr/>
          <p:nvPr/>
        </p:nvGrpSpPr>
        <p:grpSpPr>
          <a:xfrm>
            <a:off x="7398638" y="1660063"/>
            <a:ext cx="402338" cy="334732"/>
            <a:chOff x="7456967" y="1745602"/>
            <a:chExt cx="329723" cy="274320"/>
          </a:xfrm>
        </p:grpSpPr>
        <p:sp>
          <p:nvSpPr>
            <p:cNvPr id="1153" name="Graphic 85">
              <a:extLst>
                <a:ext uri="{FF2B5EF4-FFF2-40B4-BE49-F238E27FC236}">
                  <a16:creationId xmlns:a16="http://schemas.microsoft.com/office/drawing/2014/main" id="{068C728A-238C-B9D6-8E73-A3D1A52D45B6}"/>
                </a:ext>
              </a:extLst>
            </p:cNvPr>
            <p:cNvSpPr/>
            <p:nvPr/>
          </p:nvSpPr>
          <p:spPr>
            <a:xfrm>
              <a:off x="7686584" y="1787457"/>
              <a:ext cx="100106" cy="190611"/>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54" name="Graphic 85">
              <a:extLst>
                <a:ext uri="{FF2B5EF4-FFF2-40B4-BE49-F238E27FC236}">
                  <a16:creationId xmlns:a16="http://schemas.microsoft.com/office/drawing/2014/main" id="{6CC06CBD-3EE6-4240-0B95-E15343DBF861}"/>
                </a:ext>
              </a:extLst>
            </p:cNvPr>
            <p:cNvSpPr/>
            <p:nvPr/>
          </p:nvSpPr>
          <p:spPr>
            <a:xfrm rot="10800000">
              <a:off x="7456967" y="1787457"/>
              <a:ext cx="100106" cy="190611"/>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55" name="Graphic 98">
              <a:extLst>
                <a:ext uri="{FF2B5EF4-FFF2-40B4-BE49-F238E27FC236}">
                  <a16:creationId xmlns:a16="http://schemas.microsoft.com/office/drawing/2014/main" id="{10E3C9E9-6FCB-F58F-02F2-35B3017702A8}"/>
                </a:ext>
              </a:extLst>
            </p:cNvPr>
            <p:cNvSpPr/>
            <p:nvPr/>
          </p:nvSpPr>
          <p:spPr>
            <a:xfrm rot="900000">
              <a:off x="7612304" y="1745602"/>
              <a:ext cx="19050" cy="274320"/>
            </a:xfrm>
            <a:custGeom>
              <a:avLst/>
              <a:gdLst>
                <a:gd name="connsiteX0" fmla="*/ 0 w 19050"/>
                <a:gd name="connsiteY0" fmla="*/ 9525 h 152400"/>
                <a:gd name="connsiteX1" fmla="*/ 0 w 19050"/>
                <a:gd name="connsiteY1" fmla="*/ 142875 h 152400"/>
                <a:gd name="connsiteX2" fmla="*/ 9525 w 19050"/>
                <a:gd name="connsiteY2" fmla="*/ 152400 h 152400"/>
                <a:gd name="connsiteX3" fmla="*/ 19050 w 19050"/>
                <a:gd name="connsiteY3" fmla="*/ 142875 h 152400"/>
                <a:gd name="connsiteX4" fmla="*/ 19050 w 19050"/>
                <a:gd name="connsiteY4" fmla="*/ 9525 h 152400"/>
                <a:gd name="connsiteX5" fmla="*/ 9525 w 19050"/>
                <a:gd name="connsiteY5" fmla="*/ 0 h 152400"/>
                <a:gd name="connsiteX6" fmla="*/ 0 w 19050"/>
                <a:gd name="connsiteY6" fmla="*/ 952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52400">
                  <a:moveTo>
                    <a:pt x="0" y="9525"/>
                  </a:moveTo>
                  <a:lnTo>
                    <a:pt x="0" y="142875"/>
                  </a:lnTo>
                  <a:cubicBezTo>
                    <a:pt x="0" y="148136"/>
                    <a:pt x="4264" y="152400"/>
                    <a:pt x="9525" y="152400"/>
                  </a:cubicBezTo>
                  <a:cubicBezTo>
                    <a:pt x="14786" y="152400"/>
                    <a:pt x="19050" y="148136"/>
                    <a:pt x="19050" y="142875"/>
                  </a:cubicBezTo>
                  <a:lnTo>
                    <a:pt x="19050" y="9525"/>
                  </a:lnTo>
                  <a:cubicBezTo>
                    <a:pt x="19050" y="4265"/>
                    <a:pt x="14786" y="0"/>
                    <a:pt x="9525" y="0"/>
                  </a:cubicBezTo>
                  <a:cubicBezTo>
                    <a:pt x="4264" y="0"/>
                    <a:pt x="0" y="4265"/>
                    <a:pt x="0" y="952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1174" name="Rounded Rectangle 16_3">
            <a:extLst>
              <a:ext uri="{FF2B5EF4-FFF2-40B4-BE49-F238E27FC236}">
                <a16:creationId xmlns:a16="http://schemas.microsoft.com/office/drawing/2014/main" id="{0A63A87C-FF43-AFAA-C88F-A0965FFD6ACA}"/>
              </a:ext>
              <a:ext uri="{C183D7F6-B498-43B3-948B-1728B52AA6E4}">
                <adec:decorative xmlns:adec="http://schemas.microsoft.com/office/drawing/2017/decorative" val="1"/>
              </a:ext>
            </a:extLst>
          </p:cNvPr>
          <p:cNvSpPr/>
          <p:nvPr/>
        </p:nvSpPr>
        <p:spPr bwMode="auto">
          <a:xfrm>
            <a:off x="6335098" y="2265793"/>
            <a:ext cx="2529418" cy="250984"/>
          </a:xfrm>
          <a:prstGeom prst="roundRect">
            <a:avLst>
              <a:gd name="adj" fmla="val 45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rPr>
              <a:t>Code generation</a:t>
            </a:r>
          </a:p>
        </p:txBody>
      </p:sp>
      <p:grpSp>
        <p:nvGrpSpPr>
          <p:cNvPr id="1189" name="Group 1188" descr="An icon of a file with a magnifying glass at the bottom">
            <a:extLst>
              <a:ext uri="{FF2B5EF4-FFF2-40B4-BE49-F238E27FC236}">
                <a16:creationId xmlns:a16="http://schemas.microsoft.com/office/drawing/2014/main" id="{8B0BB55B-FCAC-63CD-CDE5-96E2F6C6EAA1}"/>
              </a:ext>
            </a:extLst>
          </p:cNvPr>
          <p:cNvGrpSpPr/>
          <p:nvPr/>
        </p:nvGrpSpPr>
        <p:grpSpPr>
          <a:xfrm>
            <a:off x="10070873" y="1636787"/>
            <a:ext cx="335190" cy="390986"/>
            <a:chOff x="10152652" y="1732179"/>
            <a:chExt cx="171632" cy="200202"/>
          </a:xfrm>
          <a:solidFill>
            <a:schemeClr val="accent1"/>
          </a:solidFill>
        </p:grpSpPr>
        <p:sp>
          <p:nvSpPr>
            <p:cNvPr id="1190" name="Freeform: Shape 1189">
              <a:extLst>
                <a:ext uri="{FF2B5EF4-FFF2-40B4-BE49-F238E27FC236}">
                  <a16:creationId xmlns:a16="http://schemas.microsoft.com/office/drawing/2014/main" id="{B57FD416-AAB6-18FC-35C3-3F8E0874E6AC}"/>
                </a:ext>
              </a:extLst>
            </p:cNvPr>
            <p:cNvSpPr/>
            <p:nvPr/>
          </p:nvSpPr>
          <p:spPr>
            <a:xfrm>
              <a:off x="10171884" y="1732179"/>
              <a:ext cx="152400" cy="190500"/>
            </a:xfrm>
            <a:custGeom>
              <a:avLst/>
              <a:gdLst>
                <a:gd name="connsiteX0" fmla="*/ 76200 w 152400"/>
                <a:gd name="connsiteY0" fmla="*/ 57150 h 190500"/>
                <a:gd name="connsiteX1" fmla="*/ 76200 w 152400"/>
                <a:gd name="connsiteY1" fmla="*/ 0 h 190500"/>
                <a:gd name="connsiteX2" fmla="*/ 19050 w 152400"/>
                <a:gd name="connsiteY2" fmla="*/ 0 h 190500"/>
                <a:gd name="connsiteX3" fmla="*/ 0 w 152400"/>
                <a:gd name="connsiteY3" fmla="*/ 19050 h 190500"/>
                <a:gd name="connsiteX4" fmla="*/ 0 w 152400"/>
                <a:gd name="connsiteY4" fmla="*/ 69561 h 190500"/>
                <a:gd name="connsiteX5" fmla="*/ 78077 w 152400"/>
                <a:gd name="connsiteY5" fmla="*/ 90445 h 190500"/>
                <a:gd name="connsiteX6" fmla="*/ 78172 w 152400"/>
                <a:gd name="connsiteY6" fmla="*/ 147476 h 190500"/>
                <a:gd name="connsiteX7" fmla="*/ 111795 w 152400"/>
                <a:gd name="connsiteY7" fmla="*/ 181099 h 190500"/>
                <a:gd name="connsiteX8" fmla="*/ 116510 w 152400"/>
                <a:gd name="connsiteY8" fmla="*/ 190500 h 190500"/>
                <a:gd name="connsiteX9" fmla="*/ 133350 w 152400"/>
                <a:gd name="connsiteY9" fmla="*/ 190500 h 190500"/>
                <a:gd name="connsiteX10" fmla="*/ 152400 w 152400"/>
                <a:gd name="connsiteY10" fmla="*/ 171450 h 190500"/>
                <a:gd name="connsiteX11" fmla="*/ 152400 w 152400"/>
                <a:gd name="connsiteY11" fmla="*/ 76200 h 190500"/>
                <a:gd name="connsiteX12" fmla="*/ 95250 w 152400"/>
                <a:gd name="connsiteY12" fmla="*/ 76200 h 190500"/>
                <a:gd name="connsiteX13" fmla="*/ 76200 w 152400"/>
                <a:gd name="connsiteY13" fmla="*/ 571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57150"/>
                  </a:moveTo>
                  <a:lnTo>
                    <a:pt x="76200" y="0"/>
                  </a:lnTo>
                  <a:lnTo>
                    <a:pt x="19050" y="0"/>
                  </a:lnTo>
                  <a:cubicBezTo>
                    <a:pt x="8529" y="0"/>
                    <a:pt x="0" y="8529"/>
                    <a:pt x="0" y="19050"/>
                  </a:cubicBezTo>
                  <a:lnTo>
                    <a:pt x="0" y="69561"/>
                  </a:lnTo>
                  <a:cubicBezTo>
                    <a:pt x="27327" y="53767"/>
                    <a:pt x="62284" y="63117"/>
                    <a:pt x="78077" y="90445"/>
                  </a:cubicBezTo>
                  <a:cubicBezTo>
                    <a:pt x="88270" y="108080"/>
                    <a:pt x="88305" y="129807"/>
                    <a:pt x="78172" y="147476"/>
                  </a:cubicBezTo>
                  <a:lnTo>
                    <a:pt x="111795" y="181099"/>
                  </a:lnTo>
                  <a:cubicBezTo>
                    <a:pt x="114443" y="183737"/>
                    <a:pt x="116015" y="187061"/>
                    <a:pt x="116510" y="190500"/>
                  </a:cubicBezTo>
                  <a:lnTo>
                    <a:pt x="133350" y="190500"/>
                  </a:lnTo>
                  <a:cubicBezTo>
                    <a:pt x="143871" y="190500"/>
                    <a:pt x="152400" y="181971"/>
                    <a:pt x="152400" y="171450"/>
                  </a:cubicBezTo>
                  <a:lnTo>
                    <a:pt x="152400" y="76200"/>
                  </a:lnTo>
                  <a:lnTo>
                    <a:pt x="95250" y="76200"/>
                  </a:lnTo>
                  <a:cubicBezTo>
                    <a:pt x="84729" y="76200"/>
                    <a:pt x="76200" y="67671"/>
                    <a:pt x="76200" y="5715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191" name="Freeform: Shape 1190">
              <a:extLst>
                <a:ext uri="{FF2B5EF4-FFF2-40B4-BE49-F238E27FC236}">
                  <a16:creationId xmlns:a16="http://schemas.microsoft.com/office/drawing/2014/main" id="{A7EE3793-DD9A-2E3F-6081-5CE27D14FE9D}"/>
                </a:ext>
              </a:extLst>
            </p:cNvPr>
            <p:cNvSpPr/>
            <p:nvPr/>
          </p:nvSpPr>
          <p:spPr>
            <a:xfrm>
              <a:off x="10152652" y="1736941"/>
              <a:ext cx="166869" cy="195440"/>
            </a:xfrm>
            <a:custGeom>
              <a:avLst/>
              <a:gdLst>
                <a:gd name="connsiteX0" fmla="*/ 114196 w 166869"/>
                <a:gd name="connsiteY0" fmla="*/ 193167 h 195440"/>
                <a:gd name="connsiteX1" fmla="*/ 124292 w 166869"/>
                <a:gd name="connsiteY1" fmla="*/ 193523 h 195440"/>
                <a:gd name="connsiteX2" fmla="*/ 124649 w 166869"/>
                <a:gd name="connsiteY2" fmla="*/ 183427 h 195440"/>
                <a:gd name="connsiteX3" fmla="*/ 124292 w 166869"/>
                <a:gd name="connsiteY3" fmla="*/ 183071 h 195440"/>
                <a:gd name="connsiteX4" fmla="*/ 85126 w 166869"/>
                <a:gd name="connsiteY4" fmla="*/ 143894 h 195440"/>
                <a:gd name="connsiteX5" fmla="*/ 95432 w 166869"/>
                <a:gd name="connsiteY5" fmla="*/ 114300 h 195440"/>
                <a:gd name="connsiteX6" fmla="*/ 81811 w 166869"/>
                <a:gd name="connsiteY6" fmla="*/ 80963 h 195440"/>
                <a:gd name="connsiteX7" fmla="*/ 47807 w 166869"/>
                <a:gd name="connsiteY7" fmla="*/ 66675 h 195440"/>
                <a:gd name="connsiteX8" fmla="*/ 19232 w 166869"/>
                <a:gd name="connsiteY8" fmla="*/ 76200 h 195440"/>
                <a:gd name="connsiteX9" fmla="*/ 9395 w 166869"/>
                <a:gd name="connsiteY9" fmla="*/ 142829 h 195440"/>
                <a:gd name="connsiteX10" fmla="*/ 74667 w 166869"/>
                <a:gd name="connsiteY10" fmla="*/ 153638 h 195440"/>
                <a:gd name="connsiteX11" fmla="*/ 114196 w 166869"/>
                <a:gd name="connsiteY11" fmla="*/ 193167 h 195440"/>
                <a:gd name="connsiteX12" fmla="*/ 47807 w 166869"/>
                <a:gd name="connsiteY12" fmla="*/ 80963 h 195440"/>
                <a:gd name="connsiteX13" fmla="*/ 81144 w 166869"/>
                <a:gd name="connsiteY13" fmla="*/ 114300 h 195440"/>
                <a:gd name="connsiteX14" fmla="*/ 47807 w 166869"/>
                <a:gd name="connsiteY14" fmla="*/ 147638 h 195440"/>
                <a:gd name="connsiteX15" fmla="*/ 14469 w 166869"/>
                <a:gd name="connsiteY15" fmla="*/ 114300 h 195440"/>
                <a:gd name="connsiteX16" fmla="*/ 47807 w 166869"/>
                <a:gd name="connsiteY16" fmla="*/ 80963 h 195440"/>
                <a:gd name="connsiteX17" fmla="*/ 109719 w 166869"/>
                <a:gd name="connsiteY17" fmla="*/ 52388 h 195440"/>
                <a:gd name="connsiteX18" fmla="*/ 109719 w 166869"/>
                <a:gd name="connsiteY18" fmla="*/ 0 h 195440"/>
                <a:gd name="connsiteX19" fmla="*/ 166869 w 166869"/>
                <a:gd name="connsiteY19" fmla="*/ 57150 h 195440"/>
                <a:gd name="connsiteX20" fmla="*/ 114482 w 166869"/>
                <a:gd name="connsiteY20" fmla="*/ 57150 h 195440"/>
                <a:gd name="connsiteX21" fmla="*/ 109719 w 166869"/>
                <a:gd name="connsiteY21" fmla="*/ 52388 h 19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869" h="195440">
                  <a:moveTo>
                    <a:pt x="114196" y="193167"/>
                  </a:moveTo>
                  <a:cubicBezTo>
                    <a:pt x="116886" y="196053"/>
                    <a:pt x="121406" y="196213"/>
                    <a:pt x="124292" y="193523"/>
                  </a:cubicBezTo>
                  <a:cubicBezTo>
                    <a:pt x="127179" y="190833"/>
                    <a:pt x="127339" y="186314"/>
                    <a:pt x="124649" y="183427"/>
                  </a:cubicBezTo>
                  <a:cubicBezTo>
                    <a:pt x="124534" y="183304"/>
                    <a:pt x="124415" y="183185"/>
                    <a:pt x="124292" y="183071"/>
                  </a:cubicBezTo>
                  <a:lnTo>
                    <a:pt x="85126" y="143894"/>
                  </a:lnTo>
                  <a:cubicBezTo>
                    <a:pt x="91816" y="135483"/>
                    <a:pt x="95450" y="125048"/>
                    <a:pt x="95432" y="114300"/>
                  </a:cubicBezTo>
                  <a:cubicBezTo>
                    <a:pt x="95446" y="101830"/>
                    <a:pt x="90554" y="89855"/>
                    <a:pt x="81811" y="80963"/>
                  </a:cubicBezTo>
                  <a:cubicBezTo>
                    <a:pt x="72865" y="71813"/>
                    <a:pt x="60604" y="66661"/>
                    <a:pt x="47807" y="66675"/>
                  </a:cubicBezTo>
                  <a:cubicBezTo>
                    <a:pt x="37500" y="66660"/>
                    <a:pt x="27468" y="70004"/>
                    <a:pt x="19232" y="76200"/>
                  </a:cubicBezTo>
                  <a:cubicBezTo>
                    <a:pt x="-1884" y="91883"/>
                    <a:pt x="-6288" y="121714"/>
                    <a:pt x="9395" y="142829"/>
                  </a:cubicBezTo>
                  <a:cubicBezTo>
                    <a:pt x="24690" y="163424"/>
                    <a:pt x="53550" y="168203"/>
                    <a:pt x="74667" y="153638"/>
                  </a:cubicBezTo>
                  <a:lnTo>
                    <a:pt x="114196" y="193167"/>
                  </a:lnTo>
                  <a:close/>
                  <a:moveTo>
                    <a:pt x="47807" y="80963"/>
                  </a:moveTo>
                  <a:cubicBezTo>
                    <a:pt x="66219" y="80963"/>
                    <a:pt x="81144" y="95888"/>
                    <a:pt x="81144" y="114300"/>
                  </a:cubicBezTo>
                  <a:cubicBezTo>
                    <a:pt x="81144" y="132712"/>
                    <a:pt x="66219" y="147638"/>
                    <a:pt x="47807" y="147638"/>
                  </a:cubicBezTo>
                  <a:cubicBezTo>
                    <a:pt x="29395" y="147638"/>
                    <a:pt x="14469" y="132712"/>
                    <a:pt x="14469" y="114300"/>
                  </a:cubicBezTo>
                  <a:cubicBezTo>
                    <a:pt x="14469" y="95888"/>
                    <a:pt x="29395" y="80963"/>
                    <a:pt x="47807" y="80963"/>
                  </a:cubicBezTo>
                  <a:close/>
                  <a:moveTo>
                    <a:pt x="109719" y="52388"/>
                  </a:moveTo>
                  <a:lnTo>
                    <a:pt x="109719" y="0"/>
                  </a:lnTo>
                  <a:lnTo>
                    <a:pt x="166869" y="57150"/>
                  </a:lnTo>
                  <a:lnTo>
                    <a:pt x="114482" y="57150"/>
                  </a:lnTo>
                  <a:cubicBezTo>
                    <a:pt x="111852" y="57150"/>
                    <a:pt x="109719" y="55018"/>
                    <a:pt x="109719" y="5238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1206" name="Rounded Rectangle 16_4">
            <a:extLst>
              <a:ext uri="{FF2B5EF4-FFF2-40B4-BE49-F238E27FC236}">
                <a16:creationId xmlns:a16="http://schemas.microsoft.com/office/drawing/2014/main" id="{75B9EBEC-C5BF-7194-8B13-695B1B8D0080}"/>
              </a:ext>
              <a:ext uri="{C183D7F6-B498-43B3-948B-1728B52AA6E4}">
                <adec:decorative xmlns:adec="http://schemas.microsoft.com/office/drawing/2017/decorative" val="1"/>
              </a:ext>
            </a:extLst>
          </p:cNvPr>
          <p:cNvSpPr/>
          <p:nvPr/>
        </p:nvSpPr>
        <p:spPr bwMode="auto">
          <a:xfrm>
            <a:off x="8973851" y="2265793"/>
            <a:ext cx="2529418" cy="250984"/>
          </a:xfrm>
          <a:prstGeom prst="roundRect">
            <a:avLst>
              <a:gd name="adj" fmla="val 45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itchFamily="34" charset="0"/>
              </a:rPr>
              <a:t>Semantic search</a:t>
            </a:r>
          </a:p>
        </p:txBody>
      </p:sp>
      <p:sp>
        <p:nvSpPr>
          <p:cNvPr id="1220" name="Rounded Rectangle 16_5">
            <a:extLst>
              <a:ext uri="{FF2B5EF4-FFF2-40B4-BE49-F238E27FC236}">
                <a16:creationId xmlns:a16="http://schemas.microsoft.com/office/drawing/2014/main" id="{8337FB71-28C0-1BDF-E65F-B1F935CDA842}"/>
              </a:ext>
              <a:ext uri="{C183D7F6-B498-43B3-948B-1728B52AA6E4}">
                <adec:decorative xmlns:adec="http://schemas.microsoft.com/office/drawing/2017/decorative" val="0"/>
              </a:ext>
            </a:extLst>
          </p:cNvPr>
          <p:cNvSpPr/>
          <p:nvPr/>
        </p:nvSpPr>
        <p:spPr bwMode="auto">
          <a:xfrm>
            <a:off x="4739142" y="2838680"/>
            <a:ext cx="3082574" cy="274796"/>
          </a:xfrm>
          <a:prstGeom prst="roundRect">
            <a:avLst>
              <a:gd name="adj" fmla="val 183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n-ea"/>
                <a:cs typeface="Segoe UI" pitchFamily="34" charset="0"/>
              </a:rPr>
              <a:t>Examples of advanced use cases</a:t>
            </a:r>
          </a:p>
        </p:txBody>
      </p:sp>
      <p:sp>
        <p:nvSpPr>
          <p:cNvPr id="1222" name="TextBox 1221">
            <a:extLst>
              <a:ext uri="{FF2B5EF4-FFF2-40B4-BE49-F238E27FC236}">
                <a16:creationId xmlns:a16="http://schemas.microsoft.com/office/drawing/2014/main" id="{8E4FEEB3-C4A3-0618-E7B7-FB1D609A8F40}"/>
              </a:ext>
            </a:extLst>
          </p:cNvPr>
          <p:cNvSpPr txBox="1"/>
          <p:nvPr/>
        </p:nvSpPr>
        <p:spPr>
          <a:xfrm>
            <a:off x="597458" y="3858717"/>
            <a:ext cx="312586"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2.0</a:t>
            </a:r>
            <a:endParaRPr kumimoji="0" lang="en-US" sz="1400" b="1"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234" name="TextBox 1233">
            <a:extLst>
              <a:ext uri="{FF2B5EF4-FFF2-40B4-BE49-F238E27FC236}">
                <a16:creationId xmlns:a16="http://schemas.microsoft.com/office/drawing/2014/main" id="{E359B596-F830-E3DF-F6A3-AE131FA6103E}"/>
              </a:ext>
            </a:extLst>
          </p:cNvPr>
          <p:cNvSpPr txBox="1">
            <a:spLocks/>
          </p:cNvSpPr>
          <p:nvPr/>
        </p:nvSpPr>
        <p:spPr>
          <a:xfrm>
            <a:off x="1131711" y="3250307"/>
            <a:ext cx="3253619" cy="1463040"/>
          </a:xfrm>
          <a:prstGeom prst="rect">
            <a:avLst/>
          </a:prstGeom>
          <a:noFill/>
        </p:spPr>
        <p:txBody>
          <a:bodyPr wrap="square" lIns="0" tIns="0" rIns="0" bIns="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CA" sz="1400" b="1" i="0" u="none" strike="noStrike" kern="1200" cap="none" spc="0" normalizeH="0" baseline="0" noProof="0">
                <a:ln>
                  <a:noFill/>
                </a:ln>
                <a:solidFill>
                  <a:srgbClr val="8661C5"/>
                </a:solidFill>
                <a:effectLst/>
                <a:uLnTx/>
                <a:uFillTx/>
                <a:latin typeface="Segoe UI Variable Display"/>
                <a:ea typeface="+mn-ea"/>
                <a:cs typeface="Segoe UI" panose="020B0502040204020203" pitchFamily="34" charset="0"/>
              </a:rPr>
              <a:t>Telecommunications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CA" sz="1200" b="0" i="0" u="none" strike="noStrike" kern="1200" cap="none" spc="0" normalizeH="0" baseline="0" noProof="0">
                <a:ln>
                  <a:noFill/>
                </a:ln>
                <a:solidFill>
                  <a:srgbClr val="000000"/>
                </a:solidFill>
                <a:effectLst/>
                <a:uLnTx/>
                <a:uFillTx/>
                <a:latin typeface="Segoe UI Variable Display"/>
                <a:ea typeface="+mn-ea"/>
                <a:cs typeface="+mn-cs"/>
              </a:rPr>
              <a:t>Media Workflows, Cross Content Linking, Content Creation for Media, Speech Analytics, Analytics for B2C Contact Center, Cognitive Contact Center, Skilling Automation, Realtime Speech Transcriptions &amp; Summarization</a:t>
            </a:r>
          </a:p>
        </p:txBody>
      </p:sp>
      <p:sp>
        <p:nvSpPr>
          <p:cNvPr id="1245" name="TextBox 1244">
            <a:extLst>
              <a:ext uri="{FF2B5EF4-FFF2-40B4-BE49-F238E27FC236}">
                <a16:creationId xmlns:a16="http://schemas.microsoft.com/office/drawing/2014/main" id="{1F4779D2-4221-6126-B5F5-DA7C880DABCB}"/>
              </a:ext>
            </a:extLst>
          </p:cNvPr>
          <p:cNvSpPr txBox="1">
            <a:spLocks/>
          </p:cNvSpPr>
          <p:nvPr/>
        </p:nvSpPr>
        <p:spPr>
          <a:xfrm>
            <a:off x="4649496" y="3250307"/>
            <a:ext cx="3253619" cy="1463040"/>
          </a:xfrm>
          <a:prstGeom prst="rect">
            <a:avLst/>
          </a:prstGeom>
          <a:noFill/>
        </p:spPr>
        <p:txBody>
          <a:bodyPr wrap="square" lIns="0" tIns="0" rIns="0" bIns="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CA" sz="1400" b="1" i="0" u="none" strike="noStrike" kern="1200" cap="none" spc="0" normalizeH="0" baseline="0" noProof="0">
                <a:ln>
                  <a:noFill/>
                </a:ln>
                <a:solidFill>
                  <a:srgbClr val="8661C5"/>
                </a:solidFill>
                <a:effectLst/>
                <a:uLnTx/>
                <a:uFillTx/>
                <a:latin typeface="Segoe UI Variable Display"/>
                <a:ea typeface="+mn-ea"/>
                <a:cs typeface="Segoe UI" panose="020B0502040204020203" pitchFamily="34" charset="0"/>
              </a:rPr>
              <a:t>Manufacturing &amp; Industrials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ChatGPT Enabled Technical Support, Customer Sentiment Analysis, Customer Service Knowledge Mining, Digital Proposal Assistant, Customer Journey Analytics, Consumer Insights Advanced Analytics, Records Summarization, Anomaly Detection, Virtual Agents with Copilot</a:t>
            </a:r>
            <a:endParaRPr kumimoji="0" lang="en-CA" sz="12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endParaRPr>
          </a:p>
        </p:txBody>
      </p:sp>
      <p:sp>
        <p:nvSpPr>
          <p:cNvPr id="1255" name="TextBox 1254">
            <a:extLst>
              <a:ext uri="{FF2B5EF4-FFF2-40B4-BE49-F238E27FC236}">
                <a16:creationId xmlns:a16="http://schemas.microsoft.com/office/drawing/2014/main" id="{35607E91-71AC-E675-E0CC-49BB380E8DEB}"/>
              </a:ext>
            </a:extLst>
          </p:cNvPr>
          <p:cNvSpPr txBox="1">
            <a:spLocks/>
          </p:cNvSpPr>
          <p:nvPr/>
        </p:nvSpPr>
        <p:spPr>
          <a:xfrm>
            <a:off x="8167283" y="3250307"/>
            <a:ext cx="3253619" cy="1463040"/>
          </a:xfrm>
          <a:prstGeom prst="rect">
            <a:avLst/>
          </a:prstGeom>
          <a:noFill/>
        </p:spPr>
        <p:txBody>
          <a:bodyPr wrap="square" lIns="0" tIns="0" rIns="0" bIns="0">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CA" sz="1400" b="1" i="0" u="none" strike="noStrike" kern="1200" cap="none" spc="0" normalizeH="0" baseline="0" noProof="0">
                <a:ln>
                  <a:noFill/>
                </a:ln>
                <a:solidFill>
                  <a:srgbClr val="8661C5"/>
                </a:solidFill>
                <a:effectLst/>
                <a:uLnTx/>
                <a:uFillTx/>
                <a:latin typeface="Segoe UI Variable Display"/>
                <a:ea typeface="+mn-ea"/>
                <a:cs typeface="Segoe UI" panose="020B0502040204020203" pitchFamily="34" charset="0"/>
              </a:rPr>
              <a:t>Automotive, Mobility &amp; Transportation</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Marketing Content Generation, Contextual Contact Center, Customer Feedback Loop, Smart Incident Manager, Customer Comms, Text Summarization &amp; Analytics</a:t>
            </a:r>
          </a:p>
        </p:txBody>
      </p:sp>
      <p:sp>
        <p:nvSpPr>
          <p:cNvPr id="1271" name="Rounded Rectangle 16_6">
            <a:extLst>
              <a:ext uri="{FF2B5EF4-FFF2-40B4-BE49-F238E27FC236}">
                <a16:creationId xmlns:a16="http://schemas.microsoft.com/office/drawing/2014/main" id="{72FB943E-ACE3-DDC6-F6C7-B4C90CA02C95}"/>
              </a:ext>
            </a:extLst>
          </p:cNvPr>
          <p:cNvSpPr/>
          <p:nvPr/>
        </p:nvSpPr>
        <p:spPr bwMode="auto">
          <a:xfrm>
            <a:off x="4881231" y="5137625"/>
            <a:ext cx="2798396" cy="281940"/>
          </a:xfrm>
          <a:prstGeom prst="roundRect">
            <a:avLst>
              <a:gd name="adj" fmla="val 2244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n-ea"/>
                <a:cs typeface="Segoe UI" pitchFamily="34" charset="0"/>
              </a:rPr>
              <a:t>Customers Bringing it to Life</a:t>
            </a:r>
          </a:p>
        </p:txBody>
      </p:sp>
      <p:pic>
        <p:nvPicPr>
          <p:cNvPr id="1273" name="Picture 1272" descr="Starbag logo">
            <a:hlinkClick r:id="rId3"/>
            <a:extLst>
              <a:ext uri="{FF2B5EF4-FFF2-40B4-BE49-F238E27FC236}">
                <a16:creationId xmlns:a16="http://schemas.microsoft.com/office/drawing/2014/main" id="{8419552B-2F2D-54B5-8A7C-8ADA9B0B3BD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57589" y="5751724"/>
            <a:ext cx="1008368" cy="370124"/>
          </a:xfrm>
          <a:prstGeom prst="rect">
            <a:avLst/>
          </a:prstGeom>
        </p:spPr>
      </p:pic>
      <p:pic>
        <p:nvPicPr>
          <p:cNvPr id="1280" name="Picture 2" descr="Coca cola logo">
            <a:hlinkClick r:id="rId5"/>
            <a:extLst>
              <a:ext uri="{FF2B5EF4-FFF2-40B4-BE49-F238E27FC236}">
                <a16:creationId xmlns:a16="http://schemas.microsoft.com/office/drawing/2014/main" id="{A79D1D9C-EFC5-9B98-0528-ADF880E7627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510102" y="5771732"/>
            <a:ext cx="976438" cy="330108"/>
          </a:xfrm>
          <a:prstGeom prst="rect">
            <a:avLst/>
          </a:prstGeom>
          <a:noFill/>
          <a:extLst>
            <a:ext uri="{909E8E84-426E-40DD-AFC4-6F175D3DCCD1}">
              <a14:hiddenFill xmlns:a14="http://schemas.microsoft.com/office/drawing/2010/main">
                <a:solidFill>
                  <a:srgbClr val="FFFFFF"/>
                </a:solidFill>
              </a14:hiddenFill>
            </a:ext>
          </a:extLst>
        </p:spPr>
      </p:pic>
      <p:pic>
        <p:nvPicPr>
          <p:cNvPr id="1286" name="Picture 4" descr="KPMG logo">
            <a:hlinkClick r:id="rId7"/>
            <a:extLst>
              <a:ext uri="{FF2B5EF4-FFF2-40B4-BE49-F238E27FC236}">
                <a16:creationId xmlns:a16="http://schemas.microsoft.com/office/drawing/2014/main" id="{698D5D25-883C-C459-DDB0-E0D4A1D37B54}"/>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930686" y="5755890"/>
            <a:ext cx="845018" cy="361792"/>
          </a:xfrm>
          <a:prstGeom prst="rect">
            <a:avLst/>
          </a:prstGeom>
          <a:noFill/>
          <a:extLst>
            <a:ext uri="{909E8E84-426E-40DD-AFC4-6F175D3DCCD1}">
              <a14:hiddenFill xmlns:a14="http://schemas.microsoft.com/office/drawing/2010/main">
                <a:solidFill>
                  <a:srgbClr val="FFFFFF"/>
                </a:solidFill>
              </a14:hiddenFill>
            </a:ext>
          </a:extLst>
        </p:spPr>
      </p:pic>
      <p:pic>
        <p:nvPicPr>
          <p:cNvPr id="1291" name="Picture 6" descr="Icertis Logo">
            <a:hlinkClick r:id="rId9"/>
            <a:extLst>
              <a:ext uri="{FF2B5EF4-FFF2-40B4-BE49-F238E27FC236}">
                <a16:creationId xmlns:a16="http://schemas.microsoft.com/office/drawing/2014/main" id="{15C0FE58-4DBA-903B-8BFA-1335DE891117}"/>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219850" y="5756429"/>
            <a:ext cx="1175892" cy="360714"/>
          </a:xfrm>
          <a:prstGeom prst="rect">
            <a:avLst/>
          </a:prstGeom>
          <a:noFill/>
          <a:extLst>
            <a:ext uri="{909E8E84-426E-40DD-AFC4-6F175D3DCCD1}">
              <a14:hiddenFill xmlns:a14="http://schemas.microsoft.com/office/drawing/2010/main">
                <a:solidFill>
                  <a:srgbClr val="FFFFFF"/>
                </a:solidFill>
              </a14:hiddenFill>
            </a:ext>
          </a:extLst>
        </p:spPr>
      </p:pic>
      <p:pic>
        <p:nvPicPr>
          <p:cNvPr id="1294" name="Picture 10" descr="ODP logo">
            <a:hlinkClick r:id="rId9"/>
            <a:extLst>
              <a:ext uri="{FF2B5EF4-FFF2-40B4-BE49-F238E27FC236}">
                <a16:creationId xmlns:a16="http://schemas.microsoft.com/office/drawing/2014/main" id="{49ABDCCC-3ADF-9A3D-E9E9-CC8E184D9644}"/>
              </a:ext>
            </a:extLst>
          </p:cNvPr>
          <p:cNvPicPr>
            <a:picLocks noChangeAspect="1"/>
          </p:cNvPicPr>
          <p:nvPr/>
        </p:nvPicPr>
        <p:blipFill rotWithShape="1">
          <a:blip r:embed="rId11" cstate="screen">
            <a:clrChange>
              <a:clrFrom>
                <a:srgbClr val="DEDEDE"/>
              </a:clrFrom>
              <a:clrTo>
                <a:srgbClr val="DEDEDE">
                  <a:alpha val="0"/>
                </a:srgbClr>
              </a:clrTo>
            </a:clrChange>
            <a:extLst>
              <a:ext uri="{BEBA8EAE-BF5A-486C-A8C5-ECC9F3942E4B}">
                <a14:imgProps xmlns:a14="http://schemas.microsoft.com/office/drawing/2010/main">
                  <a14:imgLayer r:embed="rId12">
                    <a14:imgEffect>
                      <a14:brightnessContrast bright="-13000"/>
                    </a14:imgEffect>
                  </a14:imgLayer>
                </a14:imgProps>
              </a:ext>
              <a:ext uri="{28A0092B-C50C-407E-A947-70E740481C1C}">
                <a14:useLocalDpi xmlns:a14="http://schemas.microsoft.com/office/drawing/2010/main"/>
              </a:ext>
            </a:extLst>
          </a:blip>
          <a:srcRect/>
          <a:stretch/>
        </p:blipFill>
        <p:spPr>
          <a:xfrm>
            <a:off x="6839888" y="5777994"/>
            <a:ext cx="1001119" cy="317584"/>
          </a:xfrm>
          <a:prstGeom prst="rect">
            <a:avLst/>
          </a:prstGeom>
        </p:spPr>
      </p:pic>
      <p:pic>
        <p:nvPicPr>
          <p:cNvPr id="1297" name="Picture 1296" descr="Carmax logo">
            <a:hlinkClick r:id="rId13"/>
            <a:extLst>
              <a:ext uri="{FF2B5EF4-FFF2-40B4-BE49-F238E27FC236}">
                <a16:creationId xmlns:a16="http://schemas.microsoft.com/office/drawing/2014/main" id="{E5259EAB-0948-98A4-BE55-194C119A69D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85152" y="5773171"/>
            <a:ext cx="1319589" cy="327230"/>
          </a:xfrm>
          <a:prstGeom prst="rect">
            <a:avLst/>
          </a:prstGeom>
        </p:spPr>
      </p:pic>
      <p:pic>
        <p:nvPicPr>
          <p:cNvPr id="1299" name="Picture 10" descr="Zammo.ai logo">
            <a:hlinkClick r:id="rId15"/>
            <a:extLst>
              <a:ext uri="{FF2B5EF4-FFF2-40B4-BE49-F238E27FC236}">
                <a16:creationId xmlns:a16="http://schemas.microsoft.com/office/drawing/2014/main" id="{AD22DA6E-5383-927E-1C96-6DDC611CE14C}"/>
              </a:ext>
            </a:extLst>
          </p:cNvPr>
          <p:cNvPicPr>
            <a:picLocks noChangeAspect="1" noChangeArrowheads="1"/>
          </p:cNvPicPr>
          <p:nvPr/>
        </p:nvPicPr>
        <p:blipFill rotWithShape="1">
          <a:blip r:embed="rId16">
            <a:extLst>
              <a:ext uri="{28A0092B-C50C-407E-A947-70E740481C1C}">
                <a14:useLocalDpi xmlns:a14="http://schemas.microsoft.com/office/drawing/2010/main"/>
              </a:ext>
            </a:extLst>
          </a:blip>
          <a:srcRect/>
          <a:stretch/>
        </p:blipFill>
        <p:spPr bwMode="auto">
          <a:xfrm>
            <a:off x="10048887" y="5739474"/>
            <a:ext cx="1454382" cy="394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39038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F5E56BA-5F0E-D373-1369-904A1DB9BC4E}"/>
              </a:ext>
            </a:extLst>
          </p:cNvPr>
          <p:cNvSpPr/>
          <p:nvPr/>
        </p:nvSpPr>
        <p:spPr bwMode="auto">
          <a:xfrm>
            <a:off x="0" y="0"/>
            <a:ext cx="5536376" cy="686524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4">
            <a:extLst>
              <a:ext uri="{FF2B5EF4-FFF2-40B4-BE49-F238E27FC236}">
                <a16:creationId xmlns:a16="http://schemas.microsoft.com/office/drawing/2014/main" id="{C3F904C7-0ED2-4D2A-595D-FBFA20E2F8CC}"/>
              </a:ext>
            </a:extLst>
          </p:cNvPr>
          <p:cNvSpPr txBox="1">
            <a:spLocks/>
          </p:cNvSpPr>
          <p:nvPr/>
        </p:nvSpPr>
        <p:spPr>
          <a:xfrm>
            <a:off x="6975223" y="2109352"/>
            <a:ext cx="4657154" cy="738020"/>
          </a:xfrm>
          <a:prstGeom prst="rect">
            <a:avLst/>
          </a:prstGeom>
        </p:spPr>
        <p:txBody>
          <a:bodyPr vert="horz" lIns="91404" tIns="45702" rIns="91404" bIns="45702"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Setur</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the renowned Turkish tourism giant, aimed to optimize customer service operations and use technology to cater to a global audience.</a:t>
            </a:r>
            <a:endParaRPr lang="en-US" sz="1399" dirty="0">
              <a:solidFill>
                <a:srgbClr val="000000">
                  <a:tint val="75000"/>
                </a:srgbClr>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4" name="Text Placeholder 7">
            <a:extLst>
              <a:ext uri="{FF2B5EF4-FFF2-40B4-BE49-F238E27FC236}">
                <a16:creationId xmlns:a16="http://schemas.microsoft.com/office/drawing/2014/main" id="{6BFB0D7D-9A0E-C6CB-559C-AA16332D91EC}"/>
              </a:ext>
            </a:extLst>
          </p:cNvPr>
          <p:cNvSpPr txBox="1">
            <a:spLocks/>
          </p:cNvSpPr>
          <p:nvPr/>
        </p:nvSpPr>
        <p:spPr>
          <a:xfrm>
            <a:off x="6975224" y="3359535"/>
            <a:ext cx="4657153" cy="8302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Setur</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implemented Microsoft Azure to centralize diverse systems, employed Azure </a:t>
            </a: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OpenAI</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to create a chatbot and used extensive hotel data to give personalized recommendations. </a:t>
            </a:r>
          </a:p>
        </p:txBody>
      </p:sp>
      <p:sp>
        <p:nvSpPr>
          <p:cNvPr id="5" name="Text Placeholder 8">
            <a:extLst>
              <a:ext uri="{FF2B5EF4-FFF2-40B4-BE49-F238E27FC236}">
                <a16:creationId xmlns:a16="http://schemas.microsoft.com/office/drawing/2014/main" id="{CABFE114-CB66-370B-6932-5A5D099EBF95}"/>
              </a:ext>
            </a:extLst>
          </p:cNvPr>
          <p:cNvSpPr txBox="1">
            <a:spLocks/>
          </p:cNvSpPr>
          <p:nvPr/>
        </p:nvSpPr>
        <p:spPr>
          <a:xfrm>
            <a:off x="6975224" y="4701967"/>
            <a:ext cx="4657153" cy="6318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With instant, tailored answers in multiple language, </a:t>
            </a:r>
            <a:r>
              <a:rPr lang="en-US" sz="1399" dirty="0" err="1">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Setur</a:t>
            </a:r>
            <a:r>
              <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rPr>
              <a:t> is now able to provide enhanced customer experience and  get deeper insights of customer behavior.</a:t>
            </a:r>
          </a:p>
        </p:txBody>
      </p:sp>
      <p:sp>
        <p:nvSpPr>
          <p:cNvPr id="6" name="Text Placeholder 8">
            <a:extLst>
              <a:ext uri="{FF2B5EF4-FFF2-40B4-BE49-F238E27FC236}">
                <a16:creationId xmlns:a16="http://schemas.microsoft.com/office/drawing/2014/main" id="{500EEE82-A31E-C7EA-433E-9C9FFFE487F7}"/>
              </a:ext>
            </a:extLst>
          </p:cNvPr>
          <p:cNvSpPr txBox="1">
            <a:spLocks/>
          </p:cNvSpPr>
          <p:nvPr/>
        </p:nvSpPr>
        <p:spPr>
          <a:xfrm>
            <a:off x="6975224" y="5845932"/>
            <a:ext cx="4657153" cy="4607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399" dirty="0">
                <a:solidFill>
                  <a:srgbClr val="000000"/>
                </a:solidFill>
                <a:latin typeface="Segoe UI Semilight" panose="020B0402040204020203" pitchFamily="34" charset="0"/>
                <a:cs typeface="Segoe UI Semilight" panose="020B0402040204020203" pitchFamily="34" charset="0"/>
              </a:rPr>
              <a:t>Azure </a:t>
            </a:r>
            <a:r>
              <a:rPr lang="en-US" sz="1399" dirty="0" err="1">
                <a:solidFill>
                  <a:srgbClr val="000000"/>
                </a:solidFill>
                <a:latin typeface="Segoe UI Semilight" panose="020B0402040204020203" pitchFamily="34" charset="0"/>
                <a:cs typeface="Segoe UI Semilight" panose="020B0402040204020203" pitchFamily="34" charset="0"/>
              </a:rPr>
              <a:t>OpenAI</a:t>
            </a:r>
            <a:endParaRPr lang="en-US" sz="1399" dirty="0">
              <a:solidFill>
                <a:srgbClr val="000000"/>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7" name="Text Placeholder 7">
            <a:extLst>
              <a:ext uri="{FF2B5EF4-FFF2-40B4-BE49-F238E27FC236}">
                <a16:creationId xmlns:a16="http://schemas.microsoft.com/office/drawing/2014/main" id="{517577E3-7429-11BA-F65B-068E18F2B2C8}"/>
              </a:ext>
            </a:extLst>
          </p:cNvPr>
          <p:cNvSpPr txBox="1">
            <a:spLocks/>
          </p:cNvSpPr>
          <p:nvPr/>
        </p:nvSpPr>
        <p:spPr>
          <a:xfrm>
            <a:off x="6096000" y="551286"/>
            <a:ext cx="5536376" cy="11296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buFont typeface="Arial" panose="020B0604020202020204" pitchFamily="34" charset="0"/>
              <a:buNone/>
              <a:defRPr/>
            </a:pPr>
            <a:r>
              <a:rPr lang="en-US" sz="1600" b="1" dirty="0">
                <a:solidFill>
                  <a:srgbClr val="0078D4"/>
                </a:solidFill>
                <a:latin typeface="Segoe UI Semibold" panose="020B0502040204020203" pitchFamily="34" charset="0"/>
                <a:ea typeface="Segoe UI" panose="020B0502040204020203" pitchFamily="34" charset="0"/>
                <a:cs typeface="Segoe UI Semibold" panose="020B0502040204020203" pitchFamily="34" charset="0"/>
              </a:rPr>
              <a:t>“With our chatbot, requests like 'Make a plan for my beach holiday’ can be answered instantly. This provides more meaningful interactions for our users.”</a:t>
            </a:r>
          </a:p>
          <a:p>
            <a:pPr marL="0" indent="0">
              <a:lnSpc>
                <a:spcPct val="150000"/>
              </a:lnSpc>
              <a:spcBef>
                <a:spcPts val="0"/>
              </a:spcBef>
              <a:buFont typeface="Arial" panose="020B0604020202020204" pitchFamily="34" charset="0"/>
              <a:buNone/>
              <a:defRPr/>
            </a:pPr>
            <a:r>
              <a:rPr lang="en-US" sz="1000" dirty="0">
                <a:solidFill>
                  <a:srgbClr val="0078D4"/>
                </a:solidFill>
                <a:latin typeface="Segoe UI Semilight 8"/>
                <a:cs typeface="Segoe UI Semilight"/>
              </a:rPr>
              <a:t>— </a:t>
            </a:r>
            <a:r>
              <a:rPr lang="en-US" sz="1000" dirty="0" err="1">
                <a:solidFill>
                  <a:srgbClr val="0078D4"/>
                </a:solidFill>
                <a:ea typeface="Times New Roman" panose="02020603050405020304" pitchFamily="18" charset="0"/>
                <a:cs typeface="Segoe UI Semilight"/>
              </a:rPr>
              <a:t>Erdal</a:t>
            </a:r>
            <a:r>
              <a:rPr lang="en-US" sz="1000" dirty="0">
                <a:solidFill>
                  <a:srgbClr val="0078D4"/>
                </a:solidFill>
                <a:ea typeface="Times New Roman" panose="02020603050405020304" pitchFamily="18" charset="0"/>
                <a:cs typeface="Segoe UI Semilight"/>
              </a:rPr>
              <a:t> </a:t>
            </a:r>
            <a:r>
              <a:rPr lang="en-US" sz="1000" dirty="0" err="1">
                <a:solidFill>
                  <a:srgbClr val="0078D4"/>
                </a:solidFill>
                <a:ea typeface="Times New Roman" panose="02020603050405020304" pitchFamily="18" charset="0"/>
                <a:cs typeface="Segoe UI Semilight"/>
              </a:rPr>
              <a:t>Sekerci</a:t>
            </a:r>
            <a:r>
              <a:rPr lang="en-US" sz="1000" dirty="0">
                <a:solidFill>
                  <a:srgbClr val="0078D4"/>
                </a:solidFill>
                <a:ea typeface="Times New Roman" panose="02020603050405020304" pitchFamily="18" charset="0"/>
                <a:cs typeface="Segoe UI Semilight"/>
              </a:rPr>
              <a:t>, Data &amp; Analytics Manager, </a:t>
            </a:r>
            <a:r>
              <a:rPr lang="en-US" sz="1000" dirty="0" err="1">
                <a:solidFill>
                  <a:srgbClr val="0078D4"/>
                </a:solidFill>
                <a:ea typeface="Times New Roman" panose="02020603050405020304" pitchFamily="18" charset="0"/>
                <a:cs typeface="Segoe UI Semilight"/>
              </a:rPr>
              <a:t>Setur</a:t>
            </a:r>
            <a:endParaRPr lang="en-US" sz="1799" dirty="0">
              <a:solidFill>
                <a:srgbClr val="0078D4"/>
              </a:solidFill>
              <a:latin typeface="Segoe UI Semilight" panose="020B0402040204020203" pitchFamily="34" charset="0"/>
              <a:ea typeface="Times New Roman" panose="02020603050405020304" pitchFamily="18" charset="0"/>
              <a:cs typeface="Segoe UI Semilight" panose="020B0402040204020203" pitchFamily="34" charset="0"/>
            </a:endParaRPr>
          </a:p>
        </p:txBody>
      </p:sp>
      <p:sp>
        <p:nvSpPr>
          <p:cNvPr id="8" name="Text Placeholder 5">
            <a:extLst>
              <a:ext uri="{FF2B5EF4-FFF2-40B4-BE49-F238E27FC236}">
                <a16:creationId xmlns:a16="http://schemas.microsoft.com/office/drawing/2014/main" id="{AD1DFC39-5F58-0598-E041-AAD4D348DEA7}"/>
              </a:ext>
            </a:extLst>
          </p:cNvPr>
          <p:cNvSpPr txBox="1">
            <a:spLocks/>
          </p:cNvSpPr>
          <p:nvPr/>
        </p:nvSpPr>
        <p:spPr>
          <a:xfrm>
            <a:off x="559623" y="5534522"/>
            <a:ext cx="4568780" cy="978787"/>
          </a:xfrm>
          <a:prstGeom prst="rect">
            <a:avLst/>
          </a:prstGeom>
        </p:spPr>
        <p:txBody>
          <a:bodyPr lIns="91440" tIns="45720" rIns="91440" bIns="45720" numCol="2"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200" dirty="0">
                <a:solidFill>
                  <a:srgbClr val="505050"/>
                </a:solidFill>
                <a:cs typeface="Segoe UI"/>
              </a:rPr>
              <a:t>Customer: Setur</a:t>
            </a:r>
            <a:endParaRPr lang="en-US" sz="1200" dirty="0">
              <a:solidFill>
                <a:srgbClr val="505050"/>
              </a:solidFill>
              <a:cs typeface="Segoe UI" panose="020B0502040204020203" pitchFamily="34" charset="0"/>
            </a:endParaRPr>
          </a:p>
          <a:p>
            <a:pPr marL="0" indent="0">
              <a:buFont typeface="Arial" panose="020B0604020202020204" pitchFamily="34" charset="0"/>
              <a:buNone/>
              <a:defRPr/>
            </a:pPr>
            <a:r>
              <a:rPr lang="en-US" sz="1200" dirty="0">
                <a:solidFill>
                  <a:srgbClr val="505050"/>
                </a:solidFill>
                <a:cs typeface="Segoe UI" panose="020B0502040204020203" pitchFamily="34" charset="0"/>
              </a:rPr>
              <a:t>Industry: Professional Services</a:t>
            </a:r>
          </a:p>
          <a:p>
            <a:pPr marL="0" indent="0">
              <a:buFont typeface="Arial" panose="020B0604020202020204" pitchFamily="34" charset="0"/>
              <a:buNone/>
              <a:defRPr/>
            </a:pPr>
            <a:r>
              <a:rPr lang="en-US" sz="1200" dirty="0">
                <a:solidFill>
                  <a:srgbClr val="505050"/>
                </a:solidFill>
                <a:cs typeface="Segoe UI" panose="020B0502040204020203" pitchFamily="34" charset="0"/>
              </a:rPr>
              <a:t>Size: Large (1,000 – 9,999)</a:t>
            </a:r>
          </a:p>
          <a:p>
            <a:pPr marL="0" indent="0">
              <a:buFont typeface="Arial" panose="020B0604020202020204" pitchFamily="34" charset="0"/>
              <a:buNone/>
              <a:defRPr/>
            </a:pPr>
            <a:r>
              <a:rPr lang="en-US" sz="1200" dirty="0">
                <a:solidFill>
                  <a:srgbClr val="505050"/>
                </a:solidFill>
                <a:cs typeface="Segoe UI" panose="020B0502040204020203" pitchFamily="34" charset="0"/>
              </a:rPr>
              <a:t>Country: </a:t>
            </a:r>
            <a:r>
              <a:rPr lang="en-US" sz="1200" dirty="0" err="1">
                <a:solidFill>
                  <a:srgbClr val="505050"/>
                </a:solidFill>
                <a:cs typeface="Segoe UI" panose="020B0502040204020203" pitchFamily="34" charset="0"/>
              </a:rPr>
              <a:t>Turkiye</a:t>
            </a:r>
            <a:endParaRPr lang="en-US" sz="1200" dirty="0">
              <a:solidFill>
                <a:srgbClr val="505050"/>
              </a:solidFill>
              <a:cs typeface="Segoe UI" panose="020B0502040204020203" pitchFamily="34" charset="0"/>
            </a:endParaRPr>
          </a:p>
          <a:p>
            <a:pPr marL="0" indent="0">
              <a:buFont typeface="Arial" panose="020B0604020202020204" pitchFamily="34" charset="0"/>
              <a:buNone/>
              <a:defRPr/>
            </a:pPr>
            <a:r>
              <a:rPr lang="en-US" sz="1200" dirty="0">
                <a:solidFill>
                  <a:srgbClr val="505050"/>
                </a:solidFill>
                <a:cs typeface="Segoe UI" panose="020B0502040204020203" pitchFamily="34" charset="0"/>
              </a:rPr>
              <a:t>Publish date: October 2023</a:t>
            </a:r>
          </a:p>
          <a:p>
            <a:pPr marL="0" indent="0">
              <a:buFont typeface="Arial" panose="020B0604020202020204" pitchFamily="34" charset="0"/>
              <a:buNone/>
              <a:defRPr/>
            </a:pPr>
            <a:r>
              <a:rPr lang="en-US" sz="1200" dirty="0">
                <a:solidFill>
                  <a:srgbClr val="0078D4"/>
                </a:solidFill>
                <a:cs typeface="Segoe UI"/>
                <a:hlinkClick r:id="rId2">
                  <a:extLst>
                    <a:ext uri="{A12FA001-AC4F-418D-AE19-62706E023703}">
                      <ahyp:hlinkClr xmlns:ahyp="http://schemas.microsoft.com/office/drawing/2018/hyperlinkcolor" val="tx"/>
                    </a:ext>
                  </a:extLst>
                </a:hlinkClick>
              </a:rPr>
              <a:t>Read the full story here</a:t>
            </a:r>
            <a:endParaRPr lang="en-US" sz="1200" dirty="0">
              <a:solidFill>
                <a:srgbClr val="0078D4"/>
              </a:solidFill>
              <a:cs typeface="Segoe UI" panose="020B0502040204020203" pitchFamily="34" charset="0"/>
            </a:endParaRPr>
          </a:p>
        </p:txBody>
      </p:sp>
      <p:sp>
        <p:nvSpPr>
          <p:cNvPr id="9" name="Text Placeholder 7">
            <a:extLst>
              <a:ext uri="{FF2B5EF4-FFF2-40B4-BE49-F238E27FC236}">
                <a16:creationId xmlns:a16="http://schemas.microsoft.com/office/drawing/2014/main" id="{370D9132-042A-A847-63DF-D18F31603CF0}"/>
              </a:ext>
            </a:extLst>
          </p:cNvPr>
          <p:cNvSpPr txBox="1">
            <a:spLocks/>
          </p:cNvSpPr>
          <p:nvPr/>
        </p:nvSpPr>
        <p:spPr>
          <a:xfrm>
            <a:off x="559623" y="3712030"/>
            <a:ext cx="4568780" cy="1364543"/>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2F2F2F"/>
                </a:solidFill>
                <a:effectLst/>
                <a:uLnTx/>
                <a:uFillTx/>
                <a:latin typeface="Segoe UI"/>
                <a:ea typeface="+mn-lt"/>
                <a:cs typeface="Segoe UI"/>
              </a:rPr>
              <a:t>Setting Sail for Smooth Journeys: How Setur's Azure Open AI Chatbot Transforms Travel</a:t>
            </a: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2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noProof="0" dirty="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10" name="Text Placeholder 7">
            <a:extLst>
              <a:ext uri="{FF2B5EF4-FFF2-40B4-BE49-F238E27FC236}">
                <a16:creationId xmlns:a16="http://schemas.microsoft.com/office/drawing/2014/main" id="{15CCA6B7-2E1A-5E57-E3C3-DBB1AC8D5742}"/>
              </a:ext>
            </a:extLst>
          </p:cNvPr>
          <p:cNvSpPr txBox="1">
            <a:spLocks/>
          </p:cNvSpPr>
          <p:nvPr/>
        </p:nvSpPr>
        <p:spPr>
          <a:xfrm>
            <a:off x="6015425" y="3378988"/>
            <a:ext cx="846432" cy="3943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Solution:</a:t>
            </a:r>
          </a:p>
        </p:txBody>
      </p:sp>
      <p:sp>
        <p:nvSpPr>
          <p:cNvPr id="11" name="Text Placeholder 7">
            <a:extLst>
              <a:ext uri="{FF2B5EF4-FFF2-40B4-BE49-F238E27FC236}">
                <a16:creationId xmlns:a16="http://schemas.microsoft.com/office/drawing/2014/main" id="{4C70B08B-8CBD-CCF9-A5E9-7159861B4CF9}"/>
              </a:ext>
            </a:extLst>
          </p:cNvPr>
          <p:cNvSpPr txBox="1">
            <a:spLocks/>
          </p:cNvSpPr>
          <p:nvPr/>
        </p:nvSpPr>
        <p:spPr>
          <a:xfrm>
            <a:off x="6015425" y="4728499"/>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Impact:</a:t>
            </a:r>
          </a:p>
        </p:txBody>
      </p:sp>
      <p:sp>
        <p:nvSpPr>
          <p:cNvPr id="12" name="Text Placeholder 7">
            <a:extLst>
              <a:ext uri="{FF2B5EF4-FFF2-40B4-BE49-F238E27FC236}">
                <a16:creationId xmlns:a16="http://schemas.microsoft.com/office/drawing/2014/main" id="{45716B42-A6EA-6944-D5B8-51625632987B}"/>
              </a:ext>
            </a:extLst>
          </p:cNvPr>
          <p:cNvSpPr txBox="1">
            <a:spLocks/>
          </p:cNvSpPr>
          <p:nvPr/>
        </p:nvSpPr>
        <p:spPr>
          <a:xfrm>
            <a:off x="6015425" y="5858728"/>
            <a:ext cx="846432"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Products:</a:t>
            </a:r>
          </a:p>
        </p:txBody>
      </p:sp>
      <p:pic>
        <p:nvPicPr>
          <p:cNvPr id="13" name="Picture 2">
            <a:extLst>
              <a:ext uri="{FF2B5EF4-FFF2-40B4-BE49-F238E27FC236}">
                <a16:creationId xmlns:a16="http://schemas.microsoft.com/office/drawing/2014/main" id="{0F81EF5A-8290-5731-6EAB-7238EFD48B3E}"/>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5532699" cy="299838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A47D44D8-E424-5E51-A063-CCD74465140E}"/>
              </a:ext>
            </a:extLst>
          </p:cNvPr>
          <p:cNvCxnSpPr/>
          <p:nvPr/>
        </p:nvCxnSpPr>
        <p:spPr>
          <a:xfrm>
            <a:off x="660695" y="5243551"/>
            <a:ext cx="3978220" cy="0"/>
          </a:xfrm>
          <a:prstGeom prst="line">
            <a:avLst/>
          </a:prstGeom>
          <a:noFill/>
          <a:ln w="9525" cap="flat" cmpd="sng" algn="ctr">
            <a:solidFill>
              <a:srgbClr val="0078D4"/>
            </a:solidFill>
            <a:prstDash val="solid"/>
            <a:headEnd type="none" w="lg" len="med"/>
            <a:tailEnd type="none" w="lg" len="med"/>
          </a:ln>
          <a:effectLst/>
        </p:spPr>
      </p:cxnSp>
      <p:sp>
        <p:nvSpPr>
          <p:cNvPr id="15" name="Text Placeholder 7">
            <a:extLst>
              <a:ext uri="{FF2B5EF4-FFF2-40B4-BE49-F238E27FC236}">
                <a16:creationId xmlns:a16="http://schemas.microsoft.com/office/drawing/2014/main" id="{E046CDA1-A606-94B8-BE42-1A7361713D7B}"/>
              </a:ext>
            </a:extLst>
          </p:cNvPr>
          <p:cNvSpPr txBox="1">
            <a:spLocks/>
          </p:cNvSpPr>
          <p:nvPr/>
        </p:nvSpPr>
        <p:spPr>
          <a:xfrm>
            <a:off x="5955527" y="2156918"/>
            <a:ext cx="906330" cy="3943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defRPr/>
            </a:pPr>
            <a:r>
              <a:rPr lang="en-US" sz="1200" b="1" dirty="0">
                <a:solidFill>
                  <a:srgbClr val="000000"/>
                </a:solidFill>
                <a:latin typeface="Segoe UI Semibold" panose="020B0502040204020203" pitchFamily="34" charset="0"/>
                <a:ea typeface="Times New Roman" panose="02020603050405020304" pitchFamily="18" charset="0"/>
                <a:cs typeface="Segoe UI Semibold" panose="020B0502040204020203" pitchFamily="34" charset="0"/>
              </a:rPr>
              <a:t>Challenge:</a:t>
            </a:r>
          </a:p>
        </p:txBody>
      </p:sp>
      <p:cxnSp>
        <p:nvCxnSpPr>
          <p:cNvPr id="16" name="Straight Connector 15">
            <a:extLst>
              <a:ext uri="{FF2B5EF4-FFF2-40B4-BE49-F238E27FC236}">
                <a16:creationId xmlns:a16="http://schemas.microsoft.com/office/drawing/2014/main" id="{54D16CE1-8B55-F333-EBA3-6B46CDA1C2DC}"/>
              </a:ext>
            </a:extLst>
          </p:cNvPr>
          <p:cNvCxnSpPr>
            <a:cxnSpLocks/>
          </p:cNvCxnSpPr>
          <p:nvPr/>
        </p:nvCxnSpPr>
        <p:spPr>
          <a:xfrm>
            <a:off x="1532240" y="3206603"/>
            <a:ext cx="0" cy="248700"/>
          </a:xfrm>
          <a:prstGeom prst="line">
            <a:avLst/>
          </a:prstGeom>
          <a:noFill/>
          <a:ln w="9525" cap="flat" cmpd="sng" algn="ctr">
            <a:solidFill>
              <a:srgbClr val="000000">
                <a:lumMod val="50000"/>
                <a:lumOff val="50000"/>
              </a:srgbClr>
            </a:solidFill>
            <a:prstDash val="solid"/>
          </a:ln>
          <a:effectLst/>
        </p:spPr>
      </p:cxnSp>
      <p:pic>
        <p:nvPicPr>
          <p:cNvPr id="17" name="Picture 16">
            <a:extLst>
              <a:ext uri="{FF2B5EF4-FFF2-40B4-BE49-F238E27FC236}">
                <a16:creationId xmlns:a16="http://schemas.microsoft.com/office/drawing/2014/main" id="{2F0FF9E4-5F46-4744-0D6C-261E3DEFB59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31269" y="3206603"/>
            <a:ext cx="757942" cy="248700"/>
          </a:xfrm>
          <a:prstGeom prst="rect">
            <a:avLst/>
          </a:prstGeom>
        </p:spPr>
      </p:pic>
      <p:pic>
        <p:nvPicPr>
          <p:cNvPr id="18" name="Picture 30">
            <a:extLst>
              <a:ext uri="{FF2B5EF4-FFF2-40B4-BE49-F238E27FC236}">
                <a16:creationId xmlns:a16="http://schemas.microsoft.com/office/drawing/2014/main" id="{D2CD04D1-BD35-C56A-B500-ADF74C80AAA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715872" y="3239841"/>
            <a:ext cx="854787" cy="182224"/>
          </a:xfrm>
          <a:prstGeom prst="rect">
            <a:avLst/>
          </a:prstGeom>
        </p:spPr>
      </p:pic>
    </p:spTree>
    <p:extLst>
      <p:ext uri="{BB962C8B-B14F-4D97-AF65-F5344CB8AC3E}">
        <p14:creationId xmlns:p14="http://schemas.microsoft.com/office/powerpoint/2010/main" val="417696901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2B3A444-D275-F178-856A-A25229F9B8B2}"/>
              </a:ext>
              <a:ext uri="{C183D7F6-B498-43B3-948B-1728B52AA6E4}">
                <adec:decorative xmlns:adec="http://schemas.microsoft.com/office/drawing/2017/decorative" val="1"/>
              </a:ext>
            </a:extLst>
          </p:cNvPr>
          <p:cNvSpPr/>
          <p:nvPr/>
        </p:nvSpPr>
        <p:spPr bwMode="auto">
          <a:xfrm>
            <a:off x="3907858" y="5462142"/>
            <a:ext cx="2849078" cy="1042194"/>
          </a:xfrm>
          <a:prstGeom prst="roundRect">
            <a:avLst>
              <a:gd name="adj" fmla="val 1482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660322" y="554040"/>
            <a:ext cx="11017250" cy="94138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3400" b="0" i="0" u="none" strike="noStrike" kern="1200" cap="none" spc="-50" normalizeH="0" baseline="0" noProof="0" dirty="0">
                <a:ln w="3175">
                  <a:noFill/>
                </a:ln>
                <a:solidFill>
                  <a:schemeClr val="tx1"/>
                </a:solidFill>
                <a:effectLst/>
                <a:uLnTx/>
                <a:uFillTx/>
                <a:latin typeface="Segoe UI Semibold"/>
                <a:ea typeface="+mn-ea"/>
                <a:cs typeface="Segoe UI"/>
              </a:rPr>
              <a:t>Make My Trip is using Azure OpenAI powered chat to bring their services to a</a:t>
            </a:r>
            <a:r>
              <a:rPr kumimoji="0" lang="en-US" sz="3400" b="0" i="0" u="none" strike="noStrike" kern="1200" cap="none" spc="-50" normalizeH="0" noProof="0" dirty="0">
                <a:ln w="3175">
                  <a:noFill/>
                </a:ln>
                <a:solidFill>
                  <a:schemeClr val="tx1"/>
                </a:solidFill>
                <a:effectLst/>
                <a:uLnTx/>
                <a:uFillTx/>
                <a:latin typeface="Segoe UI Semibold"/>
                <a:ea typeface="+mn-ea"/>
                <a:cs typeface="Segoe UI"/>
              </a:rPr>
              <a:t> broader Indian audience</a:t>
            </a:r>
            <a:r>
              <a:rPr kumimoji="0" lang="en-US" sz="3400" b="0" i="0" u="none" strike="noStrike" kern="1200" cap="none" spc="-50" normalizeH="0" baseline="0" noProof="0" dirty="0">
                <a:ln w="3175">
                  <a:noFill/>
                </a:ln>
                <a:solidFill>
                  <a:schemeClr val="tx1"/>
                </a:solidFill>
                <a:effectLst/>
                <a:uLnTx/>
                <a:uFillTx/>
                <a:latin typeface="Segoe UI Semibold"/>
                <a:ea typeface="+mn-ea"/>
                <a:cs typeface="Segoe UI"/>
              </a:rPr>
              <a:t> </a:t>
            </a:r>
          </a:p>
        </p:txBody>
      </p:sp>
      <p:sp>
        <p:nvSpPr>
          <p:cNvPr id="11" name="TextBox 10">
            <a:extLst>
              <a:ext uri="{FF2B5EF4-FFF2-40B4-BE49-F238E27FC236}">
                <a16:creationId xmlns:a16="http://schemas.microsoft.com/office/drawing/2014/main" id="{0E96D52F-2991-1E45-519D-251B05808B37}"/>
              </a:ext>
            </a:extLst>
          </p:cNvPr>
          <p:cNvSpPr txBox="1"/>
          <p:nvPr/>
        </p:nvSpPr>
        <p:spPr>
          <a:xfrm>
            <a:off x="7189470" y="5541486"/>
            <a:ext cx="4663440"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hlinkClick r:id="rId3"/>
              </a:rPr>
              <a:t>Generative AI can make travel services more accessible to millions of Indians: Sanjay Mohan, Group CTO, MakeMyTrip - Microsoft Stories India</a:t>
            </a:r>
            <a:endParaRPr kumimoji="0" lang="en-CA" sz="16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53EFACC6-9FFE-8ED6-09F8-450C5E1D9F9A}"/>
              </a:ext>
            </a:extLst>
          </p:cNvPr>
          <p:cNvSpPr txBox="1"/>
          <p:nvPr/>
        </p:nvSpPr>
        <p:spPr>
          <a:xfrm>
            <a:off x="660322" y="2112533"/>
            <a:ext cx="5913733" cy="32778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GB" sz="2200" b="0" i="0" u="none" strike="noStrike" kern="1200" cap="none" spc="-50" normalizeH="0" baseline="0" noProof="0">
                <a:ln w="3175">
                  <a:noFill/>
                </a:ln>
                <a:solidFill>
                  <a:srgbClr val="000000"/>
                </a:solidFill>
                <a:effectLst/>
                <a:uLnTx/>
                <a:uFillTx/>
                <a:latin typeface="Segoe UI Semibold"/>
                <a:ea typeface="+mj-lt"/>
                <a:cs typeface="Segoe UI Semibold"/>
              </a:rPr>
              <a:t>“It will open the industry to new audiences – the next 100-200 million users in India – who are not very comfortable with English but are fluent in their language, and who are more comfortable interacting with voice than navigating a complex app on their phone. </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GB" sz="2200" b="0" i="0" u="none" strike="noStrike" kern="1200" cap="none" spc="-50" normalizeH="0" baseline="0" noProof="0">
                <a:ln w="3175">
                  <a:noFill/>
                </a:ln>
                <a:solidFill>
                  <a:srgbClr val="000000"/>
                </a:solidFill>
                <a:effectLst/>
                <a:uLnTx/>
                <a:uFillTx/>
                <a:latin typeface="Segoe UI Semibold"/>
                <a:ea typeface="+mj-lt"/>
                <a:cs typeface="Segoe UI Semibold"/>
              </a:rPr>
              <a:t>It will also improve accessibility for users with disabilities who are unable to use an app effectively.”</a:t>
            </a:r>
            <a:endParaRPr kumimoji="0" lang="en-CA" sz="22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6DA4EE32-F033-F8F3-2CEF-A0D583287CA9}"/>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89520" y="2112533"/>
            <a:ext cx="3291840" cy="3227294"/>
          </a:xfrm>
          <a:prstGeom prst="rect">
            <a:avLst/>
          </a:prstGeom>
        </p:spPr>
      </p:pic>
      <p:pic>
        <p:nvPicPr>
          <p:cNvPr id="4098" name="Picture 2" descr="Make My Trip Logo PNG | VECTOR | SVG">
            <a:extLst>
              <a:ext uri="{FF2B5EF4-FFF2-40B4-BE49-F238E27FC236}">
                <a16:creationId xmlns:a16="http://schemas.microsoft.com/office/drawing/2014/main" id="{2249A8B6-3251-6731-09EC-AE3501BDF21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093845" y="5592709"/>
            <a:ext cx="2480210" cy="7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141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16667E-7 4.44444E-6 L 4.16667E-7 0.01967 " pathEditMode="relative" rAng="0" ptsTypes="AA">
                                      <p:cBhvr>
                                        <p:cTn id="9"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587375" y="575415"/>
            <a:ext cx="11017250" cy="498475"/>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3600" b="0" i="0" u="none" strike="noStrike" kern="1200" cap="none" spc="-50" normalizeH="0" baseline="0" noProof="0" dirty="0" err="1">
                <a:ln w="3175">
                  <a:noFill/>
                </a:ln>
                <a:solidFill>
                  <a:schemeClr val="tx1"/>
                </a:solidFill>
                <a:effectLst/>
                <a:uLnTx/>
                <a:uFillTx/>
                <a:latin typeface="Segoe UI Semibold"/>
                <a:ea typeface="+mn-ea"/>
                <a:cs typeface="Segoe UI"/>
              </a:rPr>
              <a:t>Jugalbandi</a:t>
            </a: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 chatbot – AI4Bharat and Microsoft India</a:t>
            </a:r>
          </a:p>
        </p:txBody>
      </p:sp>
      <p:sp>
        <p:nvSpPr>
          <p:cNvPr id="14" name="Text Placeholder 5">
            <a:extLst>
              <a:ext uri="{FF2B5EF4-FFF2-40B4-BE49-F238E27FC236}">
                <a16:creationId xmlns:a16="http://schemas.microsoft.com/office/drawing/2014/main" id="{744D18BB-27B8-440E-2196-26EAED0E83C6}"/>
              </a:ext>
              <a:ext uri="{C183D7F6-B498-43B3-948B-1728B52AA6E4}">
                <adec:decorative xmlns:adec="http://schemas.microsoft.com/office/drawing/2017/decorative" val="1"/>
              </a:ext>
            </a:extLst>
          </p:cNvPr>
          <p:cNvSpPr txBox="1">
            <a:spLocks/>
          </p:cNvSpPr>
          <p:nvPr/>
        </p:nvSpPr>
        <p:spPr>
          <a:xfrm>
            <a:off x="703670" y="1792094"/>
            <a:ext cx="4876515" cy="467820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err="1">
                <a:ln>
                  <a:noFill/>
                </a:ln>
                <a:solidFill>
                  <a:srgbClr val="000000"/>
                </a:solidFill>
                <a:effectLst/>
                <a:uLnTx/>
                <a:uFillTx/>
                <a:latin typeface="Segoe UI Semibold"/>
                <a:ea typeface="+mn-ea"/>
                <a:cs typeface="Segoe UI Semibold" panose="020B0702040204020203" pitchFamily="34" charset="0"/>
              </a:rPr>
              <a:t>Jugalbandi</a:t>
            </a: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 is an AI assistant offering Indians access to government information via voice-based chat.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The service is available in 10 of India’s 22 languages via custom language models trained on AzureML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OpenAI Service</a:t>
            </a:r>
            <a:r>
              <a:rPr kumimoji="0" lang="en-US" sz="2000" b="0" i="0" u="none" strike="noStrike" kern="1200" cap="none" spc="0" normalizeH="0" noProof="0">
                <a:ln>
                  <a:noFill/>
                </a:ln>
                <a:solidFill>
                  <a:srgbClr val="000000"/>
                </a:solidFill>
                <a:effectLst/>
                <a:uLnTx/>
                <a:uFillTx/>
                <a:latin typeface="Segoe UI Semibold"/>
                <a:ea typeface="+mn-ea"/>
                <a:cs typeface="Segoe UI Semibold" panose="020B0702040204020203" pitchFamily="34" charset="0"/>
              </a:rPr>
              <a:t> </a:t>
            </a: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powers chat, fine-tuned with Indian government data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Voice based experiences in local languages provides broader inclusivity to government information. </a:t>
            </a:r>
          </a:p>
        </p:txBody>
      </p:sp>
      <p:pic>
        <p:nvPicPr>
          <p:cNvPr id="1026" name="Picture 2">
            <a:extLst>
              <a:ext uri="{FF2B5EF4-FFF2-40B4-BE49-F238E27FC236}">
                <a16:creationId xmlns:a16="http://schemas.microsoft.com/office/drawing/2014/main" id="{CEA358BD-B280-84C6-6BDE-096653FA661B}"/>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84111" y="1757693"/>
            <a:ext cx="6043354" cy="40264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E96D52F-2991-1E45-519D-251B05808B37}"/>
              </a:ext>
            </a:extLst>
          </p:cNvPr>
          <p:cNvSpPr txBox="1"/>
          <p:nvPr/>
        </p:nvSpPr>
        <p:spPr>
          <a:xfrm>
            <a:off x="5784111" y="5972912"/>
            <a:ext cx="604335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hlinkClick r:id="rId4"/>
              </a:rPr>
              <a:t>With help from next-generation AI, Indian villagers gain easier access to government services - Microsoft Stories India</a:t>
            </a:r>
            <a:endParaRPr kumimoji="0" lang="en-CA" sz="1600"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7908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2.29167E-6 -4.81481E-6 L -2.29167E-6 0.01806 " pathEditMode="relative" rAng="0" ptsTypes="AA">
                                      <p:cBhvr>
                                        <p:cTn id="14" dur="500" spd="-100000" fill="hold"/>
                                        <p:tgtEl>
                                          <p:spTgt spid="1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4" grpId="0"/>
      <p:bldP spid="14"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2B50EC3C-BDB0-D430-A03F-86EB8BB85397}"/>
              </a:ext>
            </a:extLst>
          </p:cNvPr>
          <p:cNvSpPr txBox="1">
            <a:spLocks/>
          </p:cNvSpPr>
          <p:nvPr/>
        </p:nvSpPr>
        <p:spPr>
          <a:xfrm>
            <a:off x="3268758" y="4361427"/>
            <a:ext cx="2560320" cy="92333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provides an interactive gaming experience on their platform and they want to be able to quickly and innovatively develop code on their platform.  </a:t>
            </a:r>
          </a:p>
        </p:txBody>
      </p:sp>
      <p:sp>
        <p:nvSpPr>
          <p:cNvPr id="3" name="Text Placeholder 14">
            <a:extLst>
              <a:ext uri="{FF2B5EF4-FFF2-40B4-BE49-F238E27FC236}">
                <a16:creationId xmlns:a16="http://schemas.microsoft.com/office/drawing/2014/main" id="{48F5AD3E-8B78-15B2-4DCE-248430A5A566}"/>
              </a:ext>
            </a:extLst>
          </p:cNvPr>
          <p:cNvSpPr txBox="1">
            <a:spLocks/>
          </p:cNvSpPr>
          <p:nvPr/>
        </p:nvSpPr>
        <p:spPr>
          <a:xfrm>
            <a:off x="6096000" y="4361613"/>
            <a:ext cx="2286000" cy="2031325"/>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connected with the Azure OpenAI Service team to develop a code completion service within their IDE, taking a co-pilot approach to developing code on the platform. Through the power of Codex, they can meet developers where they are as they bring interactive gaming experiences to life on the platform</a:t>
            </a:r>
          </a:p>
        </p:txBody>
      </p:sp>
      <p:sp>
        <p:nvSpPr>
          <p:cNvPr id="4" name="Text Placeholder 15">
            <a:extLst>
              <a:ext uri="{FF2B5EF4-FFF2-40B4-BE49-F238E27FC236}">
                <a16:creationId xmlns:a16="http://schemas.microsoft.com/office/drawing/2014/main" id="{383D6DD2-D764-6B3F-2C0E-C90FF966E911}"/>
              </a:ext>
            </a:extLst>
          </p:cNvPr>
          <p:cNvSpPr txBox="1">
            <a:spLocks/>
          </p:cNvSpPr>
          <p:nvPr/>
        </p:nvSpPr>
        <p:spPr>
          <a:xfrm>
            <a:off x="8906000" y="4361427"/>
            <a:ext cx="3017520" cy="861774"/>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savings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Innovation</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Revenue increasing</a:t>
            </a:r>
          </a:p>
        </p:txBody>
      </p:sp>
      <p:sp>
        <p:nvSpPr>
          <p:cNvPr id="5" name="Text Placeholder 13">
            <a:extLst>
              <a:ext uri="{FF2B5EF4-FFF2-40B4-BE49-F238E27FC236}">
                <a16:creationId xmlns:a16="http://schemas.microsoft.com/office/drawing/2014/main" id="{3201507D-4338-4713-B333-69A6E6E34735}"/>
              </a:ext>
            </a:extLst>
          </p:cNvPr>
          <p:cNvSpPr txBox="1">
            <a:spLocks/>
          </p:cNvSpPr>
          <p:nvPr/>
        </p:nvSpPr>
        <p:spPr>
          <a:xfrm>
            <a:off x="401637" y="3429000"/>
            <a:ext cx="2448367" cy="2800767"/>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Online Game Platform</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Gaming / Technology</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ISV (1000+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Americas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Content Generation</a:t>
            </a:r>
          </a:p>
        </p:txBody>
      </p:sp>
      <p:sp>
        <p:nvSpPr>
          <p:cNvPr id="6" name="Rectangle 5">
            <a:extLst>
              <a:ext uri="{FF2B5EF4-FFF2-40B4-BE49-F238E27FC236}">
                <a16:creationId xmlns:a16="http://schemas.microsoft.com/office/drawing/2014/main" id="{EDCEA691-54A1-6792-D75A-46847E73DC1A}"/>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Neon Coloured Gadgets">
            <a:extLst>
              <a:ext uri="{FF2B5EF4-FFF2-40B4-BE49-F238E27FC236}">
                <a16:creationId xmlns:a16="http://schemas.microsoft.com/office/drawing/2014/main" id="{DFB267AC-AB8B-80B8-D9B1-D99250F37A0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5258" y="-12883"/>
            <a:ext cx="9226742" cy="3292475"/>
          </a:xfrm>
          <a:prstGeom prst="rect">
            <a:avLst/>
          </a:prstGeom>
        </p:spPr>
      </p:pic>
      <p:sp>
        <p:nvSpPr>
          <p:cNvPr id="8" name="Title 1">
            <a:extLst>
              <a:ext uri="{FF2B5EF4-FFF2-40B4-BE49-F238E27FC236}">
                <a16:creationId xmlns:a16="http://schemas.microsoft.com/office/drawing/2014/main" id="{E7B58BF0-56BA-6A31-E53A-C4A90E6DBECD}"/>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Online Game Platform overview</a:t>
            </a:r>
          </a:p>
        </p:txBody>
      </p:sp>
    </p:spTree>
    <p:extLst>
      <p:ext uri="{BB962C8B-B14F-4D97-AF65-F5344CB8AC3E}">
        <p14:creationId xmlns:p14="http://schemas.microsoft.com/office/powerpoint/2010/main" val="6523343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BFEC611D-4D7C-9F60-C4E8-FC78F10A7888}"/>
              </a:ext>
            </a:extLst>
          </p:cNvPr>
          <p:cNvSpPr txBox="1">
            <a:spLocks/>
          </p:cNvSpPr>
          <p:nvPr/>
        </p:nvSpPr>
        <p:spPr>
          <a:xfrm>
            <a:off x="3268758" y="4361427"/>
            <a:ext cx="2560320" cy="92333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was spending more on their marketing freelancers, in manually creating content for their customers, and needing new content to generate higher revenues.</a:t>
            </a:r>
          </a:p>
        </p:txBody>
      </p:sp>
      <p:sp>
        <p:nvSpPr>
          <p:cNvPr id="3" name="Text Placeholder 14">
            <a:extLst>
              <a:ext uri="{FF2B5EF4-FFF2-40B4-BE49-F238E27FC236}">
                <a16:creationId xmlns:a16="http://schemas.microsoft.com/office/drawing/2014/main" id="{8DAB8BBF-3443-ECB7-8C21-5AA8206203F0}"/>
              </a:ext>
            </a:extLst>
          </p:cNvPr>
          <p:cNvSpPr txBox="1">
            <a:spLocks/>
          </p:cNvSpPr>
          <p:nvPr/>
        </p:nvSpPr>
        <p:spPr>
          <a:xfrm>
            <a:off x="6096000" y="4361612"/>
            <a:ext cx="2286000" cy="1477328"/>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company is partnering with Microsoft to use Azure OpenAI Service for vehicle and store review summarization, for creating new marketing content, and for creating new information to customers faster through relevant product comparisons.</a:t>
            </a:r>
          </a:p>
        </p:txBody>
      </p:sp>
      <p:sp>
        <p:nvSpPr>
          <p:cNvPr id="4" name="Text Placeholder 15">
            <a:extLst>
              <a:ext uri="{FF2B5EF4-FFF2-40B4-BE49-F238E27FC236}">
                <a16:creationId xmlns:a16="http://schemas.microsoft.com/office/drawing/2014/main" id="{75D2CE34-F2F7-E462-7944-328DC4912E86}"/>
              </a:ext>
            </a:extLst>
          </p:cNvPr>
          <p:cNvSpPr txBox="1">
            <a:spLocks/>
          </p:cNvSpPr>
          <p:nvPr/>
        </p:nvSpPr>
        <p:spPr>
          <a:xfrm>
            <a:off x="8772842" y="4361427"/>
            <a:ext cx="3017520" cy="1415772"/>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Hyper-personalized offers to customers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and Cost optimization through intelligent search engine optimization</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Revenue increasing through new and competitive product offerings to customers.</a:t>
            </a:r>
          </a:p>
        </p:txBody>
      </p:sp>
      <p:sp>
        <p:nvSpPr>
          <p:cNvPr id="5" name="Rectangle 4">
            <a:extLst>
              <a:ext uri="{FF2B5EF4-FFF2-40B4-BE49-F238E27FC236}">
                <a16:creationId xmlns:a16="http://schemas.microsoft.com/office/drawing/2014/main" id="{F98CE951-858E-6AB5-7C96-E640E2B71A9D}"/>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ext Placeholder 13">
            <a:extLst>
              <a:ext uri="{FF2B5EF4-FFF2-40B4-BE49-F238E27FC236}">
                <a16:creationId xmlns:a16="http://schemas.microsoft.com/office/drawing/2014/main" id="{1E45508F-B13B-C6E1-40D2-134946B20CE1}"/>
              </a:ext>
            </a:extLst>
          </p:cNvPr>
          <p:cNvSpPr txBox="1">
            <a:spLocks/>
          </p:cNvSpPr>
          <p:nvPr/>
        </p:nvSpPr>
        <p:spPr>
          <a:xfrm>
            <a:off x="401638" y="3244334"/>
            <a:ext cx="2286000" cy="2985433"/>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Large Automotive Retailer</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Retail &amp; Consumer Goods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Corporate (10,000+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Americas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Summarisation and Content Generation</a:t>
            </a:r>
          </a:p>
        </p:txBody>
      </p:sp>
      <p:pic>
        <p:nvPicPr>
          <p:cNvPr id="7" name="Picture 2" descr="End of the Year Sales Tricks Car Dealers Use | Family Handyman">
            <a:extLst>
              <a:ext uri="{FF2B5EF4-FFF2-40B4-BE49-F238E27FC236}">
                <a16:creationId xmlns:a16="http://schemas.microsoft.com/office/drawing/2014/main" id="{AF34DD35-263F-85CC-EE57-206F9C806AD4}"/>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952986" y="12884"/>
            <a:ext cx="9239014" cy="321514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B8BA93C-5B7E-86AA-8627-8FE13CF3099B}"/>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Large Automotive Retailer overview</a:t>
            </a:r>
          </a:p>
        </p:txBody>
      </p:sp>
    </p:spTree>
    <p:extLst>
      <p:ext uri="{BB962C8B-B14F-4D97-AF65-F5344CB8AC3E}">
        <p14:creationId xmlns:p14="http://schemas.microsoft.com/office/powerpoint/2010/main" val="372077313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21358F1A-966D-EAF8-7F0D-8670788B8979}"/>
              </a:ext>
            </a:extLst>
          </p:cNvPr>
          <p:cNvSpPr txBox="1">
            <a:spLocks/>
          </p:cNvSpPr>
          <p:nvPr/>
        </p:nvSpPr>
        <p:spPr>
          <a:xfrm>
            <a:off x="3268758" y="4361612"/>
            <a:ext cx="2560320" cy="738664"/>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currently spends a fair amount of time in manually generating content to help customers. </a:t>
            </a:r>
          </a:p>
        </p:txBody>
      </p:sp>
      <p:sp>
        <p:nvSpPr>
          <p:cNvPr id="3" name="Text Placeholder 14">
            <a:extLst>
              <a:ext uri="{FF2B5EF4-FFF2-40B4-BE49-F238E27FC236}">
                <a16:creationId xmlns:a16="http://schemas.microsoft.com/office/drawing/2014/main" id="{D595008E-8BAF-F044-E9A2-376810E50E58}"/>
              </a:ext>
            </a:extLst>
          </p:cNvPr>
          <p:cNvSpPr txBox="1">
            <a:spLocks/>
          </p:cNvSpPr>
          <p:nvPr/>
        </p:nvSpPr>
        <p:spPr>
          <a:xfrm>
            <a:off x="6096000" y="4361612"/>
            <a:ext cx="2286000" cy="2185214"/>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In order to automatically generate content in a self-help manner to their customers, this company is using Azure OpenAI’s content generation feature to reduce the amount of manual effort required in responding to their customers. </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solution would be in an conversational manner, and integrated with their existing applications / websites.</a:t>
            </a:r>
          </a:p>
        </p:txBody>
      </p:sp>
      <p:sp>
        <p:nvSpPr>
          <p:cNvPr id="4" name="Text Placeholder 15">
            <a:extLst>
              <a:ext uri="{FF2B5EF4-FFF2-40B4-BE49-F238E27FC236}">
                <a16:creationId xmlns:a16="http://schemas.microsoft.com/office/drawing/2014/main" id="{90D8C4E2-7CF3-8AFF-71BC-CFAAEF3F55DB}"/>
              </a:ext>
            </a:extLst>
          </p:cNvPr>
          <p:cNvSpPr txBox="1">
            <a:spLocks/>
          </p:cNvSpPr>
          <p:nvPr/>
        </p:nvSpPr>
        <p:spPr>
          <a:xfrm>
            <a:off x="8912350" y="4361613"/>
            <a:ext cx="3017520" cy="1384995"/>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savings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Cost savings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Productivity increasing</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Revenue increasing through hyper-personalisation</a:t>
            </a:r>
          </a:p>
        </p:txBody>
      </p:sp>
      <p:sp>
        <p:nvSpPr>
          <p:cNvPr id="5" name="Text Placeholder 13">
            <a:extLst>
              <a:ext uri="{FF2B5EF4-FFF2-40B4-BE49-F238E27FC236}">
                <a16:creationId xmlns:a16="http://schemas.microsoft.com/office/drawing/2014/main" id="{0AACD61E-032B-F185-3BA0-1D7151D1F623}"/>
              </a:ext>
            </a:extLst>
          </p:cNvPr>
          <p:cNvSpPr txBox="1">
            <a:spLocks/>
          </p:cNvSpPr>
          <p:nvPr/>
        </p:nvSpPr>
        <p:spPr>
          <a:xfrm>
            <a:off x="401637" y="3429443"/>
            <a:ext cx="2448367" cy="2800767"/>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Large Automotive Organisation</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Automotive</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Corporate (10,000+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Americas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Content Generation</a:t>
            </a:r>
          </a:p>
        </p:txBody>
      </p:sp>
      <p:sp>
        <p:nvSpPr>
          <p:cNvPr id="6" name="Rectangle 5">
            <a:extLst>
              <a:ext uri="{FF2B5EF4-FFF2-40B4-BE49-F238E27FC236}">
                <a16:creationId xmlns:a16="http://schemas.microsoft.com/office/drawing/2014/main" id="{1FDCE926-DB6B-5243-7644-210458DE383C}"/>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Light trail in front of a car">
            <a:extLst>
              <a:ext uri="{FF2B5EF4-FFF2-40B4-BE49-F238E27FC236}">
                <a16:creationId xmlns:a16="http://schemas.microsoft.com/office/drawing/2014/main" id="{6C1E26F1-BB3B-87C5-2C5A-41A51B7E97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0688" y="69393"/>
            <a:ext cx="9231312" cy="3223082"/>
          </a:xfrm>
          <a:prstGeom prst="rect">
            <a:avLst/>
          </a:prstGeom>
        </p:spPr>
      </p:pic>
      <p:sp>
        <p:nvSpPr>
          <p:cNvPr id="8" name="Title 2">
            <a:extLst>
              <a:ext uri="{FF2B5EF4-FFF2-40B4-BE49-F238E27FC236}">
                <a16:creationId xmlns:a16="http://schemas.microsoft.com/office/drawing/2014/main" id="{27C49353-B5FB-A61F-B427-F3B2E7A33571}"/>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Large Automotive Organisation overview</a:t>
            </a:r>
          </a:p>
        </p:txBody>
      </p:sp>
    </p:spTree>
    <p:extLst>
      <p:ext uri="{BB962C8B-B14F-4D97-AF65-F5344CB8AC3E}">
        <p14:creationId xmlns:p14="http://schemas.microsoft.com/office/powerpoint/2010/main" val="25592265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1CAB8EC7-1BA0-C0DC-5C69-898A9A835CE8}"/>
              </a:ext>
              <a:ext uri="{C183D7F6-B498-43B3-948B-1728B52AA6E4}">
                <adec:decorative xmlns:adec="http://schemas.microsoft.com/office/drawing/2017/decorative" val="1"/>
              </a:ext>
            </a:extLst>
          </p:cNvPr>
          <p:cNvSpPr/>
          <p:nvPr/>
        </p:nvSpPr>
        <p:spPr bwMode="auto">
          <a:xfrm>
            <a:off x="0" y="2152650"/>
            <a:ext cx="12192000" cy="470535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26873603-C296-08BD-8C35-358C63FF9309}"/>
              </a:ext>
              <a:ext uri="{C183D7F6-B498-43B3-948B-1728B52AA6E4}">
                <adec:decorative xmlns:adec="http://schemas.microsoft.com/office/drawing/2017/decorative" val="1"/>
              </a:ext>
            </a:extLst>
          </p:cNvPr>
          <p:cNvSpPr>
            <a:spLocks/>
          </p:cNvSpPr>
          <p:nvPr/>
        </p:nvSpPr>
        <p:spPr bwMode="auto">
          <a:xfrm>
            <a:off x="588963" y="1474787"/>
            <a:ext cx="11017250" cy="4926009"/>
          </a:xfrm>
          <a:prstGeom prst="roundRect">
            <a:avLst>
              <a:gd name="adj" fmla="val 2046"/>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9151E449-DBFB-AFEA-552F-1D117010E39F}"/>
              </a:ext>
              <a:ext uri="{C183D7F6-B498-43B3-948B-1728B52AA6E4}">
                <adec:decorative xmlns:adec="http://schemas.microsoft.com/office/drawing/2017/decorative" val="1"/>
              </a:ext>
            </a:extLst>
          </p:cNvPr>
          <p:cNvSpPr/>
          <p:nvPr/>
        </p:nvSpPr>
        <p:spPr bwMode="auto">
          <a:xfrm>
            <a:off x="642940" y="1522411"/>
            <a:ext cx="10909296" cy="1150939"/>
          </a:xfrm>
          <a:prstGeom prst="roundRect">
            <a:avLst>
              <a:gd name="adj" fmla="val 6855"/>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BD3095EF-F596-34D9-DB70-314499346FB6}"/>
              </a:ext>
              <a:ext uri="{C183D7F6-B498-43B3-948B-1728B52AA6E4}">
                <adec:decorative xmlns:adec="http://schemas.microsoft.com/office/drawing/2017/decorative" val="1"/>
              </a:ext>
            </a:extLst>
          </p:cNvPr>
          <p:cNvCxnSpPr>
            <a:cxnSpLocks/>
          </p:cNvCxnSpPr>
          <p:nvPr/>
        </p:nvCxnSpPr>
        <p:spPr>
          <a:xfrm>
            <a:off x="3343275" y="1856582"/>
            <a:ext cx="0" cy="482596"/>
          </a:xfrm>
          <a:prstGeom prst="straightConnector1">
            <a:avLst/>
          </a:prstGeom>
          <a:ln w="12700" cap="rnd">
            <a:solidFill>
              <a:schemeClr val="bg1"/>
            </a:solidFill>
            <a:prstDash val="solid"/>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BB07862-D176-00BB-D6F3-BAC31D50A5BC}"/>
              </a:ext>
              <a:ext uri="{C183D7F6-B498-43B3-948B-1728B52AA6E4}">
                <adec:decorative xmlns:adec="http://schemas.microsoft.com/office/drawing/2017/decorative" val="1"/>
              </a:ext>
            </a:extLst>
          </p:cNvPr>
          <p:cNvCxnSpPr>
            <a:cxnSpLocks/>
          </p:cNvCxnSpPr>
          <p:nvPr/>
        </p:nvCxnSpPr>
        <p:spPr>
          <a:xfrm>
            <a:off x="6097587" y="1856582"/>
            <a:ext cx="0" cy="482596"/>
          </a:xfrm>
          <a:prstGeom prst="straightConnector1">
            <a:avLst/>
          </a:prstGeom>
          <a:ln w="12700" cap="rnd">
            <a:solidFill>
              <a:schemeClr val="bg1"/>
            </a:solidFill>
            <a:prstDash val="solid"/>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9DC389F-6DF5-20A7-46CA-7EA41684E85D}"/>
              </a:ext>
              <a:ext uri="{C183D7F6-B498-43B3-948B-1728B52AA6E4}">
                <adec:decorative xmlns:adec="http://schemas.microsoft.com/office/drawing/2017/decorative" val="1"/>
              </a:ext>
            </a:extLst>
          </p:cNvPr>
          <p:cNvCxnSpPr>
            <a:cxnSpLocks/>
          </p:cNvCxnSpPr>
          <p:nvPr/>
        </p:nvCxnSpPr>
        <p:spPr>
          <a:xfrm>
            <a:off x="8851899" y="1856582"/>
            <a:ext cx="0" cy="482596"/>
          </a:xfrm>
          <a:prstGeom prst="straightConnector1">
            <a:avLst/>
          </a:prstGeom>
          <a:ln w="12700" cap="rnd">
            <a:solidFill>
              <a:schemeClr val="bg1"/>
            </a:solidFill>
            <a:prstDash val="solid"/>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88C131C-4DFD-5645-19ED-9437A304D1AC}"/>
              </a:ext>
              <a:ext uri="{C183D7F6-B498-43B3-948B-1728B52AA6E4}">
                <adec:decorative xmlns:adec="http://schemas.microsoft.com/office/drawing/2017/decorative" val="1"/>
              </a:ext>
            </a:extLst>
          </p:cNvPr>
          <p:cNvCxnSpPr>
            <a:cxnSpLocks/>
          </p:cNvCxnSpPr>
          <p:nvPr/>
        </p:nvCxnSpPr>
        <p:spPr>
          <a:xfrm>
            <a:off x="3343276" y="2801935"/>
            <a:ext cx="0" cy="3417888"/>
          </a:xfrm>
          <a:prstGeom prst="straightConnector1">
            <a:avLst/>
          </a:prstGeom>
          <a:ln w="6350" cap="rnd">
            <a:solidFill>
              <a:schemeClr val="bg1">
                <a:lumMod val="85000"/>
              </a:schemeClr>
            </a:solidFill>
            <a:prstDash val="dash"/>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CAACE5-2E9B-FD56-6C15-20B4ECEFB975}"/>
              </a:ext>
              <a:ext uri="{C183D7F6-B498-43B3-948B-1728B52AA6E4}">
                <adec:decorative xmlns:adec="http://schemas.microsoft.com/office/drawing/2017/decorative" val="1"/>
              </a:ext>
            </a:extLst>
          </p:cNvPr>
          <p:cNvCxnSpPr>
            <a:cxnSpLocks/>
          </p:cNvCxnSpPr>
          <p:nvPr/>
        </p:nvCxnSpPr>
        <p:spPr>
          <a:xfrm>
            <a:off x="6097589" y="2801935"/>
            <a:ext cx="0" cy="3417888"/>
          </a:xfrm>
          <a:prstGeom prst="straightConnector1">
            <a:avLst/>
          </a:prstGeom>
          <a:ln w="6350" cap="rnd">
            <a:solidFill>
              <a:schemeClr val="bg1">
                <a:lumMod val="85000"/>
              </a:schemeClr>
            </a:solidFill>
            <a:prstDash val="dash"/>
            <a:headEnd type="none" w="lg" len="med"/>
            <a:tailEnd type="non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CDD1B7D4-1A68-5F0B-3FED-AFC7C936A56B}"/>
              </a:ext>
              <a:ext uri="{C183D7F6-B498-43B3-948B-1728B52AA6E4}">
                <adec:decorative xmlns:adec="http://schemas.microsoft.com/office/drawing/2017/decorative" val="1"/>
              </a:ext>
            </a:extLst>
          </p:cNvPr>
          <p:cNvCxnSpPr>
            <a:cxnSpLocks/>
          </p:cNvCxnSpPr>
          <p:nvPr/>
        </p:nvCxnSpPr>
        <p:spPr>
          <a:xfrm>
            <a:off x="8851901" y="2801935"/>
            <a:ext cx="0" cy="3417888"/>
          </a:xfrm>
          <a:prstGeom prst="straightConnector1">
            <a:avLst/>
          </a:prstGeom>
          <a:ln w="6350" cap="rnd">
            <a:solidFill>
              <a:schemeClr val="bg1">
                <a:lumMod val="85000"/>
              </a:schemeClr>
            </a:solidFill>
            <a:prstDash val="dash"/>
            <a:headEnd type="none" w="lg" len="med"/>
            <a:tailEnd type="none" w="sm" len="sm"/>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AC4BDB05-F823-0087-D1BA-362F78B800F3}"/>
              </a:ext>
              <a:ext uri="{C183D7F6-B498-43B3-948B-1728B52AA6E4}">
                <adec:decorative xmlns:adec="http://schemas.microsoft.com/office/drawing/2017/decorative" val="1"/>
              </a:ext>
            </a:extLst>
          </p:cNvPr>
          <p:cNvSpPr/>
          <p:nvPr/>
        </p:nvSpPr>
        <p:spPr bwMode="auto">
          <a:xfrm>
            <a:off x="828160" y="1827878"/>
            <a:ext cx="540004" cy="54000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7" name="Oval 76">
            <a:extLst>
              <a:ext uri="{FF2B5EF4-FFF2-40B4-BE49-F238E27FC236}">
                <a16:creationId xmlns:a16="http://schemas.microsoft.com/office/drawing/2014/main" id="{9F3B7092-B4F9-09DA-A197-5AB526B90242}"/>
              </a:ext>
              <a:ext uri="{C183D7F6-B498-43B3-948B-1728B52AA6E4}">
                <adec:decorative xmlns:adec="http://schemas.microsoft.com/office/drawing/2017/decorative" val="1"/>
              </a:ext>
            </a:extLst>
          </p:cNvPr>
          <p:cNvSpPr/>
          <p:nvPr/>
        </p:nvSpPr>
        <p:spPr bwMode="auto">
          <a:xfrm>
            <a:off x="3582473" y="1827878"/>
            <a:ext cx="540004" cy="54000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8" name="Oval 77">
            <a:extLst>
              <a:ext uri="{FF2B5EF4-FFF2-40B4-BE49-F238E27FC236}">
                <a16:creationId xmlns:a16="http://schemas.microsoft.com/office/drawing/2014/main" id="{AF71871F-36B0-EB1F-0DCD-CAD9415FF55C}"/>
              </a:ext>
              <a:ext uri="{C183D7F6-B498-43B3-948B-1728B52AA6E4}">
                <adec:decorative xmlns:adec="http://schemas.microsoft.com/office/drawing/2017/decorative" val="1"/>
              </a:ext>
            </a:extLst>
          </p:cNvPr>
          <p:cNvSpPr/>
          <p:nvPr/>
        </p:nvSpPr>
        <p:spPr bwMode="auto">
          <a:xfrm>
            <a:off x="6336785" y="1827878"/>
            <a:ext cx="540004" cy="54000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9" name="Oval 78">
            <a:extLst>
              <a:ext uri="{FF2B5EF4-FFF2-40B4-BE49-F238E27FC236}">
                <a16:creationId xmlns:a16="http://schemas.microsoft.com/office/drawing/2014/main" id="{C6D4CB4C-E6C0-4479-2998-8D537869F378}"/>
              </a:ext>
              <a:ext uri="{C183D7F6-B498-43B3-948B-1728B52AA6E4}">
                <adec:decorative xmlns:adec="http://schemas.microsoft.com/office/drawing/2017/decorative" val="1"/>
              </a:ext>
            </a:extLst>
          </p:cNvPr>
          <p:cNvSpPr/>
          <p:nvPr/>
        </p:nvSpPr>
        <p:spPr bwMode="auto">
          <a:xfrm>
            <a:off x="9091096" y="1827878"/>
            <a:ext cx="540004" cy="54000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 name="Title 20">
            <a:extLst>
              <a:ext uri="{FF2B5EF4-FFF2-40B4-BE49-F238E27FC236}">
                <a16:creationId xmlns:a16="http://schemas.microsoft.com/office/drawing/2014/main" id="{51E1E49D-6F5F-EDA9-14E7-EABA7A1FFA12}"/>
              </a:ext>
            </a:extLst>
          </p:cNvPr>
          <p:cNvSpPr>
            <a:spLocks noGrp="1"/>
          </p:cNvSpPr>
          <p:nvPr>
            <p:ph type="title"/>
          </p:nvPr>
        </p:nvSpPr>
        <p:spPr/>
        <p:txBody>
          <a:bodyPr/>
          <a:lstStyle/>
          <a:p>
            <a:r>
              <a:rPr lang="en-US"/>
              <a:t>Where do I start?</a:t>
            </a:r>
          </a:p>
        </p:txBody>
      </p:sp>
      <p:sp>
        <p:nvSpPr>
          <p:cNvPr id="100" name="Graphic 2" descr="Icon of a brain">
            <a:extLst>
              <a:ext uri="{FF2B5EF4-FFF2-40B4-BE49-F238E27FC236}">
                <a16:creationId xmlns:a16="http://schemas.microsoft.com/office/drawing/2014/main" id="{B1CB87B5-E711-90AD-172A-DB4BDF9E5A4E}"/>
              </a:ext>
            </a:extLst>
          </p:cNvPr>
          <p:cNvSpPr/>
          <p:nvPr/>
        </p:nvSpPr>
        <p:spPr>
          <a:xfrm>
            <a:off x="948986" y="1948779"/>
            <a:ext cx="298352" cy="298202"/>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09" name="Text Placeholder 21">
            <a:extLst>
              <a:ext uri="{FF2B5EF4-FFF2-40B4-BE49-F238E27FC236}">
                <a16:creationId xmlns:a16="http://schemas.microsoft.com/office/drawing/2014/main" id="{BAA10E86-41EC-4401-E386-FECD4881C179}"/>
              </a:ext>
            </a:extLst>
          </p:cNvPr>
          <p:cNvSpPr txBox="1">
            <a:spLocks/>
          </p:cNvSpPr>
          <p:nvPr/>
        </p:nvSpPr>
        <p:spPr>
          <a:xfrm>
            <a:off x="1486535" y="1851659"/>
            <a:ext cx="161754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Intelligent Contact Center</a:t>
            </a:r>
          </a:p>
        </p:txBody>
      </p:sp>
      <p:sp>
        <p:nvSpPr>
          <p:cNvPr id="116" name="Text Placeholder 21">
            <a:extLst>
              <a:ext uri="{FF2B5EF4-FFF2-40B4-BE49-F238E27FC236}">
                <a16:creationId xmlns:a16="http://schemas.microsoft.com/office/drawing/2014/main" id="{4C291437-C7B4-86C0-5C5B-1A0A31322CC7}"/>
              </a:ext>
            </a:extLst>
          </p:cNvPr>
          <p:cNvSpPr txBox="1">
            <a:spLocks/>
          </p:cNvSpPr>
          <p:nvPr/>
        </p:nvSpPr>
        <p:spPr>
          <a:xfrm>
            <a:off x="828160" y="2801935"/>
            <a:ext cx="2275919" cy="138499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Classification</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Sentiment </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Entity extraction</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Summarization </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Email generation</a:t>
            </a:r>
          </a:p>
        </p:txBody>
      </p:sp>
      <p:sp>
        <p:nvSpPr>
          <p:cNvPr id="131" name="Graphic 6" descr="Icon of a chat bubble">
            <a:extLst>
              <a:ext uri="{FF2B5EF4-FFF2-40B4-BE49-F238E27FC236}">
                <a16:creationId xmlns:a16="http://schemas.microsoft.com/office/drawing/2014/main" id="{71ED2131-D36E-A4B3-E9E7-893DC4E9FF3A}"/>
              </a:ext>
            </a:extLst>
          </p:cNvPr>
          <p:cNvSpPr/>
          <p:nvPr/>
        </p:nvSpPr>
        <p:spPr>
          <a:xfrm>
            <a:off x="3703299" y="1948686"/>
            <a:ext cx="298352" cy="298390"/>
          </a:xfrm>
          <a:custGeom>
            <a:avLst/>
            <a:gdLst>
              <a:gd name="connsiteX0" fmla="*/ 95250 w 190500"/>
              <a:gd name="connsiteY0" fmla="*/ 0 h 190525"/>
              <a:gd name="connsiteX1" fmla="*/ 190500 w 190500"/>
              <a:gd name="connsiteY1" fmla="*/ 95250 h 190525"/>
              <a:gd name="connsiteX2" fmla="*/ 95250 w 190500"/>
              <a:gd name="connsiteY2" fmla="*/ 190500 h 190525"/>
              <a:gd name="connsiteX3" fmla="*/ 51016 w 190500"/>
              <a:gd name="connsiteY3" fmla="*/ 179622 h 190525"/>
              <a:gd name="connsiteX4" fmla="*/ 10154 w 190500"/>
              <a:gd name="connsiteY4" fmla="*/ 190262 h 190525"/>
              <a:gd name="connsiteX5" fmla="*/ 278 w 190500"/>
              <a:gd name="connsiteY5" fmla="*/ 184468 h 190525"/>
              <a:gd name="connsiteX6" fmla="*/ 276 w 190500"/>
              <a:gd name="connsiteY6" fmla="*/ 180394 h 190525"/>
              <a:gd name="connsiteX7" fmla="*/ 10906 w 190500"/>
              <a:gd name="connsiteY7" fmla="*/ 139541 h 190525"/>
              <a:gd name="connsiteX8" fmla="*/ 0 w 190500"/>
              <a:gd name="connsiteY8" fmla="*/ 95250 h 190525"/>
              <a:gd name="connsiteX9" fmla="*/ 95250 w 190500"/>
              <a:gd name="connsiteY9" fmla="*/ 0 h 190525"/>
              <a:gd name="connsiteX10" fmla="*/ 95250 w 190500"/>
              <a:gd name="connsiteY10" fmla="*/ 128588 h 190525"/>
              <a:gd name="connsiteX11" fmla="*/ 85725 w 190500"/>
              <a:gd name="connsiteY11" fmla="*/ 138113 h 190525"/>
              <a:gd name="connsiteX12" fmla="*/ 95250 w 190500"/>
              <a:gd name="connsiteY12" fmla="*/ 147638 h 190525"/>
              <a:gd name="connsiteX13" fmla="*/ 104775 w 190500"/>
              <a:gd name="connsiteY13" fmla="*/ 138113 h 190525"/>
              <a:gd name="connsiteX14" fmla="*/ 95250 w 190500"/>
              <a:gd name="connsiteY14" fmla="*/ 128588 h 190525"/>
              <a:gd name="connsiteX15" fmla="*/ 95250 w 190500"/>
              <a:gd name="connsiteY15" fmla="*/ 45244 h 190525"/>
              <a:gd name="connsiteX16" fmla="*/ 69056 w 190500"/>
              <a:gd name="connsiteY16" fmla="*/ 71438 h 190525"/>
              <a:gd name="connsiteX17" fmla="*/ 76202 w 190500"/>
              <a:gd name="connsiteY17" fmla="*/ 78579 h 190525"/>
              <a:gd name="connsiteX18" fmla="*/ 83277 w 190500"/>
              <a:gd name="connsiteY18" fmla="*/ 72409 h 190525"/>
              <a:gd name="connsiteX19" fmla="*/ 83411 w 190500"/>
              <a:gd name="connsiteY19" fmla="*/ 70218 h 190525"/>
              <a:gd name="connsiteX20" fmla="*/ 96507 w 190500"/>
              <a:gd name="connsiteY20" fmla="*/ 59636 h 190525"/>
              <a:gd name="connsiteX21" fmla="*/ 107156 w 190500"/>
              <a:gd name="connsiteY21" fmla="*/ 71438 h 190525"/>
              <a:gd name="connsiteX22" fmla="*/ 101013 w 190500"/>
              <a:gd name="connsiteY22" fmla="*/ 84125 h 190525"/>
              <a:gd name="connsiteX23" fmla="*/ 98117 w 190500"/>
              <a:gd name="connsiteY23" fmla="*/ 87078 h 190525"/>
              <a:gd name="connsiteX24" fmla="*/ 88106 w 190500"/>
              <a:gd name="connsiteY24" fmla="*/ 109538 h 190525"/>
              <a:gd name="connsiteX25" fmla="*/ 95250 w 190500"/>
              <a:gd name="connsiteY25" fmla="*/ 116681 h 190525"/>
              <a:gd name="connsiteX26" fmla="*/ 102394 w 190500"/>
              <a:gd name="connsiteY26" fmla="*/ 109538 h 190525"/>
              <a:gd name="connsiteX27" fmla="*/ 108537 w 190500"/>
              <a:gd name="connsiteY27" fmla="*/ 96850 h 190525"/>
              <a:gd name="connsiteX28" fmla="*/ 111433 w 190500"/>
              <a:gd name="connsiteY28" fmla="*/ 93897 h 190525"/>
              <a:gd name="connsiteX29" fmla="*/ 121444 w 190500"/>
              <a:gd name="connsiteY29" fmla="*/ 71438 h 190525"/>
              <a:gd name="connsiteX30" fmla="*/ 95250 w 190500"/>
              <a:gd name="connsiteY30" fmla="*/ 45244 h 1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500" h="190525">
                <a:moveTo>
                  <a:pt x="95250" y="0"/>
                </a:moveTo>
                <a:cubicBezTo>
                  <a:pt x="147857" y="0"/>
                  <a:pt x="190500" y="42643"/>
                  <a:pt x="190500" y="95250"/>
                </a:cubicBezTo>
                <a:cubicBezTo>
                  <a:pt x="190500" y="147857"/>
                  <a:pt x="147857" y="190500"/>
                  <a:pt x="95250" y="190500"/>
                </a:cubicBezTo>
                <a:cubicBezTo>
                  <a:pt x="79841" y="190520"/>
                  <a:pt x="64658" y="186787"/>
                  <a:pt x="51016" y="179622"/>
                </a:cubicBezTo>
                <a:lnTo>
                  <a:pt x="10154" y="190262"/>
                </a:lnTo>
                <a:cubicBezTo>
                  <a:pt x="5827" y="191389"/>
                  <a:pt x="1405" y="188795"/>
                  <a:pt x="278" y="184468"/>
                </a:cubicBezTo>
                <a:cubicBezTo>
                  <a:pt x="-70" y="183132"/>
                  <a:pt x="-70" y="181729"/>
                  <a:pt x="276" y="180394"/>
                </a:cubicBezTo>
                <a:lnTo>
                  <a:pt x="10906" y="139541"/>
                </a:lnTo>
                <a:cubicBezTo>
                  <a:pt x="3722" y="125884"/>
                  <a:pt x="-21" y="110681"/>
                  <a:pt x="0" y="95250"/>
                </a:cubicBezTo>
                <a:cubicBezTo>
                  <a:pt x="0" y="42643"/>
                  <a:pt x="42644" y="0"/>
                  <a:pt x="95250" y="0"/>
                </a:cubicBezTo>
                <a:close/>
                <a:moveTo>
                  <a:pt x="95250" y="128588"/>
                </a:moveTo>
                <a:cubicBezTo>
                  <a:pt x="89989" y="128588"/>
                  <a:pt x="85725" y="132852"/>
                  <a:pt x="85725" y="138113"/>
                </a:cubicBezTo>
                <a:cubicBezTo>
                  <a:pt x="85725" y="143373"/>
                  <a:pt x="89989" y="147638"/>
                  <a:pt x="95250" y="147638"/>
                </a:cubicBezTo>
                <a:cubicBezTo>
                  <a:pt x="100511" y="147638"/>
                  <a:pt x="104775" y="143373"/>
                  <a:pt x="104775" y="138113"/>
                </a:cubicBezTo>
                <a:cubicBezTo>
                  <a:pt x="104775" y="132852"/>
                  <a:pt x="100511" y="128588"/>
                  <a:pt x="95250" y="128588"/>
                </a:cubicBezTo>
                <a:close/>
                <a:moveTo>
                  <a:pt x="95250" y="45244"/>
                </a:moveTo>
                <a:cubicBezTo>
                  <a:pt x="80784" y="45244"/>
                  <a:pt x="69056" y="56971"/>
                  <a:pt x="69056" y="71438"/>
                </a:cubicBezTo>
                <a:cubicBezTo>
                  <a:pt x="69058" y="75383"/>
                  <a:pt x="72257" y="78580"/>
                  <a:pt x="76202" y="78579"/>
                </a:cubicBezTo>
                <a:cubicBezTo>
                  <a:pt x="79771" y="78578"/>
                  <a:pt x="82790" y="75944"/>
                  <a:pt x="83277" y="72409"/>
                </a:cubicBezTo>
                <a:lnTo>
                  <a:pt x="83411" y="70218"/>
                </a:lnTo>
                <a:cubicBezTo>
                  <a:pt x="84105" y="63679"/>
                  <a:pt x="89969" y="58942"/>
                  <a:pt x="96507" y="59636"/>
                </a:cubicBezTo>
                <a:cubicBezTo>
                  <a:pt x="102548" y="60278"/>
                  <a:pt x="107136" y="65363"/>
                  <a:pt x="107156" y="71438"/>
                </a:cubicBezTo>
                <a:cubicBezTo>
                  <a:pt x="107156" y="76571"/>
                  <a:pt x="105870" y="79105"/>
                  <a:pt x="101013" y="84125"/>
                </a:cubicBezTo>
                <a:lnTo>
                  <a:pt x="98117" y="87078"/>
                </a:lnTo>
                <a:cubicBezTo>
                  <a:pt x="90935" y="94545"/>
                  <a:pt x="88106" y="99908"/>
                  <a:pt x="88106" y="109538"/>
                </a:cubicBezTo>
                <a:cubicBezTo>
                  <a:pt x="88106" y="113483"/>
                  <a:pt x="91305" y="116681"/>
                  <a:pt x="95250" y="116681"/>
                </a:cubicBezTo>
                <a:cubicBezTo>
                  <a:pt x="99195" y="116681"/>
                  <a:pt x="102394" y="113483"/>
                  <a:pt x="102394" y="109538"/>
                </a:cubicBezTo>
                <a:cubicBezTo>
                  <a:pt x="102394" y="104404"/>
                  <a:pt x="103680" y="101870"/>
                  <a:pt x="108537" y="96850"/>
                </a:cubicBezTo>
                <a:lnTo>
                  <a:pt x="111433" y="93897"/>
                </a:lnTo>
                <a:cubicBezTo>
                  <a:pt x="118615" y="86430"/>
                  <a:pt x="121444" y="81067"/>
                  <a:pt x="121444" y="71438"/>
                </a:cubicBezTo>
                <a:cubicBezTo>
                  <a:pt x="121444" y="56971"/>
                  <a:pt x="109717" y="45244"/>
                  <a:pt x="95250" y="45244"/>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38" name="Text Placeholder 22">
            <a:extLst>
              <a:ext uri="{FF2B5EF4-FFF2-40B4-BE49-F238E27FC236}">
                <a16:creationId xmlns:a16="http://schemas.microsoft.com/office/drawing/2014/main" id="{E48624B5-145A-247E-D392-56E5F794C855}"/>
              </a:ext>
            </a:extLst>
          </p:cNvPr>
          <p:cNvSpPr txBox="1">
            <a:spLocks/>
          </p:cNvSpPr>
          <p:nvPr/>
        </p:nvSpPr>
        <p:spPr>
          <a:xfrm>
            <a:off x="4240848" y="1851659"/>
            <a:ext cx="161754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Internal Comms and Help Desk</a:t>
            </a:r>
          </a:p>
        </p:txBody>
      </p:sp>
      <p:sp>
        <p:nvSpPr>
          <p:cNvPr id="143" name="Text Placeholder 22">
            <a:extLst>
              <a:ext uri="{FF2B5EF4-FFF2-40B4-BE49-F238E27FC236}">
                <a16:creationId xmlns:a16="http://schemas.microsoft.com/office/drawing/2014/main" id="{01876A53-A86E-0F3A-12C1-F7DB4D1E69B4}"/>
              </a:ext>
            </a:extLst>
          </p:cNvPr>
          <p:cNvSpPr txBox="1">
            <a:spLocks/>
          </p:cNvSpPr>
          <p:nvPr/>
        </p:nvSpPr>
        <p:spPr>
          <a:xfrm>
            <a:off x="3582473" y="2801935"/>
            <a:ext cx="2275919" cy="13080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Employee comms</a:t>
            </a:r>
            <a:b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and pulse </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Communities </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Help desk</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Recruiting</a:t>
            </a:r>
          </a:p>
        </p:txBody>
      </p:sp>
      <p:sp>
        <p:nvSpPr>
          <p:cNvPr id="148" name="Graphic 13" descr="Icon of a box overlapping with a book">
            <a:extLst>
              <a:ext uri="{FF2B5EF4-FFF2-40B4-BE49-F238E27FC236}">
                <a16:creationId xmlns:a16="http://schemas.microsoft.com/office/drawing/2014/main" id="{C56379C8-3884-E158-A961-DF517E4101DB}"/>
              </a:ext>
            </a:extLst>
          </p:cNvPr>
          <p:cNvSpPr/>
          <p:nvPr/>
        </p:nvSpPr>
        <p:spPr>
          <a:xfrm>
            <a:off x="6465070" y="1943112"/>
            <a:ext cx="283436" cy="309538"/>
          </a:xfrm>
          <a:custGeom>
            <a:avLst/>
            <a:gdLst>
              <a:gd name="connsiteX0" fmla="*/ 95250 w 180975"/>
              <a:gd name="connsiteY0" fmla="*/ 26194 h 197643"/>
              <a:gd name="connsiteX1" fmla="*/ 90488 w 180975"/>
              <a:gd name="connsiteY1" fmla="*/ 26194 h 197643"/>
              <a:gd name="connsiteX2" fmla="*/ 76200 w 180975"/>
              <a:gd name="connsiteY2" fmla="*/ 40481 h 197643"/>
              <a:gd name="connsiteX3" fmla="*/ 76200 w 180975"/>
              <a:gd name="connsiteY3" fmla="*/ 54769 h 197643"/>
              <a:gd name="connsiteX4" fmla="*/ 100013 w 180975"/>
              <a:gd name="connsiteY4" fmla="*/ 54769 h 197643"/>
              <a:gd name="connsiteX5" fmla="*/ 100013 w 180975"/>
              <a:gd name="connsiteY5" fmla="*/ 52388 h 197643"/>
              <a:gd name="connsiteX6" fmla="*/ 107156 w 180975"/>
              <a:gd name="connsiteY6" fmla="*/ 45244 h 197643"/>
              <a:gd name="connsiteX7" fmla="*/ 114300 w 180975"/>
              <a:gd name="connsiteY7" fmla="*/ 52388 h 197643"/>
              <a:gd name="connsiteX8" fmla="*/ 114300 w 180975"/>
              <a:gd name="connsiteY8" fmla="*/ 54769 h 197643"/>
              <a:gd name="connsiteX9" fmla="*/ 142875 w 180975"/>
              <a:gd name="connsiteY9" fmla="*/ 54769 h 197643"/>
              <a:gd name="connsiteX10" fmla="*/ 142875 w 180975"/>
              <a:gd name="connsiteY10" fmla="*/ 52388 h 197643"/>
              <a:gd name="connsiteX11" fmla="*/ 150019 w 180975"/>
              <a:gd name="connsiteY11" fmla="*/ 45244 h 197643"/>
              <a:gd name="connsiteX12" fmla="*/ 157163 w 180975"/>
              <a:gd name="connsiteY12" fmla="*/ 52388 h 197643"/>
              <a:gd name="connsiteX13" fmla="*/ 157163 w 180975"/>
              <a:gd name="connsiteY13" fmla="*/ 54769 h 197643"/>
              <a:gd name="connsiteX14" fmla="*/ 180975 w 180975"/>
              <a:gd name="connsiteY14" fmla="*/ 54769 h 197643"/>
              <a:gd name="connsiteX15" fmla="*/ 180975 w 180975"/>
              <a:gd name="connsiteY15" fmla="*/ 40481 h 197643"/>
              <a:gd name="connsiteX16" fmla="*/ 166688 w 180975"/>
              <a:gd name="connsiteY16" fmla="*/ 26194 h 197643"/>
              <a:gd name="connsiteX17" fmla="*/ 161925 w 180975"/>
              <a:gd name="connsiteY17" fmla="*/ 26194 h 197643"/>
              <a:gd name="connsiteX18" fmla="*/ 161925 w 180975"/>
              <a:gd name="connsiteY18" fmla="*/ 16669 h 197643"/>
              <a:gd name="connsiteX19" fmla="*/ 145256 w 180975"/>
              <a:gd name="connsiteY19" fmla="*/ 0 h 197643"/>
              <a:gd name="connsiteX20" fmla="*/ 111919 w 180975"/>
              <a:gd name="connsiteY20" fmla="*/ 0 h 197643"/>
              <a:gd name="connsiteX21" fmla="*/ 95250 w 180975"/>
              <a:gd name="connsiteY21" fmla="*/ 16669 h 197643"/>
              <a:gd name="connsiteX22" fmla="*/ 95250 w 180975"/>
              <a:gd name="connsiteY22" fmla="*/ 26194 h 197643"/>
              <a:gd name="connsiteX23" fmla="*/ 109538 w 180975"/>
              <a:gd name="connsiteY23" fmla="*/ 16669 h 197643"/>
              <a:gd name="connsiteX24" fmla="*/ 111919 w 180975"/>
              <a:gd name="connsiteY24" fmla="*/ 14288 h 197643"/>
              <a:gd name="connsiteX25" fmla="*/ 145256 w 180975"/>
              <a:gd name="connsiteY25" fmla="*/ 14288 h 197643"/>
              <a:gd name="connsiteX26" fmla="*/ 147638 w 180975"/>
              <a:gd name="connsiteY26" fmla="*/ 16669 h 197643"/>
              <a:gd name="connsiteX27" fmla="*/ 147638 w 180975"/>
              <a:gd name="connsiteY27" fmla="*/ 26194 h 197643"/>
              <a:gd name="connsiteX28" fmla="*/ 109538 w 180975"/>
              <a:gd name="connsiteY28" fmla="*/ 26194 h 197643"/>
              <a:gd name="connsiteX29" fmla="*/ 109538 w 180975"/>
              <a:gd name="connsiteY29" fmla="*/ 16669 h 197643"/>
              <a:gd name="connsiteX30" fmla="*/ 76200 w 180975"/>
              <a:gd name="connsiteY30" fmla="*/ 88106 h 197643"/>
              <a:gd name="connsiteX31" fmla="*/ 76200 w 180975"/>
              <a:gd name="connsiteY31" fmla="*/ 69056 h 197643"/>
              <a:gd name="connsiteX32" fmla="*/ 100013 w 180975"/>
              <a:gd name="connsiteY32" fmla="*/ 69056 h 197643"/>
              <a:gd name="connsiteX33" fmla="*/ 100013 w 180975"/>
              <a:gd name="connsiteY33" fmla="*/ 76200 h 197643"/>
              <a:gd name="connsiteX34" fmla="*/ 107156 w 180975"/>
              <a:gd name="connsiteY34" fmla="*/ 83344 h 197643"/>
              <a:gd name="connsiteX35" fmla="*/ 114300 w 180975"/>
              <a:gd name="connsiteY35" fmla="*/ 76200 h 197643"/>
              <a:gd name="connsiteX36" fmla="*/ 114300 w 180975"/>
              <a:gd name="connsiteY36" fmla="*/ 69056 h 197643"/>
              <a:gd name="connsiteX37" fmla="*/ 142875 w 180975"/>
              <a:gd name="connsiteY37" fmla="*/ 69056 h 197643"/>
              <a:gd name="connsiteX38" fmla="*/ 142875 w 180975"/>
              <a:gd name="connsiteY38" fmla="*/ 76200 h 197643"/>
              <a:gd name="connsiteX39" fmla="*/ 150019 w 180975"/>
              <a:gd name="connsiteY39" fmla="*/ 83344 h 197643"/>
              <a:gd name="connsiteX40" fmla="*/ 157163 w 180975"/>
              <a:gd name="connsiteY40" fmla="*/ 76200 h 197643"/>
              <a:gd name="connsiteX41" fmla="*/ 157163 w 180975"/>
              <a:gd name="connsiteY41" fmla="*/ 69056 h 197643"/>
              <a:gd name="connsiteX42" fmla="*/ 180975 w 180975"/>
              <a:gd name="connsiteY42" fmla="*/ 69056 h 197643"/>
              <a:gd name="connsiteX43" fmla="*/ 180975 w 180975"/>
              <a:gd name="connsiteY43" fmla="*/ 88106 h 197643"/>
              <a:gd name="connsiteX44" fmla="*/ 166688 w 180975"/>
              <a:gd name="connsiteY44" fmla="*/ 102394 h 197643"/>
              <a:gd name="connsiteX45" fmla="*/ 90488 w 180975"/>
              <a:gd name="connsiteY45" fmla="*/ 102394 h 197643"/>
              <a:gd name="connsiteX46" fmla="*/ 76200 w 180975"/>
              <a:gd name="connsiteY46" fmla="*/ 88106 h 197643"/>
              <a:gd name="connsiteX47" fmla="*/ 85725 w 180975"/>
              <a:gd name="connsiteY47" fmla="*/ 17145 h 197643"/>
              <a:gd name="connsiteX48" fmla="*/ 66675 w 180975"/>
              <a:gd name="connsiteY48" fmla="*/ 40481 h 197643"/>
              <a:gd name="connsiteX49" fmla="*/ 66675 w 180975"/>
              <a:gd name="connsiteY49" fmla="*/ 88106 h 197643"/>
              <a:gd name="connsiteX50" fmla="*/ 90488 w 180975"/>
              <a:gd name="connsiteY50" fmla="*/ 111919 h 197643"/>
              <a:gd name="connsiteX51" fmla="*/ 157163 w 180975"/>
              <a:gd name="connsiteY51" fmla="*/ 111919 h 197643"/>
              <a:gd name="connsiteX52" fmla="*/ 157163 w 180975"/>
              <a:gd name="connsiteY52" fmla="*/ 166688 h 197643"/>
              <a:gd name="connsiteX53" fmla="*/ 150019 w 180975"/>
              <a:gd name="connsiteY53" fmla="*/ 173831 h 197643"/>
              <a:gd name="connsiteX54" fmla="*/ 14288 w 180975"/>
              <a:gd name="connsiteY54" fmla="*/ 173831 h 197643"/>
              <a:gd name="connsiteX55" fmla="*/ 23813 w 180975"/>
              <a:gd name="connsiteY55" fmla="*/ 183356 h 197643"/>
              <a:gd name="connsiteX56" fmla="*/ 150019 w 180975"/>
              <a:gd name="connsiteY56" fmla="*/ 183356 h 197643"/>
              <a:gd name="connsiteX57" fmla="*/ 157163 w 180975"/>
              <a:gd name="connsiteY57" fmla="*/ 190500 h 197643"/>
              <a:gd name="connsiteX58" fmla="*/ 150019 w 180975"/>
              <a:gd name="connsiteY58" fmla="*/ 197644 h 197643"/>
              <a:gd name="connsiteX59" fmla="*/ 23813 w 180975"/>
              <a:gd name="connsiteY59" fmla="*/ 197644 h 197643"/>
              <a:gd name="connsiteX60" fmla="*/ 0 w 180975"/>
              <a:gd name="connsiteY60" fmla="*/ 173831 h 197643"/>
              <a:gd name="connsiteX61" fmla="*/ 0 w 180975"/>
              <a:gd name="connsiteY61" fmla="*/ 30956 h 197643"/>
              <a:gd name="connsiteX62" fmla="*/ 23813 w 180975"/>
              <a:gd name="connsiteY62" fmla="*/ 7144 h 197643"/>
              <a:gd name="connsiteX63" fmla="*/ 87516 w 180975"/>
              <a:gd name="connsiteY63" fmla="*/ 7144 h 197643"/>
              <a:gd name="connsiteX64" fmla="*/ 85725 w 180975"/>
              <a:gd name="connsiteY64" fmla="*/ 16669 h 197643"/>
              <a:gd name="connsiteX65" fmla="*/ 85725 w 180975"/>
              <a:gd name="connsiteY65" fmla="*/ 17145 h 197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80975" h="197643">
                <a:moveTo>
                  <a:pt x="95250" y="26194"/>
                </a:moveTo>
                <a:lnTo>
                  <a:pt x="90488" y="26194"/>
                </a:lnTo>
                <a:cubicBezTo>
                  <a:pt x="82597" y="26194"/>
                  <a:pt x="76200" y="32590"/>
                  <a:pt x="76200" y="40481"/>
                </a:cubicBezTo>
                <a:lnTo>
                  <a:pt x="76200" y="54769"/>
                </a:lnTo>
                <a:lnTo>
                  <a:pt x="100013" y="54769"/>
                </a:lnTo>
                <a:lnTo>
                  <a:pt x="100013" y="52388"/>
                </a:lnTo>
                <a:cubicBezTo>
                  <a:pt x="100013" y="48442"/>
                  <a:pt x="103211" y="45244"/>
                  <a:pt x="107156" y="45244"/>
                </a:cubicBezTo>
                <a:cubicBezTo>
                  <a:pt x="111102" y="45244"/>
                  <a:pt x="114300" y="48442"/>
                  <a:pt x="114300" y="52388"/>
                </a:cubicBezTo>
                <a:lnTo>
                  <a:pt x="114300" y="54769"/>
                </a:lnTo>
                <a:lnTo>
                  <a:pt x="142875" y="54769"/>
                </a:lnTo>
                <a:lnTo>
                  <a:pt x="142875" y="52388"/>
                </a:lnTo>
                <a:cubicBezTo>
                  <a:pt x="142875" y="48442"/>
                  <a:pt x="146074" y="45244"/>
                  <a:pt x="150019" y="45244"/>
                </a:cubicBezTo>
                <a:cubicBezTo>
                  <a:pt x="153964" y="45244"/>
                  <a:pt x="157163" y="48442"/>
                  <a:pt x="157163" y="52388"/>
                </a:cubicBezTo>
                <a:lnTo>
                  <a:pt x="157163" y="54769"/>
                </a:lnTo>
                <a:lnTo>
                  <a:pt x="180975" y="54769"/>
                </a:lnTo>
                <a:lnTo>
                  <a:pt x="180975" y="40481"/>
                </a:lnTo>
                <a:cubicBezTo>
                  <a:pt x="180975" y="32590"/>
                  <a:pt x="174578" y="26194"/>
                  <a:pt x="166688" y="26194"/>
                </a:cubicBezTo>
                <a:lnTo>
                  <a:pt x="161925" y="26194"/>
                </a:lnTo>
                <a:lnTo>
                  <a:pt x="161925" y="16669"/>
                </a:lnTo>
                <a:cubicBezTo>
                  <a:pt x="161925" y="7463"/>
                  <a:pt x="154462" y="0"/>
                  <a:pt x="145256" y="0"/>
                </a:cubicBezTo>
                <a:lnTo>
                  <a:pt x="111919" y="0"/>
                </a:lnTo>
                <a:cubicBezTo>
                  <a:pt x="102713" y="0"/>
                  <a:pt x="95250" y="7463"/>
                  <a:pt x="95250" y="16669"/>
                </a:cubicBezTo>
                <a:lnTo>
                  <a:pt x="95250" y="26194"/>
                </a:lnTo>
                <a:close/>
                <a:moveTo>
                  <a:pt x="109538" y="16669"/>
                </a:moveTo>
                <a:cubicBezTo>
                  <a:pt x="109538" y="15354"/>
                  <a:pt x="110603" y="14288"/>
                  <a:pt x="111919" y="14288"/>
                </a:cubicBezTo>
                <a:lnTo>
                  <a:pt x="145256" y="14288"/>
                </a:lnTo>
                <a:cubicBezTo>
                  <a:pt x="146572" y="14288"/>
                  <a:pt x="147638" y="15354"/>
                  <a:pt x="147638" y="16669"/>
                </a:cubicBezTo>
                <a:lnTo>
                  <a:pt x="147638" y="26194"/>
                </a:lnTo>
                <a:lnTo>
                  <a:pt x="109538" y="26194"/>
                </a:lnTo>
                <a:lnTo>
                  <a:pt x="109538" y="16669"/>
                </a:lnTo>
                <a:close/>
                <a:moveTo>
                  <a:pt x="76200" y="88106"/>
                </a:moveTo>
                <a:lnTo>
                  <a:pt x="76200" y="69056"/>
                </a:lnTo>
                <a:lnTo>
                  <a:pt x="100013" y="69056"/>
                </a:lnTo>
                <a:lnTo>
                  <a:pt x="100013" y="76200"/>
                </a:lnTo>
                <a:cubicBezTo>
                  <a:pt x="100013" y="80145"/>
                  <a:pt x="103211" y="83344"/>
                  <a:pt x="107156" y="83344"/>
                </a:cubicBezTo>
                <a:cubicBezTo>
                  <a:pt x="111102" y="83344"/>
                  <a:pt x="114300" y="80145"/>
                  <a:pt x="114300" y="76200"/>
                </a:cubicBezTo>
                <a:lnTo>
                  <a:pt x="114300" y="69056"/>
                </a:lnTo>
                <a:lnTo>
                  <a:pt x="142875" y="69056"/>
                </a:lnTo>
                <a:lnTo>
                  <a:pt x="142875" y="76200"/>
                </a:lnTo>
                <a:cubicBezTo>
                  <a:pt x="142875" y="80145"/>
                  <a:pt x="146074" y="83344"/>
                  <a:pt x="150019" y="83344"/>
                </a:cubicBezTo>
                <a:cubicBezTo>
                  <a:pt x="153964" y="83344"/>
                  <a:pt x="157163" y="80145"/>
                  <a:pt x="157163" y="76200"/>
                </a:cubicBezTo>
                <a:lnTo>
                  <a:pt x="157163" y="69056"/>
                </a:lnTo>
                <a:lnTo>
                  <a:pt x="180975" y="69056"/>
                </a:lnTo>
                <a:lnTo>
                  <a:pt x="180975" y="88106"/>
                </a:lnTo>
                <a:cubicBezTo>
                  <a:pt x="180975" y="95997"/>
                  <a:pt x="174578" y="102394"/>
                  <a:pt x="166688" y="102394"/>
                </a:cubicBezTo>
                <a:lnTo>
                  <a:pt x="90488" y="102394"/>
                </a:lnTo>
                <a:cubicBezTo>
                  <a:pt x="82597" y="102394"/>
                  <a:pt x="76200" y="95997"/>
                  <a:pt x="76200" y="88106"/>
                </a:cubicBezTo>
                <a:close/>
                <a:moveTo>
                  <a:pt x="85725" y="17145"/>
                </a:moveTo>
                <a:cubicBezTo>
                  <a:pt x="74636" y="19408"/>
                  <a:pt x="66673" y="29164"/>
                  <a:pt x="66675" y="40481"/>
                </a:cubicBezTo>
                <a:lnTo>
                  <a:pt x="66675" y="88106"/>
                </a:lnTo>
                <a:cubicBezTo>
                  <a:pt x="66675" y="101257"/>
                  <a:pt x="77336" y="111919"/>
                  <a:pt x="90488" y="111919"/>
                </a:cubicBezTo>
                <a:lnTo>
                  <a:pt x="157163" y="111919"/>
                </a:lnTo>
                <a:lnTo>
                  <a:pt x="157163" y="166688"/>
                </a:lnTo>
                <a:cubicBezTo>
                  <a:pt x="157163" y="170633"/>
                  <a:pt x="153964" y="173831"/>
                  <a:pt x="150019" y="173831"/>
                </a:cubicBezTo>
                <a:lnTo>
                  <a:pt x="14288" y="173831"/>
                </a:lnTo>
                <a:cubicBezTo>
                  <a:pt x="14288" y="179092"/>
                  <a:pt x="18552" y="183356"/>
                  <a:pt x="23813" y="183356"/>
                </a:cubicBezTo>
                <a:lnTo>
                  <a:pt x="150019" y="183356"/>
                </a:lnTo>
                <a:cubicBezTo>
                  <a:pt x="153964" y="183356"/>
                  <a:pt x="157163" y="186555"/>
                  <a:pt x="157163" y="190500"/>
                </a:cubicBezTo>
                <a:cubicBezTo>
                  <a:pt x="157163" y="194445"/>
                  <a:pt x="153964" y="197644"/>
                  <a:pt x="150019" y="197644"/>
                </a:cubicBezTo>
                <a:lnTo>
                  <a:pt x="23813" y="197644"/>
                </a:lnTo>
                <a:cubicBezTo>
                  <a:pt x="10661" y="197644"/>
                  <a:pt x="0" y="186982"/>
                  <a:pt x="0" y="173831"/>
                </a:cubicBezTo>
                <a:lnTo>
                  <a:pt x="0" y="30956"/>
                </a:lnTo>
                <a:cubicBezTo>
                  <a:pt x="0" y="17805"/>
                  <a:pt x="10661" y="7144"/>
                  <a:pt x="23813" y="7144"/>
                </a:cubicBezTo>
                <a:lnTo>
                  <a:pt x="87516" y="7144"/>
                </a:lnTo>
                <a:cubicBezTo>
                  <a:pt x="86354" y="10096"/>
                  <a:pt x="85725" y="13306"/>
                  <a:pt x="85725" y="16669"/>
                </a:cubicBezTo>
                <a:lnTo>
                  <a:pt x="85725" y="17145"/>
                </a:ln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56" name="Text Placeholder 26">
            <a:extLst>
              <a:ext uri="{FF2B5EF4-FFF2-40B4-BE49-F238E27FC236}">
                <a16:creationId xmlns:a16="http://schemas.microsoft.com/office/drawing/2014/main" id="{D28E22F7-604B-EB4C-05EC-C8897ACC8860}"/>
              </a:ext>
            </a:extLst>
          </p:cNvPr>
          <p:cNvSpPr txBox="1">
            <a:spLocks/>
          </p:cNvSpPr>
          <p:nvPr/>
        </p:nvSpPr>
        <p:spPr>
          <a:xfrm>
            <a:off x="6995160" y="1851659"/>
            <a:ext cx="161754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Business process automation</a:t>
            </a:r>
          </a:p>
        </p:txBody>
      </p:sp>
      <p:sp>
        <p:nvSpPr>
          <p:cNvPr id="159" name="Text Placeholder 26">
            <a:extLst>
              <a:ext uri="{FF2B5EF4-FFF2-40B4-BE49-F238E27FC236}">
                <a16:creationId xmlns:a16="http://schemas.microsoft.com/office/drawing/2014/main" id="{57368EF4-C86A-565C-9129-BCF00C682655}"/>
              </a:ext>
            </a:extLst>
          </p:cNvPr>
          <p:cNvSpPr txBox="1">
            <a:spLocks/>
          </p:cNvSpPr>
          <p:nvPr/>
        </p:nvSpPr>
        <p:spPr>
          <a:xfrm>
            <a:off x="6336785" y="2801935"/>
            <a:ext cx="2275919" cy="21698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Search through structured &amp; unstructured documentation</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Create policies and procedures</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Market Intelligence and Competitive analysis</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Report and blog content generation</a:t>
            </a:r>
          </a:p>
        </p:txBody>
      </p:sp>
      <p:sp>
        <p:nvSpPr>
          <p:cNvPr id="165" name="Graphic 16" descr="Icon of a wheel in motion and going fast">
            <a:extLst>
              <a:ext uri="{FF2B5EF4-FFF2-40B4-BE49-F238E27FC236}">
                <a16:creationId xmlns:a16="http://schemas.microsoft.com/office/drawing/2014/main" id="{0E16B83E-AE62-3C18-F914-87B5E4D67F81}"/>
              </a:ext>
            </a:extLst>
          </p:cNvPr>
          <p:cNvSpPr/>
          <p:nvPr/>
        </p:nvSpPr>
        <p:spPr>
          <a:xfrm>
            <a:off x="9204482" y="1971082"/>
            <a:ext cx="313234" cy="253598"/>
          </a:xfrm>
          <a:custGeom>
            <a:avLst/>
            <a:gdLst>
              <a:gd name="connsiteX0" fmla="*/ 119041 w 200001"/>
              <a:gd name="connsiteY0" fmla="*/ 0 h 161925"/>
              <a:gd name="connsiteX1" fmla="*/ 200002 w 200001"/>
              <a:gd name="connsiteY1" fmla="*/ 80965 h 161925"/>
              <a:gd name="connsiteX2" fmla="*/ 119038 w 200001"/>
              <a:gd name="connsiteY2" fmla="*/ 161925 h 161925"/>
              <a:gd name="connsiteX3" fmla="*/ 73112 w 200001"/>
              <a:gd name="connsiteY3" fmla="*/ 147638 h 161925"/>
              <a:gd name="connsiteX4" fmla="*/ 7142 w 200001"/>
              <a:gd name="connsiteY4" fmla="*/ 147638 h 161925"/>
              <a:gd name="connsiteX5" fmla="*/ 0 w 200001"/>
              <a:gd name="connsiteY5" fmla="*/ 140492 h 161925"/>
              <a:gd name="connsiteX6" fmla="*/ 6170 w 200001"/>
              <a:gd name="connsiteY6" fmla="*/ 133417 h 161925"/>
              <a:gd name="connsiteX7" fmla="*/ 7142 w 200001"/>
              <a:gd name="connsiteY7" fmla="*/ 133350 h 161925"/>
              <a:gd name="connsiteX8" fmla="*/ 57319 w 200001"/>
              <a:gd name="connsiteY8" fmla="*/ 133360 h 161925"/>
              <a:gd name="connsiteX9" fmla="*/ 47585 w 200001"/>
              <a:gd name="connsiteY9" fmla="*/ 119072 h 161925"/>
              <a:gd name="connsiteX10" fmla="*/ 26144 w 200001"/>
              <a:gd name="connsiteY10" fmla="*/ 119063 h 161925"/>
              <a:gd name="connsiteX11" fmla="*/ 19002 w 200001"/>
              <a:gd name="connsiteY11" fmla="*/ 111917 h 161925"/>
              <a:gd name="connsiteX12" fmla="*/ 25172 w 200001"/>
              <a:gd name="connsiteY12" fmla="*/ 104842 h 161925"/>
              <a:gd name="connsiteX13" fmla="*/ 26144 w 200001"/>
              <a:gd name="connsiteY13" fmla="*/ 104775 h 161925"/>
              <a:gd name="connsiteX14" fmla="*/ 41641 w 200001"/>
              <a:gd name="connsiteY14" fmla="*/ 104785 h 161925"/>
              <a:gd name="connsiteX15" fmla="*/ 38079 w 200001"/>
              <a:gd name="connsiteY15" fmla="*/ 80963 h 161925"/>
              <a:gd name="connsiteX16" fmla="*/ 57310 w 200001"/>
              <a:gd name="connsiteY16" fmla="*/ 28575 h 161925"/>
              <a:gd name="connsiteX17" fmla="*/ 16648 w 200001"/>
              <a:gd name="connsiteY17" fmla="*/ 28575 h 161925"/>
              <a:gd name="connsiteX18" fmla="*/ 9506 w 200001"/>
              <a:gd name="connsiteY18" fmla="*/ 21429 h 161925"/>
              <a:gd name="connsiteX19" fmla="*/ 15676 w 200001"/>
              <a:gd name="connsiteY19" fmla="*/ 14354 h 161925"/>
              <a:gd name="connsiteX20" fmla="*/ 16648 w 200001"/>
              <a:gd name="connsiteY20" fmla="*/ 14288 h 161925"/>
              <a:gd name="connsiteX21" fmla="*/ 73102 w 200001"/>
              <a:gd name="connsiteY21" fmla="*/ 14288 h 161925"/>
              <a:gd name="connsiteX22" fmla="*/ 119041 w 200001"/>
              <a:gd name="connsiteY22" fmla="*/ 0 h 161925"/>
              <a:gd name="connsiteX23" fmla="*/ 130033 w 200001"/>
              <a:gd name="connsiteY23" fmla="*/ 102070 h 161925"/>
              <a:gd name="connsiteX24" fmla="*/ 119041 w 200001"/>
              <a:gd name="connsiteY24" fmla="*/ 104756 h 161925"/>
              <a:gd name="connsiteX25" fmla="*/ 108154 w 200001"/>
              <a:gd name="connsiteY25" fmla="*/ 102127 h 161925"/>
              <a:gd name="connsiteX26" fmla="*/ 97715 w 200001"/>
              <a:gd name="connsiteY26" fmla="*/ 112567 h 161925"/>
              <a:gd name="connsiteX27" fmla="*/ 119070 w 200001"/>
              <a:gd name="connsiteY27" fmla="*/ 119110 h 161925"/>
              <a:gd name="connsiteX28" fmla="*/ 140492 w 200001"/>
              <a:gd name="connsiteY28" fmla="*/ 112528 h 161925"/>
              <a:gd name="connsiteX29" fmla="*/ 130033 w 200001"/>
              <a:gd name="connsiteY29" fmla="*/ 102070 h 161925"/>
              <a:gd name="connsiteX30" fmla="*/ 80960 w 200001"/>
              <a:gd name="connsiteY30" fmla="*/ 80991 h 161925"/>
              <a:gd name="connsiteX31" fmla="*/ 87580 w 200001"/>
              <a:gd name="connsiteY31" fmla="*/ 102470 h 161925"/>
              <a:gd name="connsiteX32" fmla="*/ 97991 w 200001"/>
              <a:gd name="connsiteY32" fmla="*/ 92078 h 161925"/>
              <a:gd name="connsiteX33" fmla="*/ 95229 w 200001"/>
              <a:gd name="connsiteY33" fmla="*/ 80953 h 161925"/>
              <a:gd name="connsiteX34" fmla="*/ 97934 w 200001"/>
              <a:gd name="connsiteY34" fmla="*/ 69952 h 161925"/>
              <a:gd name="connsiteX35" fmla="*/ 87542 w 200001"/>
              <a:gd name="connsiteY35" fmla="*/ 59569 h 161925"/>
              <a:gd name="connsiteX36" fmla="*/ 80960 w 200001"/>
              <a:gd name="connsiteY36" fmla="*/ 81001 h 161925"/>
              <a:gd name="connsiteX37" fmla="*/ 150645 w 200001"/>
              <a:gd name="connsiteY37" fmla="*/ 59636 h 161925"/>
              <a:gd name="connsiteX38" fmla="*/ 140215 w 200001"/>
              <a:gd name="connsiteY38" fmla="*/ 70066 h 161925"/>
              <a:gd name="connsiteX39" fmla="*/ 142844 w 200001"/>
              <a:gd name="connsiteY39" fmla="*/ 80953 h 161925"/>
              <a:gd name="connsiteX40" fmla="*/ 140149 w 200001"/>
              <a:gd name="connsiteY40" fmla="*/ 91954 h 161925"/>
              <a:gd name="connsiteX41" fmla="*/ 150607 w 200001"/>
              <a:gd name="connsiteY41" fmla="*/ 102413 h 161925"/>
              <a:gd name="connsiteX42" fmla="*/ 157179 w 200001"/>
              <a:gd name="connsiteY42" fmla="*/ 80991 h 161925"/>
              <a:gd name="connsiteX43" fmla="*/ 150645 w 200001"/>
              <a:gd name="connsiteY43" fmla="*/ 59636 h 161925"/>
              <a:gd name="connsiteX44" fmla="*/ 119041 w 200001"/>
              <a:gd name="connsiteY44" fmla="*/ 71438 h 161925"/>
              <a:gd name="connsiteX45" fmla="*/ 109100 w 200001"/>
              <a:gd name="connsiteY45" fmla="*/ 80527 h 161925"/>
              <a:gd name="connsiteX46" fmla="*/ 118190 w 200001"/>
              <a:gd name="connsiteY46" fmla="*/ 90469 h 161925"/>
              <a:gd name="connsiteX47" fmla="*/ 119041 w 200001"/>
              <a:gd name="connsiteY47" fmla="*/ 90469 h 161925"/>
              <a:gd name="connsiteX48" fmla="*/ 128131 w 200001"/>
              <a:gd name="connsiteY48" fmla="*/ 80527 h 161925"/>
              <a:gd name="connsiteX49" fmla="*/ 119041 w 200001"/>
              <a:gd name="connsiteY49" fmla="*/ 71438 h 161925"/>
              <a:gd name="connsiteX50" fmla="*/ 119070 w 200001"/>
              <a:gd name="connsiteY50" fmla="*/ 42882 h 161925"/>
              <a:gd name="connsiteX51" fmla="*/ 97639 w 200001"/>
              <a:gd name="connsiteY51" fmla="*/ 49463 h 161925"/>
              <a:gd name="connsiteX52" fmla="*/ 108021 w 200001"/>
              <a:gd name="connsiteY52" fmla="*/ 59846 h 161925"/>
              <a:gd name="connsiteX53" fmla="*/ 119041 w 200001"/>
              <a:gd name="connsiteY53" fmla="*/ 57150 h 161925"/>
              <a:gd name="connsiteX54" fmla="*/ 130147 w 200001"/>
              <a:gd name="connsiteY54" fmla="*/ 59893 h 161925"/>
              <a:gd name="connsiteX55" fmla="*/ 140549 w 200001"/>
              <a:gd name="connsiteY55" fmla="*/ 49502 h 161925"/>
              <a:gd name="connsiteX56" fmla="*/ 119070 w 200001"/>
              <a:gd name="connsiteY56" fmla="*/ 42882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01" h="161925">
                <a:moveTo>
                  <a:pt x="119041" y="0"/>
                </a:moveTo>
                <a:cubicBezTo>
                  <a:pt x="163755" y="1"/>
                  <a:pt x="200003" y="36250"/>
                  <a:pt x="200002" y="80965"/>
                </a:cubicBezTo>
                <a:cubicBezTo>
                  <a:pt x="200001" y="125679"/>
                  <a:pt x="163753" y="161926"/>
                  <a:pt x="119038" y="161925"/>
                </a:cubicBezTo>
                <a:cubicBezTo>
                  <a:pt x="102635" y="161925"/>
                  <a:pt x="86620" y="156943"/>
                  <a:pt x="73112" y="147638"/>
                </a:cubicBezTo>
                <a:lnTo>
                  <a:pt x="7142" y="147638"/>
                </a:lnTo>
                <a:cubicBezTo>
                  <a:pt x="3196" y="147637"/>
                  <a:pt x="-1" y="144437"/>
                  <a:pt x="0" y="140492"/>
                </a:cubicBezTo>
                <a:cubicBezTo>
                  <a:pt x="1" y="136923"/>
                  <a:pt x="2635" y="133904"/>
                  <a:pt x="6170" y="133417"/>
                </a:cubicBezTo>
                <a:lnTo>
                  <a:pt x="7142" y="133350"/>
                </a:lnTo>
                <a:lnTo>
                  <a:pt x="57319" y="133360"/>
                </a:lnTo>
                <a:cubicBezTo>
                  <a:pt x="53575" y="128957"/>
                  <a:pt x="50311" y="124168"/>
                  <a:pt x="47585" y="119072"/>
                </a:cubicBezTo>
                <a:lnTo>
                  <a:pt x="26144" y="119063"/>
                </a:lnTo>
                <a:cubicBezTo>
                  <a:pt x="22199" y="119062"/>
                  <a:pt x="19001" y="115862"/>
                  <a:pt x="19002" y="111917"/>
                </a:cubicBezTo>
                <a:cubicBezTo>
                  <a:pt x="19003" y="108348"/>
                  <a:pt x="21637" y="105329"/>
                  <a:pt x="25172" y="104842"/>
                </a:cubicBezTo>
                <a:lnTo>
                  <a:pt x="26144" y="104775"/>
                </a:lnTo>
                <a:lnTo>
                  <a:pt x="41641" y="104785"/>
                </a:lnTo>
                <a:cubicBezTo>
                  <a:pt x="39272" y="97066"/>
                  <a:pt x="38072" y="89037"/>
                  <a:pt x="38079" y="80963"/>
                </a:cubicBezTo>
                <a:cubicBezTo>
                  <a:pt x="38079" y="60979"/>
                  <a:pt x="45318" y="42691"/>
                  <a:pt x="57310" y="28575"/>
                </a:cubicBezTo>
                <a:lnTo>
                  <a:pt x="16648" y="28575"/>
                </a:lnTo>
                <a:cubicBezTo>
                  <a:pt x="12702" y="28574"/>
                  <a:pt x="9505" y="25375"/>
                  <a:pt x="9506" y="21429"/>
                </a:cubicBezTo>
                <a:cubicBezTo>
                  <a:pt x="9507" y="17861"/>
                  <a:pt x="12141" y="14841"/>
                  <a:pt x="15676" y="14354"/>
                </a:cubicBezTo>
                <a:lnTo>
                  <a:pt x="16648" y="14288"/>
                </a:lnTo>
                <a:lnTo>
                  <a:pt x="73102" y="14288"/>
                </a:lnTo>
                <a:cubicBezTo>
                  <a:pt x="86603" y="4958"/>
                  <a:pt x="102631" y="-26"/>
                  <a:pt x="119041" y="0"/>
                </a:cubicBezTo>
                <a:close/>
                <a:moveTo>
                  <a:pt x="130033" y="102070"/>
                </a:moveTo>
                <a:cubicBezTo>
                  <a:pt x="126747" y="103785"/>
                  <a:pt x="123004" y="104756"/>
                  <a:pt x="119041" y="104756"/>
                </a:cubicBezTo>
                <a:cubicBezTo>
                  <a:pt x="115117" y="104756"/>
                  <a:pt x="111421" y="103804"/>
                  <a:pt x="108154" y="102127"/>
                </a:cubicBezTo>
                <a:lnTo>
                  <a:pt x="97715" y="112567"/>
                </a:lnTo>
                <a:cubicBezTo>
                  <a:pt x="103811" y="116691"/>
                  <a:pt x="111155" y="119110"/>
                  <a:pt x="119070" y="119110"/>
                </a:cubicBezTo>
                <a:cubicBezTo>
                  <a:pt x="127014" y="119110"/>
                  <a:pt x="134386" y="116681"/>
                  <a:pt x="140492" y="112528"/>
                </a:cubicBezTo>
                <a:lnTo>
                  <a:pt x="130033" y="102070"/>
                </a:lnTo>
                <a:close/>
                <a:moveTo>
                  <a:pt x="80960" y="80991"/>
                </a:moveTo>
                <a:cubicBezTo>
                  <a:pt x="80960" y="88954"/>
                  <a:pt x="83399" y="96355"/>
                  <a:pt x="87580" y="102470"/>
                </a:cubicBezTo>
                <a:lnTo>
                  <a:pt x="97991" y="92078"/>
                </a:lnTo>
                <a:cubicBezTo>
                  <a:pt x="96174" y="88652"/>
                  <a:pt x="95225" y="84832"/>
                  <a:pt x="95229" y="80953"/>
                </a:cubicBezTo>
                <a:cubicBezTo>
                  <a:pt x="95229" y="76981"/>
                  <a:pt x="96210" y="73238"/>
                  <a:pt x="97934" y="69952"/>
                </a:cubicBezTo>
                <a:lnTo>
                  <a:pt x="87542" y="59569"/>
                </a:lnTo>
                <a:cubicBezTo>
                  <a:pt x="83239" y="65887"/>
                  <a:pt x="80945" y="73357"/>
                  <a:pt x="80960" y="81001"/>
                </a:cubicBezTo>
                <a:close/>
                <a:moveTo>
                  <a:pt x="150645" y="59636"/>
                </a:moveTo>
                <a:lnTo>
                  <a:pt x="140215" y="70066"/>
                </a:lnTo>
                <a:cubicBezTo>
                  <a:pt x="141892" y="73324"/>
                  <a:pt x="142844" y="77029"/>
                  <a:pt x="142844" y="80953"/>
                </a:cubicBezTo>
                <a:cubicBezTo>
                  <a:pt x="142844" y="84925"/>
                  <a:pt x="141873" y="88668"/>
                  <a:pt x="140149" y="91954"/>
                </a:cubicBezTo>
                <a:lnTo>
                  <a:pt x="150607" y="102413"/>
                </a:lnTo>
                <a:cubicBezTo>
                  <a:pt x="154760" y="96307"/>
                  <a:pt x="157179" y="88935"/>
                  <a:pt x="157179" y="80991"/>
                </a:cubicBezTo>
                <a:cubicBezTo>
                  <a:pt x="157179" y="73085"/>
                  <a:pt x="154770" y="65723"/>
                  <a:pt x="150645" y="59636"/>
                </a:cubicBezTo>
                <a:close/>
                <a:moveTo>
                  <a:pt x="119041" y="71438"/>
                </a:moveTo>
                <a:cubicBezTo>
                  <a:pt x="113786" y="71202"/>
                  <a:pt x="109335" y="75272"/>
                  <a:pt x="109100" y="80527"/>
                </a:cubicBezTo>
                <a:cubicBezTo>
                  <a:pt x="108865" y="85782"/>
                  <a:pt x="112934" y="90233"/>
                  <a:pt x="118190" y="90469"/>
                </a:cubicBezTo>
                <a:cubicBezTo>
                  <a:pt x="118474" y="90481"/>
                  <a:pt x="118757" y="90481"/>
                  <a:pt x="119041" y="90469"/>
                </a:cubicBezTo>
                <a:cubicBezTo>
                  <a:pt x="124296" y="90233"/>
                  <a:pt x="128366" y="85782"/>
                  <a:pt x="128131" y="80527"/>
                </a:cubicBezTo>
                <a:cubicBezTo>
                  <a:pt x="127910" y="75601"/>
                  <a:pt x="123967" y="71658"/>
                  <a:pt x="119041" y="71438"/>
                </a:cubicBezTo>
                <a:close/>
                <a:moveTo>
                  <a:pt x="119070" y="42882"/>
                </a:moveTo>
                <a:cubicBezTo>
                  <a:pt x="111126" y="42882"/>
                  <a:pt x="103754" y="45311"/>
                  <a:pt x="97639" y="49463"/>
                </a:cubicBezTo>
                <a:lnTo>
                  <a:pt x="108021" y="59846"/>
                </a:lnTo>
                <a:cubicBezTo>
                  <a:pt x="111316" y="58131"/>
                  <a:pt x="115069" y="57150"/>
                  <a:pt x="119041" y="57150"/>
                </a:cubicBezTo>
                <a:cubicBezTo>
                  <a:pt x="123051" y="57150"/>
                  <a:pt x="126833" y="58141"/>
                  <a:pt x="130147" y="59893"/>
                </a:cubicBezTo>
                <a:lnTo>
                  <a:pt x="140549" y="49502"/>
                </a:lnTo>
                <a:cubicBezTo>
                  <a:pt x="134222" y="45176"/>
                  <a:pt x="126734" y="42868"/>
                  <a:pt x="119070" y="42882"/>
                </a:cubicBezTo>
                <a:close/>
              </a:path>
            </a:pathLst>
          </a:custGeom>
          <a:solidFill>
            <a:schemeClr val="accent1"/>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67" name="Text Placeholder 26">
            <a:extLst>
              <a:ext uri="{FF2B5EF4-FFF2-40B4-BE49-F238E27FC236}">
                <a16:creationId xmlns:a16="http://schemas.microsoft.com/office/drawing/2014/main" id="{7A785D86-5C5C-D575-F250-942CA7F7CF75}"/>
              </a:ext>
            </a:extLst>
          </p:cNvPr>
          <p:cNvSpPr txBox="1">
            <a:spLocks/>
          </p:cNvSpPr>
          <p:nvPr/>
        </p:nvSpPr>
        <p:spPr>
          <a:xfrm>
            <a:off x="9749471" y="1851659"/>
            <a:ext cx="1617544" cy="492443"/>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Rapid Response Marketing</a:t>
            </a:r>
          </a:p>
        </p:txBody>
      </p:sp>
      <p:sp>
        <p:nvSpPr>
          <p:cNvPr id="168" name="Text Placeholder 26">
            <a:extLst>
              <a:ext uri="{FF2B5EF4-FFF2-40B4-BE49-F238E27FC236}">
                <a16:creationId xmlns:a16="http://schemas.microsoft.com/office/drawing/2014/main" id="{DEA55951-97D5-3D18-E60E-9BFCF86E3C9A}"/>
              </a:ext>
            </a:extLst>
          </p:cNvPr>
          <p:cNvSpPr txBox="1">
            <a:spLocks/>
          </p:cNvSpPr>
          <p:nvPr/>
        </p:nvSpPr>
        <p:spPr>
          <a:xfrm>
            <a:off x="9091096" y="2801935"/>
            <a:ext cx="2275919" cy="1738938"/>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Search social media to identify trending topics</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Summarize information</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Hyper-personalized written content</a:t>
            </a:r>
          </a:p>
          <a:p>
            <a:pPr marL="169863" marR="0" lvl="0" indent="-169863"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Hyper-personalized images</a:t>
            </a:r>
          </a:p>
        </p:txBody>
      </p:sp>
    </p:spTree>
    <p:extLst>
      <p:ext uri="{BB962C8B-B14F-4D97-AF65-F5344CB8AC3E}">
        <p14:creationId xmlns:p14="http://schemas.microsoft.com/office/powerpoint/2010/main" val="1276451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4C082-FCF3-EA75-85E3-B8DB9F67E1AA}"/>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2490004"/>
          </a:xfrm>
          <a:prstGeom prst="rect">
            <a:avLst/>
          </a:prstGeom>
        </p:spPr>
      </p:pic>
      <p:sp>
        <p:nvSpPr>
          <p:cNvPr id="4" name="TextBox 3">
            <a:extLst>
              <a:ext uri="{FF2B5EF4-FFF2-40B4-BE49-F238E27FC236}">
                <a16:creationId xmlns:a16="http://schemas.microsoft.com/office/drawing/2014/main" id="{B9783956-6182-F3E9-9E99-F1E918647048}"/>
              </a:ext>
              <a:ext uri="{C183D7F6-B498-43B3-948B-1728B52AA6E4}">
                <adec:decorative xmlns:adec="http://schemas.microsoft.com/office/drawing/2017/decorative" val="1"/>
              </a:ext>
            </a:extLst>
          </p:cNvPr>
          <p:cNvSpPr txBox="1"/>
          <p:nvPr/>
        </p:nvSpPr>
        <p:spPr>
          <a:xfrm>
            <a:off x="0" y="0"/>
            <a:ext cx="12192000" cy="2490004"/>
          </a:xfrm>
          <a:prstGeom prst="rect">
            <a:avLst/>
          </a:prstGeom>
          <a:solidFill>
            <a:srgbClr val="3B2E58">
              <a:lumMod val="75000"/>
              <a:alpha val="78000"/>
            </a:srgbClr>
          </a:solidFill>
        </p:spPr>
        <p:txBody>
          <a:bodyPr wrap="square"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000000"/>
              </a:solidFill>
              <a:effectLst/>
              <a:uLnTx/>
              <a:uFillTx/>
              <a:latin typeface="Segoe UI Variable Display"/>
            </a:endParaRPr>
          </a:p>
        </p:txBody>
      </p:sp>
      <p:sp>
        <p:nvSpPr>
          <p:cNvPr id="5" name="Oval 4">
            <a:extLst>
              <a:ext uri="{FF2B5EF4-FFF2-40B4-BE49-F238E27FC236}">
                <a16:creationId xmlns:a16="http://schemas.microsoft.com/office/drawing/2014/main" id="{406E8851-2391-BE22-5F85-F915B691B5C6}"/>
              </a:ext>
              <a:ext uri="{C183D7F6-B498-43B3-948B-1728B52AA6E4}">
                <adec:decorative xmlns:adec="http://schemas.microsoft.com/office/drawing/2017/decorative" val="1"/>
              </a:ext>
            </a:extLst>
          </p:cNvPr>
          <p:cNvSpPr/>
          <p:nvPr/>
        </p:nvSpPr>
        <p:spPr bwMode="auto">
          <a:xfrm>
            <a:off x="584200" y="342011"/>
            <a:ext cx="722374" cy="718844"/>
          </a:xfrm>
          <a:prstGeom prst="ellipse">
            <a:avLst/>
          </a:prstGeom>
          <a:noFill/>
          <a:ln w="9525" cap="flat" cmpd="sng" algn="ctr">
            <a:solidFill>
              <a:srgbClr val="8661C5">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8661C5">
                    <a:lumMod val="75000"/>
                  </a:srgbClr>
                </a:solidFill>
                <a:effectLst/>
                <a:uLnTx/>
                <a:uFillTx/>
                <a:latin typeface="Segoe UI Variable Display"/>
                <a:ea typeface="+mn-ea"/>
                <a:cs typeface="Segoe UI" pitchFamily="34" charset="0"/>
              </a:rPr>
              <a:t>01</a:t>
            </a:r>
          </a:p>
        </p:txBody>
      </p:sp>
      <p:sp>
        <p:nvSpPr>
          <p:cNvPr id="6" name="Oval 5">
            <a:extLst>
              <a:ext uri="{FF2B5EF4-FFF2-40B4-BE49-F238E27FC236}">
                <a16:creationId xmlns:a16="http://schemas.microsoft.com/office/drawing/2014/main" id="{A7896185-CC93-D941-74DC-C0B4BC992922}"/>
              </a:ext>
              <a:ext uri="{C183D7F6-B498-43B3-948B-1728B52AA6E4}">
                <adec:decorative xmlns:adec="http://schemas.microsoft.com/office/drawing/2017/decorative" val="1"/>
              </a:ext>
            </a:extLst>
          </p:cNvPr>
          <p:cNvSpPr/>
          <p:nvPr/>
        </p:nvSpPr>
        <p:spPr bwMode="auto">
          <a:xfrm>
            <a:off x="1830197" y="342011"/>
            <a:ext cx="722374" cy="718844"/>
          </a:xfrm>
          <a:prstGeom prst="ellipse">
            <a:avLst/>
          </a:prstGeom>
          <a:noFill/>
          <a:ln w="9525" cap="flat" cmpd="sng" algn="ctr">
            <a:solidFill>
              <a:srgbClr val="8661C5">
                <a:lumMod val="75000"/>
              </a:srgbClr>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rgbClr val="8661C5">
                    <a:lumMod val="75000"/>
                  </a:srgbClr>
                </a:solidFill>
                <a:effectLst/>
                <a:uLnTx/>
                <a:uFillTx/>
                <a:latin typeface="Segoe UI Variable Display"/>
                <a:ea typeface="+mn-ea"/>
                <a:cs typeface="Segoe UI" pitchFamily="34" charset="0"/>
              </a:rPr>
              <a:t>02</a:t>
            </a:r>
          </a:p>
        </p:txBody>
      </p:sp>
      <p:cxnSp>
        <p:nvCxnSpPr>
          <p:cNvPr id="7" name="Straight Connector 6">
            <a:extLst>
              <a:ext uri="{FF2B5EF4-FFF2-40B4-BE49-F238E27FC236}">
                <a16:creationId xmlns:a16="http://schemas.microsoft.com/office/drawing/2014/main" id="{574FAE49-E8E5-007B-BD1D-AD8D95B92CDF}"/>
              </a:ext>
              <a:ext uri="{C183D7F6-B498-43B3-948B-1728B52AA6E4}">
                <adec:decorative xmlns:adec="http://schemas.microsoft.com/office/drawing/2017/decorative" val="1"/>
              </a:ext>
            </a:extLst>
          </p:cNvPr>
          <p:cNvCxnSpPr>
            <a:cxnSpLocks/>
          </p:cNvCxnSpPr>
          <p:nvPr/>
        </p:nvCxnSpPr>
        <p:spPr>
          <a:xfrm>
            <a:off x="4109085" y="220322"/>
            <a:ext cx="0" cy="2049361"/>
          </a:xfrm>
          <a:prstGeom prst="line">
            <a:avLst/>
          </a:prstGeom>
          <a:noFill/>
          <a:ln w="19050" cap="rnd" cmpd="sng" algn="ctr">
            <a:solidFill>
              <a:srgbClr val="8661C5">
                <a:lumMod val="60000"/>
                <a:lumOff val="40000"/>
              </a:srgbClr>
            </a:solidFill>
            <a:prstDash val="solid"/>
            <a:headEnd type="none" w="med" len="med"/>
            <a:tailEnd type="none" w="med" len="med"/>
          </a:ln>
          <a:effectLst>
            <a:outerShdw blurRad="63500" dist="63500" dir="2700000" algn="tl" rotWithShape="0">
              <a:srgbClr val="737373">
                <a:alpha val="20000"/>
              </a:srgbClr>
            </a:outerShdw>
          </a:effectLst>
        </p:spPr>
      </p:cxnSp>
      <p:sp>
        <p:nvSpPr>
          <p:cNvPr id="8" name="Rounded Rectangle 1">
            <a:extLst>
              <a:ext uri="{FF2B5EF4-FFF2-40B4-BE49-F238E27FC236}">
                <a16:creationId xmlns:a16="http://schemas.microsoft.com/office/drawing/2014/main" id="{71021763-6EA0-327D-8B67-0CB08CE7960A}"/>
              </a:ext>
              <a:ext uri="{C183D7F6-B498-43B3-948B-1728B52AA6E4}">
                <adec:decorative xmlns:adec="http://schemas.microsoft.com/office/drawing/2017/decorative" val="1"/>
              </a:ext>
            </a:extLst>
          </p:cNvPr>
          <p:cNvSpPr/>
          <p:nvPr/>
        </p:nvSpPr>
        <p:spPr bwMode="auto">
          <a:xfrm>
            <a:off x="1" y="2490005"/>
            <a:ext cx="12192000" cy="504656"/>
          </a:xfrm>
          <a:prstGeom prst="rect">
            <a:avLst/>
          </a:prstGeom>
          <a:solidFill>
            <a:srgbClr val="8661C5">
              <a:lumMod val="20000"/>
              <a:lumOff val="80000"/>
            </a:srgbClr>
          </a:solidFill>
          <a:ln>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Variable Display"/>
              <a:ea typeface="+mn-ea"/>
              <a:cs typeface="Segoe UI" panose="020B0502040204020203" pitchFamily="34" charset="0"/>
            </a:endParaRPr>
          </a:p>
        </p:txBody>
      </p:sp>
      <p:cxnSp>
        <p:nvCxnSpPr>
          <p:cNvPr id="9" name="Straight Connector 8">
            <a:extLst>
              <a:ext uri="{FF2B5EF4-FFF2-40B4-BE49-F238E27FC236}">
                <a16:creationId xmlns:a16="http://schemas.microsoft.com/office/drawing/2014/main" id="{443B5D5F-A534-2198-2FF8-8EE110498402}"/>
              </a:ext>
              <a:ext uri="{C183D7F6-B498-43B3-948B-1728B52AA6E4}">
                <adec:decorative xmlns:adec="http://schemas.microsoft.com/office/drawing/2017/decorative" val="1"/>
              </a:ext>
            </a:extLst>
          </p:cNvPr>
          <p:cNvCxnSpPr>
            <a:cxnSpLocks/>
          </p:cNvCxnSpPr>
          <p:nvPr/>
        </p:nvCxnSpPr>
        <p:spPr>
          <a:xfrm rot="5400000">
            <a:off x="4135350" y="2918461"/>
            <a:ext cx="152400" cy="0"/>
          </a:xfrm>
          <a:prstGeom prst="line">
            <a:avLst/>
          </a:prstGeom>
          <a:noFill/>
          <a:ln w="25400" cap="flat" cmpd="sng" algn="ctr">
            <a:solidFill>
              <a:srgbClr val="FFFFFF"/>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F3D34BAD-0037-DAB1-BEE7-91E7EF2DCF23}"/>
              </a:ext>
              <a:ext uri="{C183D7F6-B498-43B3-948B-1728B52AA6E4}">
                <adec:decorative xmlns:adec="http://schemas.microsoft.com/office/drawing/2017/decorative" val="1"/>
              </a:ext>
            </a:extLst>
          </p:cNvPr>
          <p:cNvCxnSpPr>
            <a:cxnSpLocks/>
          </p:cNvCxnSpPr>
          <p:nvPr/>
        </p:nvCxnSpPr>
        <p:spPr>
          <a:xfrm rot="5400000">
            <a:off x="7904250" y="2918461"/>
            <a:ext cx="152400" cy="0"/>
          </a:xfrm>
          <a:prstGeom prst="line">
            <a:avLst/>
          </a:prstGeom>
          <a:noFill/>
          <a:ln w="25400" cap="flat" cmpd="sng" algn="ctr">
            <a:solidFill>
              <a:srgbClr val="FFFFFF"/>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7335439A-BDF8-F4D2-4FE6-6A1E0C9DF9F4}"/>
              </a:ext>
              <a:ext uri="{C183D7F6-B498-43B3-948B-1728B52AA6E4}">
                <adec:decorative xmlns:adec="http://schemas.microsoft.com/office/drawing/2017/decorative" val="1"/>
              </a:ext>
            </a:extLst>
          </p:cNvPr>
          <p:cNvCxnSpPr>
            <a:cxnSpLocks/>
          </p:cNvCxnSpPr>
          <p:nvPr/>
        </p:nvCxnSpPr>
        <p:spPr>
          <a:xfrm>
            <a:off x="4211551" y="3076994"/>
            <a:ext cx="0" cy="3192043"/>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12" name="Straight Connector 11">
            <a:extLst>
              <a:ext uri="{FF2B5EF4-FFF2-40B4-BE49-F238E27FC236}">
                <a16:creationId xmlns:a16="http://schemas.microsoft.com/office/drawing/2014/main" id="{1E3A9F82-FD59-39DF-185A-28E5DC92DB53}"/>
              </a:ext>
              <a:ext uri="{C183D7F6-B498-43B3-948B-1728B52AA6E4}">
                <adec:decorative xmlns:adec="http://schemas.microsoft.com/office/drawing/2017/decorative" val="1"/>
              </a:ext>
            </a:extLst>
          </p:cNvPr>
          <p:cNvCxnSpPr>
            <a:cxnSpLocks/>
          </p:cNvCxnSpPr>
          <p:nvPr/>
        </p:nvCxnSpPr>
        <p:spPr>
          <a:xfrm>
            <a:off x="7980450" y="3076994"/>
            <a:ext cx="0" cy="3192043"/>
          </a:xfrm>
          <a:prstGeom prst="line">
            <a:avLst/>
          </a:prstGeom>
          <a:noFill/>
          <a:ln w="6350" cap="flat" cmpd="sng" algn="ctr">
            <a:solidFill>
              <a:srgbClr val="FFFFFF">
                <a:lumMod val="75000"/>
              </a:srgbClr>
            </a:solidFill>
            <a:prstDash val="dash"/>
            <a:headEnd type="none" w="lg" len="med"/>
            <a:tailEnd type="none" w="lg" len="med"/>
          </a:ln>
          <a:effectLst/>
        </p:spPr>
      </p:cxnSp>
      <p:sp>
        <p:nvSpPr>
          <p:cNvPr id="13" name="Rounded Rectangle 1">
            <a:extLst>
              <a:ext uri="{FF2B5EF4-FFF2-40B4-BE49-F238E27FC236}">
                <a16:creationId xmlns:a16="http://schemas.microsoft.com/office/drawing/2014/main" id="{5EA9D0D5-C910-1F06-E289-5C4E2CD73CF3}"/>
              </a:ext>
              <a:ext uri="{C183D7F6-B498-43B3-948B-1728B52AA6E4}">
                <adec:decorative xmlns:adec="http://schemas.microsoft.com/office/drawing/2017/decorative" val="1"/>
              </a:ext>
            </a:extLst>
          </p:cNvPr>
          <p:cNvSpPr/>
          <p:nvPr/>
        </p:nvSpPr>
        <p:spPr bwMode="auto">
          <a:xfrm>
            <a:off x="1" y="6263688"/>
            <a:ext cx="12192000" cy="594312"/>
          </a:xfrm>
          <a:prstGeom prst="rect">
            <a:avLst/>
          </a:prstGeom>
          <a:solidFill>
            <a:srgbClr val="FFFFFF">
              <a:lumMod val="95000"/>
            </a:srgbClr>
          </a:solidFill>
          <a:ln>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1" i="0" u="none" strike="noStrike" kern="0" cap="none" spc="0" normalizeH="0" baseline="0" noProof="0">
              <a:ln>
                <a:noFill/>
              </a:ln>
              <a:solidFill>
                <a:srgbClr val="FFFFFF"/>
              </a:solidFill>
              <a:effectLst/>
              <a:uLnTx/>
              <a:uFillTx/>
              <a:latin typeface="Segoe UI Variable Display"/>
              <a:ea typeface="+mn-ea"/>
              <a:cs typeface="Segoe UI" panose="020B0502040204020203" pitchFamily="34" charset="0"/>
            </a:endParaRPr>
          </a:p>
        </p:txBody>
      </p:sp>
      <p:sp>
        <p:nvSpPr>
          <p:cNvPr id="14" name="Title 23">
            <a:extLst>
              <a:ext uri="{FF2B5EF4-FFF2-40B4-BE49-F238E27FC236}">
                <a16:creationId xmlns:a16="http://schemas.microsoft.com/office/drawing/2014/main" id="{27290BE8-5549-21A5-3619-86FBE0ACC386}"/>
              </a:ext>
            </a:extLst>
          </p:cNvPr>
          <p:cNvSpPr txBox="1">
            <a:spLocks/>
          </p:cNvSpPr>
          <p:nvPr/>
        </p:nvSpPr>
        <p:spPr>
          <a:xfrm>
            <a:off x="4419600" y="414006"/>
            <a:ext cx="7100888" cy="166199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Variable Display"/>
                <a:ea typeface="+mn-ea"/>
                <a:cs typeface="Segoe UI" pitchFamily="34" charset="0"/>
              </a:rPr>
              <a:t>Where are your customers going next, and how can you be leaps ahead?</a:t>
            </a:r>
          </a:p>
        </p:txBody>
      </p:sp>
      <p:sp>
        <p:nvSpPr>
          <p:cNvPr id="15" name="Oval 14">
            <a:extLst>
              <a:ext uri="{FF2B5EF4-FFF2-40B4-BE49-F238E27FC236}">
                <a16:creationId xmlns:a16="http://schemas.microsoft.com/office/drawing/2014/main" id="{98E83A34-586A-23BD-E6D2-3299B8081049}"/>
              </a:ext>
            </a:extLst>
          </p:cNvPr>
          <p:cNvSpPr/>
          <p:nvPr/>
        </p:nvSpPr>
        <p:spPr bwMode="auto">
          <a:xfrm>
            <a:off x="3076195" y="342011"/>
            <a:ext cx="722374" cy="718844"/>
          </a:xfrm>
          <a:prstGeom prst="ellipse">
            <a:avLst/>
          </a:prstGeom>
          <a:solidFill>
            <a:srgbClr val="8661C5"/>
          </a:solidFill>
          <a:ln w="9525" cap="flat" cmpd="sng" algn="ctr">
            <a:solidFill>
              <a:srgbClr val="8661C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Segoe UI Variable Display"/>
                <a:ea typeface="+mn-ea"/>
                <a:cs typeface="Segoe UI" pitchFamily="34" charset="0"/>
              </a:rPr>
              <a:t>03</a:t>
            </a:r>
          </a:p>
        </p:txBody>
      </p:sp>
      <p:sp>
        <p:nvSpPr>
          <p:cNvPr id="16" name="Rounded Rectangle 1">
            <a:extLst>
              <a:ext uri="{FF2B5EF4-FFF2-40B4-BE49-F238E27FC236}">
                <a16:creationId xmlns:a16="http://schemas.microsoft.com/office/drawing/2014/main" id="{B26EA7E5-E8A6-9312-EAE8-FE75C52F0F2A}"/>
              </a:ext>
            </a:extLst>
          </p:cNvPr>
          <p:cNvSpPr/>
          <p:nvPr/>
        </p:nvSpPr>
        <p:spPr bwMode="auto">
          <a:xfrm>
            <a:off x="584200" y="1299351"/>
            <a:ext cx="3214369" cy="1190653"/>
          </a:xfrm>
          <a:prstGeom prst="round2SameRect">
            <a:avLst>
              <a:gd name="adj1" fmla="val 6592"/>
              <a:gd name="adj2" fmla="val 0"/>
            </a:avLst>
          </a:prstGeom>
          <a:solidFill>
            <a:srgbClr val="8661C5"/>
          </a:solidFill>
          <a:ln>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Variable Display"/>
                <a:ea typeface="Segoe UI" panose="020B0502040204020203" pitchFamily="34" charset="0"/>
                <a:cs typeface="Segoe UI" panose="020B0502040204020203" pitchFamily="34" charset="0"/>
              </a:rPr>
              <a:t>Intuitive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Variable Display"/>
                <a:ea typeface="+mn-ea"/>
                <a:cs typeface="Segoe UI" panose="020B0502040204020203" pitchFamily="34" charset="0"/>
              </a:rPr>
              <a:t>Discovery</a:t>
            </a:r>
          </a:p>
        </p:txBody>
      </p:sp>
      <p:sp>
        <p:nvSpPr>
          <p:cNvPr id="17" name="Rounded Rectangle 1">
            <a:extLst>
              <a:ext uri="{FF2B5EF4-FFF2-40B4-BE49-F238E27FC236}">
                <a16:creationId xmlns:a16="http://schemas.microsoft.com/office/drawing/2014/main" id="{D1DF5A59-9371-EA7B-6DE4-4913C4C3FE16}"/>
              </a:ext>
            </a:extLst>
          </p:cNvPr>
          <p:cNvSpPr/>
          <p:nvPr/>
        </p:nvSpPr>
        <p:spPr bwMode="auto">
          <a:xfrm>
            <a:off x="584201" y="2546193"/>
            <a:ext cx="3485798" cy="392281"/>
          </a:xfrm>
          <a:prstGeom prst="rect">
            <a:avLst/>
          </a:prstGeom>
          <a:noFill/>
          <a:ln w="19050">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algn="ctr">
              <a:defRPr/>
            </a:pPr>
            <a:r>
              <a:rPr lang="en-US" b="1" kern="0">
                <a:solidFill>
                  <a:srgbClr val="8661C5"/>
                </a:solidFill>
                <a:latin typeface="Segoe UI Variable Display"/>
                <a:cs typeface="Segoe UI" panose="020B0502040204020203" pitchFamily="34" charset="0"/>
              </a:rPr>
              <a:t>Intelligent search</a:t>
            </a:r>
          </a:p>
        </p:txBody>
      </p:sp>
      <p:sp>
        <p:nvSpPr>
          <p:cNvPr id="18" name="Rounded Rectangle 1">
            <a:extLst>
              <a:ext uri="{FF2B5EF4-FFF2-40B4-BE49-F238E27FC236}">
                <a16:creationId xmlns:a16="http://schemas.microsoft.com/office/drawing/2014/main" id="{91823526-1EEF-46CD-3009-6F849035C055}"/>
              </a:ext>
            </a:extLst>
          </p:cNvPr>
          <p:cNvSpPr/>
          <p:nvPr/>
        </p:nvSpPr>
        <p:spPr bwMode="auto">
          <a:xfrm>
            <a:off x="584201" y="3078756"/>
            <a:ext cx="3485798" cy="1188720"/>
          </a:xfrm>
          <a:prstGeom prst="rect">
            <a:avLst/>
          </a:prstGeom>
          <a:noFill/>
          <a:ln w="19050">
            <a:noFill/>
          </a:ln>
          <a:effectLst/>
        </p:spPr>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a:defRPr/>
            </a:pPr>
            <a:r>
              <a:rPr lang="en-US" sz="1600" kern="0">
                <a:solidFill>
                  <a:srgbClr val="000000"/>
                </a:solidFill>
                <a:latin typeface="Segoe UI Variable Display"/>
                <a:cs typeface="Segoe UI" panose="020B0502040204020203" pitchFamily="34" charset="0"/>
              </a:rPr>
              <a:t>Revolutionize internal training and information gathering by curating your organization’s own data—not only public internet data.</a:t>
            </a:r>
          </a:p>
        </p:txBody>
      </p:sp>
      <p:sp>
        <p:nvSpPr>
          <p:cNvPr id="19" name="Rounded Rectangle 1">
            <a:extLst>
              <a:ext uri="{FF2B5EF4-FFF2-40B4-BE49-F238E27FC236}">
                <a16:creationId xmlns:a16="http://schemas.microsoft.com/office/drawing/2014/main" id="{F45105A5-6FA2-FA60-335D-6D2DD1BDA1C6}"/>
              </a:ext>
            </a:extLst>
          </p:cNvPr>
          <p:cNvSpPr/>
          <p:nvPr/>
        </p:nvSpPr>
        <p:spPr bwMode="auto">
          <a:xfrm>
            <a:off x="588631" y="4479250"/>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Azure OpenAI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On Your Data</a:t>
            </a:r>
          </a:p>
        </p:txBody>
      </p:sp>
      <p:sp>
        <p:nvSpPr>
          <p:cNvPr id="20" name="Rounded Rectangle 1">
            <a:extLst>
              <a:ext uri="{FF2B5EF4-FFF2-40B4-BE49-F238E27FC236}">
                <a16:creationId xmlns:a16="http://schemas.microsoft.com/office/drawing/2014/main" id="{C7E19567-C11B-3CAA-60E2-3C147F7B496D}"/>
              </a:ext>
            </a:extLst>
          </p:cNvPr>
          <p:cNvSpPr/>
          <p:nvPr/>
        </p:nvSpPr>
        <p:spPr bwMode="auto">
          <a:xfrm>
            <a:off x="2404247" y="4479250"/>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Azure AI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Cognitive Search</a:t>
            </a:r>
          </a:p>
        </p:txBody>
      </p:sp>
      <p:grpSp>
        <p:nvGrpSpPr>
          <p:cNvPr id="21" name="Group 20">
            <a:extLst>
              <a:ext uri="{FF2B5EF4-FFF2-40B4-BE49-F238E27FC236}">
                <a16:creationId xmlns:a16="http://schemas.microsoft.com/office/drawing/2014/main" id="{01301178-3308-A06F-89C6-B50A551F3E4F}"/>
              </a:ext>
              <a:ext uri="{C183D7F6-B498-43B3-948B-1728B52AA6E4}">
                <adec:decorative xmlns:adec="http://schemas.microsoft.com/office/drawing/2017/decorative" val="1"/>
              </a:ext>
            </a:extLst>
          </p:cNvPr>
          <p:cNvGrpSpPr/>
          <p:nvPr/>
        </p:nvGrpSpPr>
        <p:grpSpPr>
          <a:xfrm flipH="1">
            <a:off x="1418104" y="5158312"/>
            <a:ext cx="864393" cy="265998"/>
            <a:chOff x="2390647" y="5132104"/>
            <a:chExt cx="864393" cy="265998"/>
          </a:xfrm>
        </p:grpSpPr>
        <p:sp>
          <p:nvSpPr>
            <p:cNvPr id="22" name="Freeform 47">
              <a:extLst>
                <a:ext uri="{FF2B5EF4-FFF2-40B4-BE49-F238E27FC236}">
                  <a16:creationId xmlns:a16="http://schemas.microsoft.com/office/drawing/2014/main" id="{87437AE8-3839-BA7A-2D31-7B90B2B84A65}"/>
                </a:ext>
              </a:extLst>
            </p:cNvPr>
            <p:cNvSpPr>
              <a:spLocks/>
            </p:cNvSpPr>
            <p:nvPr/>
          </p:nvSpPr>
          <p:spPr bwMode="auto">
            <a:xfrm>
              <a:off x="2559715" y="5132104"/>
              <a:ext cx="695325" cy="205305"/>
            </a:xfrm>
            <a:custGeom>
              <a:avLst/>
              <a:gdLst>
                <a:gd name="T0" fmla="*/ 1200 w 1200"/>
                <a:gd name="T1" fmla="*/ 0 h 351"/>
                <a:gd name="T2" fmla="*/ 1200 w 1200"/>
                <a:gd name="T3" fmla="*/ 0 h 351"/>
                <a:gd name="T4" fmla="*/ 961 w 1200"/>
                <a:gd name="T5" fmla="*/ 346 h 351"/>
                <a:gd name="T6" fmla="*/ 0 w 1200"/>
                <a:gd name="T7" fmla="*/ 253 h 351"/>
              </a:gdLst>
              <a:ahLst/>
              <a:cxnLst>
                <a:cxn ang="0">
                  <a:pos x="T0" y="T1"/>
                </a:cxn>
                <a:cxn ang="0">
                  <a:pos x="T2" y="T3"/>
                </a:cxn>
                <a:cxn ang="0">
                  <a:pos x="T4" y="T5"/>
                </a:cxn>
                <a:cxn ang="0">
                  <a:pos x="T6" y="T7"/>
                </a:cxn>
              </a:cxnLst>
              <a:rect l="0" t="0" r="r" b="b"/>
              <a:pathLst>
                <a:path w="1200" h="351">
                  <a:moveTo>
                    <a:pt x="1200" y="0"/>
                  </a:moveTo>
                  <a:lnTo>
                    <a:pt x="1200" y="0"/>
                  </a:lnTo>
                  <a:cubicBezTo>
                    <a:pt x="1200" y="228"/>
                    <a:pt x="1113" y="344"/>
                    <a:pt x="961" y="346"/>
                  </a:cubicBezTo>
                  <a:cubicBezTo>
                    <a:pt x="639" y="351"/>
                    <a:pt x="316" y="138"/>
                    <a:pt x="0" y="253"/>
                  </a:cubicBezTo>
                </a:path>
              </a:pathLst>
            </a:custGeom>
            <a:noFill/>
            <a:ln w="12700" cap="rnd">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sp>
          <p:nvSpPr>
            <p:cNvPr id="23" name="Freeform 44">
              <a:extLst>
                <a:ext uri="{FF2B5EF4-FFF2-40B4-BE49-F238E27FC236}">
                  <a16:creationId xmlns:a16="http://schemas.microsoft.com/office/drawing/2014/main" id="{B8BA1DE5-5A5F-3025-59EE-D77077296D59}"/>
                </a:ext>
              </a:extLst>
            </p:cNvPr>
            <p:cNvSpPr>
              <a:spLocks/>
            </p:cNvSpPr>
            <p:nvPr/>
          </p:nvSpPr>
          <p:spPr bwMode="auto">
            <a:xfrm>
              <a:off x="2390647" y="5213952"/>
              <a:ext cx="182562" cy="184150"/>
            </a:xfrm>
            <a:custGeom>
              <a:avLst/>
              <a:gdLst>
                <a:gd name="T0" fmla="*/ 385 w 385"/>
                <a:gd name="T1" fmla="*/ 193 h 385"/>
                <a:gd name="T2" fmla="*/ 385 w 385"/>
                <a:gd name="T3" fmla="*/ 193 h 385"/>
                <a:gd name="T4" fmla="*/ 192 w 385"/>
                <a:gd name="T5" fmla="*/ 385 h 385"/>
                <a:gd name="T6" fmla="*/ 0 w 385"/>
                <a:gd name="T7" fmla="*/ 193 h 385"/>
                <a:gd name="T8" fmla="*/ 192 w 385"/>
                <a:gd name="T9" fmla="*/ 0 h 385"/>
                <a:gd name="T10" fmla="*/ 385 w 385"/>
                <a:gd name="T11" fmla="*/ 193 h 385"/>
                <a:gd name="T12" fmla="*/ 385 w 385"/>
                <a:gd name="T13" fmla="*/ 193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385" y="193"/>
                  </a:moveTo>
                  <a:lnTo>
                    <a:pt x="385" y="193"/>
                  </a:lnTo>
                  <a:cubicBezTo>
                    <a:pt x="385" y="299"/>
                    <a:pt x="299" y="385"/>
                    <a:pt x="192" y="385"/>
                  </a:cubicBezTo>
                  <a:cubicBezTo>
                    <a:pt x="86" y="385"/>
                    <a:pt x="0" y="299"/>
                    <a:pt x="0" y="193"/>
                  </a:cubicBezTo>
                  <a:cubicBezTo>
                    <a:pt x="0" y="86"/>
                    <a:pt x="86" y="0"/>
                    <a:pt x="192" y="0"/>
                  </a:cubicBezTo>
                  <a:cubicBezTo>
                    <a:pt x="299" y="0"/>
                    <a:pt x="385" y="86"/>
                    <a:pt x="385" y="193"/>
                  </a:cubicBezTo>
                  <a:lnTo>
                    <a:pt x="385" y="193"/>
                  </a:lnTo>
                  <a:close/>
                </a:path>
              </a:pathLst>
            </a:custGeom>
            <a:solidFill>
              <a:srgbClr val="FFFFFF"/>
            </a:solidFill>
            <a:ln w="12700" cap="flat" cmpd="sng" algn="ctr">
              <a:solidFill>
                <a:srgbClr val="8661C5"/>
              </a:solid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24" name="Freeform 45">
              <a:extLst>
                <a:ext uri="{FF2B5EF4-FFF2-40B4-BE49-F238E27FC236}">
                  <a16:creationId xmlns:a16="http://schemas.microsoft.com/office/drawing/2014/main" id="{2E9BA48E-5469-7E39-C8B3-11645F41AC31}"/>
                </a:ext>
              </a:extLst>
            </p:cNvPr>
            <p:cNvSpPr>
              <a:spLocks/>
            </p:cNvSpPr>
            <p:nvPr/>
          </p:nvSpPr>
          <p:spPr bwMode="auto">
            <a:xfrm>
              <a:off x="2427825" y="5249076"/>
              <a:ext cx="108206" cy="113902"/>
            </a:xfrm>
            <a:custGeom>
              <a:avLst/>
              <a:gdLst>
                <a:gd name="T0" fmla="*/ 130 w 130"/>
                <a:gd name="T1" fmla="*/ 77 h 131"/>
                <a:gd name="T2" fmla="*/ 130 w 130"/>
                <a:gd name="T3" fmla="*/ 77 h 131"/>
                <a:gd name="T4" fmla="*/ 76 w 130"/>
                <a:gd name="T5" fmla="*/ 77 h 131"/>
                <a:gd name="T6" fmla="*/ 76 w 130"/>
                <a:gd name="T7" fmla="*/ 131 h 131"/>
                <a:gd name="T8" fmla="*/ 53 w 130"/>
                <a:gd name="T9" fmla="*/ 131 h 131"/>
                <a:gd name="T10" fmla="*/ 53 w 130"/>
                <a:gd name="T11" fmla="*/ 77 h 131"/>
                <a:gd name="T12" fmla="*/ 0 w 130"/>
                <a:gd name="T13" fmla="*/ 77 h 131"/>
                <a:gd name="T14" fmla="*/ 0 w 130"/>
                <a:gd name="T15" fmla="*/ 54 h 131"/>
                <a:gd name="T16" fmla="*/ 53 w 130"/>
                <a:gd name="T17" fmla="*/ 54 h 131"/>
                <a:gd name="T18" fmla="*/ 53 w 130"/>
                <a:gd name="T19" fmla="*/ 0 h 131"/>
                <a:gd name="T20" fmla="*/ 76 w 130"/>
                <a:gd name="T21" fmla="*/ 0 h 131"/>
                <a:gd name="T22" fmla="*/ 76 w 130"/>
                <a:gd name="T23" fmla="*/ 54 h 131"/>
                <a:gd name="T24" fmla="*/ 130 w 130"/>
                <a:gd name="T25" fmla="*/ 54 h 131"/>
                <a:gd name="T26" fmla="*/ 130 w 130"/>
                <a:gd name="T27" fmla="*/ 7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31">
                  <a:moveTo>
                    <a:pt x="130" y="77"/>
                  </a:moveTo>
                  <a:lnTo>
                    <a:pt x="130" y="77"/>
                  </a:lnTo>
                  <a:lnTo>
                    <a:pt x="76" y="77"/>
                  </a:lnTo>
                  <a:lnTo>
                    <a:pt x="76" y="131"/>
                  </a:lnTo>
                  <a:lnTo>
                    <a:pt x="53" y="131"/>
                  </a:lnTo>
                  <a:lnTo>
                    <a:pt x="53" y="77"/>
                  </a:lnTo>
                  <a:lnTo>
                    <a:pt x="0" y="77"/>
                  </a:lnTo>
                  <a:lnTo>
                    <a:pt x="0" y="54"/>
                  </a:lnTo>
                  <a:lnTo>
                    <a:pt x="53" y="54"/>
                  </a:lnTo>
                  <a:lnTo>
                    <a:pt x="53" y="0"/>
                  </a:lnTo>
                  <a:lnTo>
                    <a:pt x="76" y="0"/>
                  </a:lnTo>
                  <a:lnTo>
                    <a:pt x="76" y="54"/>
                  </a:lnTo>
                  <a:lnTo>
                    <a:pt x="130" y="54"/>
                  </a:lnTo>
                  <a:lnTo>
                    <a:pt x="130" y="77"/>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grpSp>
      <p:grpSp>
        <p:nvGrpSpPr>
          <p:cNvPr id="25" name="Group 24">
            <a:extLst>
              <a:ext uri="{FF2B5EF4-FFF2-40B4-BE49-F238E27FC236}">
                <a16:creationId xmlns:a16="http://schemas.microsoft.com/office/drawing/2014/main" id="{34AB501E-F060-FE76-6785-3A0E8D2B67CB}"/>
              </a:ext>
              <a:ext uri="{C183D7F6-B498-43B3-948B-1728B52AA6E4}">
                <adec:decorative xmlns:adec="http://schemas.microsoft.com/office/drawing/2017/decorative" val="1"/>
              </a:ext>
            </a:extLst>
          </p:cNvPr>
          <p:cNvGrpSpPr/>
          <p:nvPr/>
        </p:nvGrpSpPr>
        <p:grpSpPr>
          <a:xfrm>
            <a:off x="2390647" y="5158312"/>
            <a:ext cx="864393" cy="265998"/>
            <a:chOff x="2390647" y="5132104"/>
            <a:chExt cx="864393" cy="265998"/>
          </a:xfrm>
        </p:grpSpPr>
        <p:sp>
          <p:nvSpPr>
            <p:cNvPr id="26" name="Freeform 47">
              <a:extLst>
                <a:ext uri="{FF2B5EF4-FFF2-40B4-BE49-F238E27FC236}">
                  <a16:creationId xmlns:a16="http://schemas.microsoft.com/office/drawing/2014/main" id="{C77200DA-3EFD-B958-91E2-D352DBD79A76}"/>
                </a:ext>
              </a:extLst>
            </p:cNvPr>
            <p:cNvSpPr>
              <a:spLocks/>
            </p:cNvSpPr>
            <p:nvPr/>
          </p:nvSpPr>
          <p:spPr bwMode="auto">
            <a:xfrm>
              <a:off x="2559715" y="5132104"/>
              <a:ext cx="695325" cy="205305"/>
            </a:xfrm>
            <a:custGeom>
              <a:avLst/>
              <a:gdLst>
                <a:gd name="T0" fmla="*/ 1200 w 1200"/>
                <a:gd name="T1" fmla="*/ 0 h 351"/>
                <a:gd name="T2" fmla="*/ 1200 w 1200"/>
                <a:gd name="T3" fmla="*/ 0 h 351"/>
                <a:gd name="T4" fmla="*/ 961 w 1200"/>
                <a:gd name="T5" fmla="*/ 346 h 351"/>
                <a:gd name="T6" fmla="*/ 0 w 1200"/>
                <a:gd name="T7" fmla="*/ 253 h 351"/>
              </a:gdLst>
              <a:ahLst/>
              <a:cxnLst>
                <a:cxn ang="0">
                  <a:pos x="T0" y="T1"/>
                </a:cxn>
                <a:cxn ang="0">
                  <a:pos x="T2" y="T3"/>
                </a:cxn>
                <a:cxn ang="0">
                  <a:pos x="T4" y="T5"/>
                </a:cxn>
                <a:cxn ang="0">
                  <a:pos x="T6" y="T7"/>
                </a:cxn>
              </a:cxnLst>
              <a:rect l="0" t="0" r="r" b="b"/>
              <a:pathLst>
                <a:path w="1200" h="351">
                  <a:moveTo>
                    <a:pt x="1200" y="0"/>
                  </a:moveTo>
                  <a:lnTo>
                    <a:pt x="1200" y="0"/>
                  </a:lnTo>
                  <a:cubicBezTo>
                    <a:pt x="1200" y="228"/>
                    <a:pt x="1113" y="344"/>
                    <a:pt x="961" y="346"/>
                  </a:cubicBezTo>
                  <a:cubicBezTo>
                    <a:pt x="639" y="351"/>
                    <a:pt x="316" y="138"/>
                    <a:pt x="0" y="253"/>
                  </a:cubicBezTo>
                </a:path>
              </a:pathLst>
            </a:custGeom>
            <a:noFill/>
            <a:ln w="12700" cap="rnd">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sp>
          <p:nvSpPr>
            <p:cNvPr id="27" name="Freeform 44">
              <a:extLst>
                <a:ext uri="{FF2B5EF4-FFF2-40B4-BE49-F238E27FC236}">
                  <a16:creationId xmlns:a16="http://schemas.microsoft.com/office/drawing/2014/main" id="{1EFFF768-E3ED-D72C-938C-3738F6E31C57}"/>
                </a:ext>
              </a:extLst>
            </p:cNvPr>
            <p:cNvSpPr>
              <a:spLocks/>
            </p:cNvSpPr>
            <p:nvPr/>
          </p:nvSpPr>
          <p:spPr bwMode="auto">
            <a:xfrm>
              <a:off x="2390647" y="5213952"/>
              <a:ext cx="182562" cy="184150"/>
            </a:xfrm>
            <a:custGeom>
              <a:avLst/>
              <a:gdLst>
                <a:gd name="T0" fmla="*/ 385 w 385"/>
                <a:gd name="T1" fmla="*/ 193 h 385"/>
                <a:gd name="T2" fmla="*/ 385 w 385"/>
                <a:gd name="T3" fmla="*/ 193 h 385"/>
                <a:gd name="T4" fmla="*/ 192 w 385"/>
                <a:gd name="T5" fmla="*/ 385 h 385"/>
                <a:gd name="T6" fmla="*/ 0 w 385"/>
                <a:gd name="T7" fmla="*/ 193 h 385"/>
                <a:gd name="T8" fmla="*/ 192 w 385"/>
                <a:gd name="T9" fmla="*/ 0 h 385"/>
                <a:gd name="T10" fmla="*/ 385 w 385"/>
                <a:gd name="T11" fmla="*/ 193 h 385"/>
                <a:gd name="T12" fmla="*/ 385 w 385"/>
                <a:gd name="T13" fmla="*/ 193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385" y="193"/>
                  </a:moveTo>
                  <a:lnTo>
                    <a:pt x="385" y="193"/>
                  </a:lnTo>
                  <a:cubicBezTo>
                    <a:pt x="385" y="299"/>
                    <a:pt x="299" y="385"/>
                    <a:pt x="192" y="385"/>
                  </a:cubicBezTo>
                  <a:cubicBezTo>
                    <a:pt x="86" y="385"/>
                    <a:pt x="0" y="299"/>
                    <a:pt x="0" y="193"/>
                  </a:cubicBezTo>
                  <a:cubicBezTo>
                    <a:pt x="0" y="86"/>
                    <a:pt x="86" y="0"/>
                    <a:pt x="192" y="0"/>
                  </a:cubicBezTo>
                  <a:cubicBezTo>
                    <a:pt x="299" y="0"/>
                    <a:pt x="385" y="86"/>
                    <a:pt x="385" y="193"/>
                  </a:cubicBezTo>
                  <a:lnTo>
                    <a:pt x="385" y="193"/>
                  </a:lnTo>
                  <a:close/>
                </a:path>
              </a:pathLst>
            </a:custGeom>
            <a:solidFill>
              <a:srgbClr val="FFFFFF"/>
            </a:solidFill>
            <a:ln w="12700" cap="flat" cmpd="sng" algn="ctr">
              <a:solidFill>
                <a:srgbClr val="8661C5"/>
              </a:solid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28" name="Freeform 45">
              <a:extLst>
                <a:ext uri="{FF2B5EF4-FFF2-40B4-BE49-F238E27FC236}">
                  <a16:creationId xmlns:a16="http://schemas.microsoft.com/office/drawing/2014/main" id="{E8B94ED9-48E8-9A1A-F04F-79921821ECAE}"/>
                </a:ext>
              </a:extLst>
            </p:cNvPr>
            <p:cNvSpPr>
              <a:spLocks/>
            </p:cNvSpPr>
            <p:nvPr/>
          </p:nvSpPr>
          <p:spPr bwMode="auto">
            <a:xfrm>
              <a:off x="2427825" y="5249076"/>
              <a:ext cx="108206" cy="113902"/>
            </a:xfrm>
            <a:custGeom>
              <a:avLst/>
              <a:gdLst>
                <a:gd name="T0" fmla="*/ 130 w 130"/>
                <a:gd name="T1" fmla="*/ 77 h 131"/>
                <a:gd name="T2" fmla="*/ 130 w 130"/>
                <a:gd name="T3" fmla="*/ 77 h 131"/>
                <a:gd name="T4" fmla="*/ 76 w 130"/>
                <a:gd name="T5" fmla="*/ 77 h 131"/>
                <a:gd name="T6" fmla="*/ 76 w 130"/>
                <a:gd name="T7" fmla="*/ 131 h 131"/>
                <a:gd name="T8" fmla="*/ 53 w 130"/>
                <a:gd name="T9" fmla="*/ 131 h 131"/>
                <a:gd name="T10" fmla="*/ 53 w 130"/>
                <a:gd name="T11" fmla="*/ 77 h 131"/>
                <a:gd name="T12" fmla="*/ 0 w 130"/>
                <a:gd name="T13" fmla="*/ 77 h 131"/>
                <a:gd name="T14" fmla="*/ 0 w 130"/>
                <a:gd name="T15" fmla="*/ 54 h 131"/>
                <a:gd name="T16" fmla="*/ 53 w 130"/>
                <a:gd name="T17" fmla="*/ 54 h 131"/>
                <a:gd name="T18" fmla="*/ 53 w 130"/>
                <a:gd name="T19" fmla="*/ 0 h 131"/>
                <a:gd name="T20" fmla="*/ 76 w 130"/>
                <a:gd name="T21" fmla="*/ 0 h 131"/>
                <a:gd name="T22" fmla="*/ 76 w 130"/>
                <a:gd name="T23" fmla="*/ 54 h 131"/>
                <a:gd name="T24" fmla="*/ 130 w 130"/>
                <a:gd name="T25" fmla="*/ 54 h 131"/>
                <a:gd name="T26" fmla="*/ 130 w 130"/>
                <a:gd name="T27" fmla="*/ 7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31">
                  <a:moveTo>
                    <a:pt x="130" y="77"/>
                  </a:moveTo>
                  <a:lnTo>
                    <a:pt x="130" y="77"/>
                  </a:lnTo>
                  <a:lnTo>
                    <a:pt x="76" y="77"/>
                  </a:lnTo>
                  <a:lnTo>
                    <a:pt x="76" y="131"/>
                  </a:lnTo>
                  <a:lnTo>
                    <a:pt x="53" y="131"/>
                  </a:lnTo>
                  <a:lnTo>
                    <a:pt x="53" y="77"/>
                  </a:lnTo>
                  <a:lnTo>
                    <a:pt x="0" y="77"/>
                  </a:lnTo>
                  <a:lnTo>
                    <a:pt x="0" y="54"/>
                  </a:lnTo>
                  <a:lnTo>
                    <a:pt x="53" y="54"/>
                  </a:lnTo>
                  <a:lnTo>
                    <a:pt x="53" y="0"/>
                  </a:lnTo>
                  <a:lnTo>
                    <a:pt x="76" y="0"/>
                  </a:lnTo>
                  <a:lnTo>
                    <a:pt x="76" y="54"/>
                  </a:lnTo>
                  <a:lnTo>
                    <a:pt x="130" y="54"/>
                  </a:lnTo>
                  <a:lnTo>
                    <a:pt x="130" y="77"/>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grpSp>
      <p:sp>
        <p:nvSpPr>
          <p:cNvPr id="29" name="Rounded Rectangle 1">
            <a:extLst>
              <a:ext uri="{FF2B5EF4-FFF2-40B4-BE49-F238E27FC236}">
                <a16:creationId xmlns:a16="http://schemas.microsoft.com/office/drawing/2014/main" id="{D1D8F5CE-ACD4-5331-2C9C-BAA1FA79227E}"/>
              </a:ext>
            </a:extLst>
          </p:cNvPr>
          <p:cNvSpPr/>
          <p:nvPr/>
        </p:nvSpPr>
        <p:spPr bwMode="auto">
          <a:xfrm>
            <a:off x="1496439" y="5465386"/>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Microsoft Fabric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for Data</a:t>
            </a:r>
          </a:p>
        </p:txBody>
      </p:sp>
      <p:sp>
        <p:nvSpPr>
          <p:cNvPr id="30" name="Rounded Rectangle 1 - 2">
            <a:extLst>
              <a:ext uri="{FF2B5EF4-FFF2-40B4-BE49-F238E27FC236}">
                <a16:creationId xmlns:a16="http://schemas.microsoft.com/office/drawing/2014/main" id="{507300BC-B1CA-5AAE-189D-8FC982DFE0AE}"/>
              </a:ext>
            </a:extLst>
          </p:cNvPr>
          <p:cNvSpPr/>
          <p:nvPr/>
        </p:nvSpPr>
        <p:spPr bwMode="auto">
          <a:xfrm>
            <a:off x="4353101" y="2546193"/>
            <a:ext cx="3485798" cy="392281"/>
          </a:xfrm>
          <a:prstGeom prst="rect">
            <a:avLst/>
          </a:prstGeom>
          <a:noFill/>
          <a:ln w="19050">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algn="ctr">
              <a:defRPr/>
            </a:pPr>
            <a:r>
              <a:rPr lang="en-US" b="1" kern="0">
                <a:solidFill>
                  <a:srgbClr val="8661C5"/>
                </a:solidFill>
                <a:latin typeface="Segoe UI Variable Display"/>
                <a:cs typeface="Segoe UI" panose="020B0502040204020203" pitchFamily="34" charset="0"/>
              </a:rPr>
              <a:t>Intelligent service</a:t>
            </a:r>
          </a:p>
        </p:txBody>
      </p:sp>
      <p:sp>
        <p:nvSpPr>
          <p:cNvPr id="31" name="Rounded Rectangle 1">
            <a:extLst>
              <a:ext uri="{FF2B5EF4-FFF2-40B4-BE49-F238E27FC236}">
                <a16:creationId xmlns:a16="http://schemas.microsoft.com/office/drawing/2014/main" id="{27FAEAF8-3B8D-1C80-CF33-9EF7702E2037}"/>
              </a:ext>
            </a:extLst>
          </p:cNvPr>
          <p:cNvSpPr/>
          <p:nvPr/>
        </p:nvSpPr>
        <p:spPr bwMode="auto">
          <a:xfrm>
            <a:off x="4470400" y="3078756"/>
            <a:ext cx="3251200" cy="1188720"/>
          </a:xfrm>
          <a:prstGeom prst="rect">
            <a:avLst/>
          </a:prstGeom>
          <a:noFill/>
          <a:ln w="19050">
            <a:noFill/>
          </a:ln>
          <a:effectLst/>
        </p:spPr>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a:defRPr/>
            </a:pPr>
            <a:r>
              <a:rPr lang="en-US" sz="1600" kern="0">
                <a:solidFill>
                  <a:srgbClr val="000000"/>
                </a:solidFill>
                <a:latin typeface="Segoe UI Variable Display"/>
                <a:cs typeface="Segoe UI" panose="020B0502040204020203" pitchFamily="34" charset="0"/>
              </a:rPr>
              <a:t>Adapt to customers all around the world by detecting tone of voice in 120+ languages and transcribing audio into actionable business strategies.</a:t>
            </a:r>
          </a:p>
        </p:txBody>
      </p:sp>
      <p:sp>
        <p:nvSpPr>
          <p:cNvPr id="32" name="Rounded Rectangle 1">
            <a:extLst>
              <a:ext uri="{FF2B5EF4-FFF2-40B4-BE49-F238E27FC236}">
                <a16:creationId xmlns:a16="http://schemas.microsoft.com/office/drawing/2014/main" id="{F8DBF696-344F-F0A4-0798-D1B777CEA19C}"/>
              </a:ext>
            </a:extLst>
          </p:cNvPr>
          <p:cNvSpPr/>
          <p:nvPr/>
        </p:nvSpPr>
        <p:spPr bwMode="auto">
          <a:xfrm>
            <a:off x="4353101" y="4479250"/>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Azure AI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Speech to Text</a:t>
            </a:r>
          </a:p>
        </p:txBody>
      </p:sp>
      <p:sp>
        <p:nvSpPr>
          <p:cNvPr id="33" name="Rounded Rectangle 1">
            <a:extLst>
              <a:ext uri="{FF2B5EF4-FFF2-40B4-BE49-F238E27FC236}">
                <a16:creationId xmlns:a16="http://schemas.microsoft.com/office/drawing/2014/main" id="{D6AC4FFF-4153-46B8-9E81-BFFACA219470}"/>
              </a:ext>
            </a:extLst>
          </p:cNvPr>
          <p:cNvSpPr/>
          <p:nvPr/>
        </p:nvSpPr>
        <p:spPr bwMode="auto">
          <a:xfrm>
            <a:off x="6168717" y="4479250"/>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Azure AI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Translation</a:t>
            </a:r>
          </a:p>
        </p:txBody>
      </p:sp>
      <p:grpSp>
        <p:nvGrpSpPr>
          <p:cNvPr id="34" name="Group 33">
            <a:extLst>
              <a:ext uri="{FF2B5EF4-FFF2-40B4-BE49-F238E27FC236}">
                <a16:creationId xmlns:a16="http://schemas.microsoft.com/office/drawing/2014/main" id="{FAB817AB-9764-F020-8F7F-95A15054B26D}"/>
              </a:ext>
              <a:ext uri="{C183D7F6-B498-43B3-948B-1728B52AA6E4}">
                <adec:decorative xmlns:adec="http://schemas.microsoft.com/office/drawing/2017/decorative" val="1"/>
              </a:ext>
            </a:extLst>
          </p:cNvPr>
          <p:cNvGrpSpPr/>
          <p:nvPr/>
        </p:nvGrpSpPr>
        <p:grpSpPr>
          <a:xfrm flipH="1">
            <a:off x="5182574" y="5158312"/>
            <a:ext cx="864393" cy="265998"/>
            <a:chOff x="2390647" y="5132104"/>
            <a:chExt cx="864393" cy="265998"/>
          </a:xfrm>
        </p:grpSpPr>
        <p:sp>
          <p:nvSpPr>
            <p:cNvPr id="35" name="Freeform 47">
              <a:extLst>
                <a:ext uri="{FF2B5EF4-FFF2-40B4-BE49-F238E27FC236}">
                  <a16:creationId xmlns:a16="http://schemas.microsoft.com/office/drawing/2014/main" id="{D58C0A16-4D40-5C7F-E36E-B358CDC9330D}"/>
                </a:ext>
              </a:extLst>
            </p:cNvPr>
            <p:cNvSpPr>
              <a:spLocks/>
            </p:cNvSpPr>
            <p:nvPr/>
          </p:nvSpPr>
          <p:spPr bwMode="auto">
            <a:xfrm>
              <a:off x="2559715" y="5132104"/>
              <a:ext cx="695325" cy="205305"/>
            </a:xfrm>
            <a:custGeom>
              <a:avLst/>
              <a:gdLst>
                <a:gd name="T0" fmla="*/ 1200 w 1200"/>
                <a:gd name="T1" fmla="*/ 0 h 351"/>
                <a:gd name="T2" fmla="*/ 1200 w 1200"/>
                <a:gd name="T3" fmla="*/ 0 h 351"/>
                <a:gd name="T4" fmla="*/ 961 w 1200"/>
                <a:gd name="T5" fmla="*/ 346 h 351"/>
                <a:gd name="T6" fmla="*/ 0 w 1200"/>
                <a:gd name="T7" fmla="*/ 253 h 351"/>
              </a:gdLst>
              <a:ahLst/>
              <a:cxnLst>
                <a:cxn ang="0">
                  <a:pos x="T0" y="T1"/>
                </a:cxn>
                <a:cxn ang="0">
                  <a:pos x="T2" y="T3"/>
                </a:cxn>
                <a:cxn ang="0">
                  <a:pos x="T4" y="T5"/>
                </a:cxn>
                <a:cxn ang="0">
                  <a:pos x="T6" y="T7"/>
                </a:cxn>
              </a:cxnLst>
              <a:rect l="0" t="0" r="r" b="b"/>
              <a:pathLst>
                <a:path w="1200" h="351">
                  <a:moveTo>
                    <a:pt x="1200" y="0"/>
                  </a:moveTo>
                  <a:lnTo>
                    <a:pt x="1200" y="0"/>
                  </a:lnTo>
                  <a:cubicBezTo>
                    <a:pt x="1200" y="228"/>
                    <a:pt x="1113" y="344"/>
                    <a:pt x="961" y="346"/>
                  </a:cubicBezTo>
                  <a:cubicBezTo>
                    <a:pt x="639" y="351"/>
                    <a:pt x="316" y="138"/>
                    <a:pt x="0" y="253"/>
                  </a:cubicBezTo>
                </a:path>
              </a:pathLst>
            </a:custGeom>
            <a:noFill/>
            <a:ln w="12700" cap="rnd">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sp>
          <p:nvSpPr>
            <p:cNvPr id="36" name="Freeform 44">
              <a:extLst>
                <a:ext uri="{FF2B5EF4-FFF2-40B4-BE49-F238E27FC236}">
                  <a16:creationId xmlns:a16="http://schemas.microsoft.com/office/drawing/2014/main" id="{B1198D2C-60F7-F7BE-53C6-69878D0FE8C6}"/>
                </a:ext>
              </a:extLst>
            </p:cNvPr>
            <p:cNvSpPr>
              <a:spLocks/>
            </p:cNvSpPr>
            <p:nvPr/>
          </p:nvSpPr>
          <p:spPr bwMode="auto">
            <a:xfrm>
              <a:off x="2390647" y="5213952"/>
              <a:ext cx="182562" cy="184150"/>
            </a:xfrm>
            <a:custGeom>
              <a:avLst/>
              <a:gdLst>
                <a:gd name="T0" fmla="*/ 385 w 385"/>
                <a:gd name="T1" fmla="*/ 193 h 385"/>
                <a:gd name="T2" fmla="*/ 385 w 385"/>
                <a:gd name="T3" fmla="*/ 193 h 385"/>
                <a:gd name="T4" fmla="*/ 192 w 385"/>
                <a:gd name="T5" fmla="*/ 385 h 385"/>
                <a:gd name="T6" fmla="*/ 0 w 385"/>
                <a:gd name="T7" fmla="*/ 193 h 385"/>
                <a:gd name="T8" fmla="*/ 192 w 385"/>
                <a:gd name="T9" fmla="*/ 0 h 385"/>
                <a:gd name="T10" fmla="*/ 385 w 385"/>
                <a:gd name="T11" fmla="*/ 193 h 385"/>
                <a:gd name="T12" fmla="*/ 385 w 385"/>
                <a:gd name="T13" fmla="*/ 193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385" y="193"/>
                  </a:moveTo>
                  <a:lnTo>
                    <a:pt x="385" y="193"/>
                  </a:lnTo>
                  <a:cubicBezTo>
                    <a:pt x="385" y="299"/>
                    <a:pt x="299" y="385"/>
                    <a:pt x="192" y="385"/>
                  </a:cubicBezTo>
                  <a:cubicBezTo>
                    <a:pt x="86" y="385"/>
                    <a:pt x="0" y="299"/>
                    <a:pt x="0" y="193"/>
                  </a:cubicBezTo>
                  <a:cubicBezTo>
                    <a:pt x="0" y="86"/>
                    <a:pt x="86" y="0"/>
                    <a:pt x="192" y="0"/>
                  </a:cubicBezTo>
                  <a:cubicBezTo>
                    <a:pt x="299" y="0"/>
                    <a:pt x="385" y="86"/>
                    <a:pt x="385" y="193"/>
                  </a:cubicBezTo>
                  <a:lnTo>
                    <a:pt x="385" y="193"/>
                  </a:lnTo>
                  <a:close/>
                </a:path>
              </a:pathLst>
            </a:custGeom>
            <a:solidFill>
              <a:srgbClr val="FFFFFF"/>
            </a:solidFill>
            <a:ln w="12700" cap="flat" cmpd="sng" algn="ctr">
              <a:solidFill>
                <a:srgbClr val="8661C5"/>
              </a:solid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37" name="Freeform 45">
              <a:extLst>
                <a:ext uri="{FF2B5EF4-FFF2-40B4-BE49-F238E27FC236}">
                  <a16:creationId xmlns:a16="http://schemas.microsoft.com/office/drawing/2014/main" id="{97F5509E-7035-0C6E-ACD7-940E8CF8C562}"/>
                </a:ext>
              </a:extLst>
            </p:cNvPr>
            <p:cNvSpPr>
              <a:spLocks/>
            </p:cNvSpPr>
            <p:nvPr/>
          </p:nvSpPr>
          <p:spPr bwMode="auto">
            <a:xfrm>
              <a:off x="2427825" y="5249076"/>
              <a:ext cx="108206" cy="113902"/>
            </a:xfrm>
            <a:custGeom>
              <a:avLst/>
              <a:gdLst>
                <a:gd name="T0" fmla="*/ 130 w 130"/>
                <a:gd name="T1" fmla="*/ 77 h 131"/>
                <a:gd name="T2" fmla="*/ 130 w 130"/>
                <a:gd name="T3" fmla="*/ 77 h 131"/>
                <a:gd name="T4" fmla="*/ 76 w 130"/>
                <a:gd name="T5" fmla="*/ 77 h 131"/>
                <a:gd name="T6" fmla="*/ 76 w 130"/>
                <a:gd name="T7" fmla="*/ 131 h 131"/>
                <a:gd name="T8" fmla="*/ 53 w 130"/>
                <a:gd name="T9" fmla="*/ 131 h 131"/>
                <a:gd name="T10" fmla="*/ 53 w 130"/>
                <a:gd name="T11" fmla="*/ 77 h 131"/>
                <a:gd name="T12" fmla="*/ 0 w 130"/>
                <a:gd name="T13" fmla="*/ 77 h 131"/>
                <a:gd name="T14" fmla="*/ 0 w 130"/>
                <a:gd name="T15" fmla="*/ 54 h 131"/>
                <a:gd name="T16" fmla="*/ 53 w 130"/>
                <a:gd name="T17" fmla="*/ 54 h 131"/>
                <a:gd name="T18" fmla="*/ 53 w 130"/>
                <a:gd name="T19" fmla="*/ 0 h 131"/>
                <a:gd name="T20" fmla="*/ 76 w 130"/>
                <a:gd name="T21" fmla="*/ 0 h 131"/>
                <a:gd name="T22" fmla="*/ 76 w 130"/>
                <a:gd name="T23" fmla="*/ 54 h 131"/>
                <a:gd name="T24" fmla="*/ 130 w 130"/>
                <a:gd name="T25" fmla="*/ 54 h 131"/>
                <a:gd name="T26" fmla="*/ 130 w 130"/>
                <a:gd name="T27" fmla="*/ 7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31">
                  <a:moveTo>
                    <a:pt x="130" y="77"/>
                  </a:moveTo>
                  <a:lnTo>
                    <a:pt x="130" y="77"/>
                  </a:lnTo>
                  <a:lnTo>
                    <a:pt x="76" y="77"/>
                  </a:lnTo>
                  <a:lnTo>
                    <a:pt x="76" y="131"/>
                  </a:lnTo>
                  <a:lnTo>
                    <a:pt x="53" y="131"/>
                  </a:lnTo>
                  <a:lnTo>
                    <a:pt x="53" y="77"/>
                  </a:lnTo>
                  <a:lnTo>
                    <a:pt x="0" y="77"/>
                  </a:lnTo>
                  <a:lnTo>
                    <a:pt x="0" y="54"/>
                  </a:lnTo>
                  <a:lnTo>
                    <a:pt x="53" y="54"/>
                  </a:lnTo>
                  <a:lnTo>
                    <a:pt x="53" y="0"/>
                  </a:lnTo>
                  <a:lnTo>
                    <a:pt x="76" y="0"/>
                  </a:lnTo>
                  <a:lnTo>
                    <a:pt x="76" y="54"/>
                  </a:lnTo>
                  <a:lnTo>
                    <a:pt x="130" y="54"/>
                  </a:lnTo>
                  <a:lnTo>
                    <a:pt x="130" y="77"/>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grpSp>
      <p:grpSp>
        <p:nvGrpSpPr>
          <p:cNvPr id="38" name="Group 37">
            <a:extLst>
              <a:ext uri="{FF2B5EF4-FFF2-40B4-BE49-F238E27FC236}">
                <a16:creationId xmlns:a16="http://schemas.microsoft.com/office/drawing/2014/main" id="{E9A26DB9-E6C3-3EDF-0BB9-37EC200E196B}"/>
              </a:ext>
              <a:ext uri="{C183D7F6-B498-43B3-948B-1728B52AA6E4}">
                <adec:decorative xmlns:adec="http://schemas.microsoft.com/office/drawing/2017/decorative" val="1"/>
              </a:ext>
            </a:extLst>
          </p:cNvPr>
          <p:cNvGrpSpPr/>
          <p:nvPr/>
        </p:nvGrpSpPr>
        <p:grpSpPr>
          <a:xfrm>
            <a:off x="6155117" y="5158312"/>
            <a:ext cx="864393" cy="265998"/>
            <a:chOff x="2390647" y="5132104"/>
            <a:chExt cx="864393" cy="265998"/>
          </a:xfrm>
        </p:grpSpPr>
        <p:sp>
          <p:nvSpPr>
            <p:cNvPr id="39" name="Freeform 47">
              <a:extLst>
                <a:ext uri="{FF2B5EF4-FFF2-40B4-BE49-F238E27FC236}">
                  <a16:creationId xmlns:a16="http://schemas.microsoft.com/office/drawing/2014/main" id="{DF5E3A34-05D5-83AB-09FB-1F30CCBFC60A}"/>
                </a:ext>
              </a:extLst>
            </p:cNvPr>
            <p:cNvSpPr>
              <a:spLocks/>
            </p:cNvSpPr>
            <p:nvPr/>
          </p:nvSpPr>
          <p:spPr bwMode="auto">
            <a:xfrm>
              <a:off x="2559715" y="5132104"/>
              <a:ext cx="695325" cy="205305"/>
            </a:xfrm>
            <a:custGeom>
              <a:avLst/>
              <a:gdLst>
                <a:gd name="T0" fmla="*/ 1200 w 1200"/>
                <a:gd name="T1" fmla="*/ 0 h 351"/>
                <a:gd name="T2" fmla="*/ 1200 w 1200"/>
                <a:gd name="T3" fmla="*/ 0 h 351"/>
                <a:gd name="T4" fmla="*/ 961 w 1200"/>
                <a:gd name="T5" fmla="*/ 346 h 351"/>
                <a:gd name="T6" fmla="*/ 0 w 1200"/>
                <a:gd name="T7" fmla="*/ 253 h 351"/>
              </a:gdLst>
              <a:ahLst/>
              <a:cxnLst>
                <a:cxn ang="0">
                  <a:pos x="T0" y="T1"/>
                </a:cxn>
                <a:cxn ang="0">
                  <a:pos x="T2" y="T3"/>
                </a:cxn>
                <a:cxn ang="0">
                  <a:pos x="T4" y="T5"/>
                </a:cxn>
                <a:cxn ang="0">
                  <a:pos x="T6" y="T7"/>
                </a:cxn>
              </a:cxnLst>
              <a:rect l="0" t="0" r="r" b="b"/>
              <a:pathLst>
                <a:path w="1200" h="351">
                  <a:moveTo>
                    <a:pt x="1200" y="0"/>
                  </a:moveTo>
                  <a:lnTo>
                    <a:pt x="1200" y="0"/>
                  </a:lnTo>
                  <a:cubicBezTo>
                    <a:pt x="1200" y="228"/>
                    <a:pt x="1113" y="344"/>
                    <a:pt x="961" y="346"/>
                  </a:cubicBezTo>
                  <a:cubicBezTo>
                    <a:pt x="639" y="351"/>
                    <a:pt x="316" y="138"/>
                    <a:pt x="0" y="253"/>
                  </a:cubicBezTo>
                </a:path>
              </a:pathLst>
            </a:custGeom>
            <a:noFill/>
            <a:ln w="12700" cap="rnd">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sp>
          <p:nvSpPr>
            <p:cNvPr id="40" name="Freeform 44">
              <a:extLst>
                <a:ext uri="{FF2B5EF4-FFF2-40B4-BE49-F238E27FC236}">
                  <a16:creationId xmlns:a16="http://schemas.microsoft.com/office/drawing/2014/main" id="{FEF61A71-490C-47E4-F2D7-2F18CA935F7B}"/>
                </a:ext>
              </a:extLst>
            </p:cNvPr>
            <p:cNvSpPr>
              <a:spLocks/>
            </p:cNvSpPr>
            <p:nvPr/>
          </p:nvSpPr>
          <p:spPr bwMode="auto">
            <a:xfrm>
              <a:off x="2390647" y="5213952"/>
              <a:ext cx="182562" cy="184150"/>
            </a:xfrm>
            <a:custGeom>
              <a:avLst/>
              <a:gdLst>
                <a:gd name="T0" fmla="*/ 385 w 385"/>
                <a:gd name="T1" fmla="*/ 193 h 385"/>
                <a:gd name="T2" fmla="*/ 385 w 385"/>
                <a:gd name="T3" fmla="*/ 193 h 385"/>
                <a:gd name="T4" fmla="*/ 192 w 385"/>
                <a:gd name="T5" fmla="*/ 385 h 385"/>
                <a:gd name="T6" fmla="*/ 0 w 385"/>
                <a:gd name="T7" fmla="*/ 193 h 385"/>
                <a:gd name="T8" fmla="*/ 192 w 385"/>
                <a:gd name="T9" fmla="*/ 0 h 385"/>
                <a:gd name="T10" fmla="*/ 385 w 385"/>
                <a:gd name="T11" fmla="*/ 193 h 385"/>
                <a:gd name="T12" fmla="*/ 385 w 385"/>
                <a:gd name="T13" fmla="*/ 193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385" y="193"/>
                  </a:moveTo>
                  <a:lnTo>
                    <a:pt x="385" y="193"/>
                  </a:lnTo>
                  <a:cubicBezTo>
                    <a:pt x="385" y="299"/>
                    <a:pt x="299" y="385"/>
                    <a:pt x="192" y="385"/>
                  </a:cubicBezTo>
                  <a:cubicBezTo>
                    <a:pt x="86" y="385"/>
                    <a:pt x="0" y="299"/>
                    <a:pt x="0" y="193"/>
                  </a:cubicBezTo>
                  <a:cubicBezTo>
                    <a:pt x="0" y="86"/>
                    <a:pt x="86" y="0"/>
                    <a:pt x="192" y="0"/>
                  </a:cubicBezTo>
                  <a:cubicBezTo>
                    <a:pt x="299" y="0"/>
                    <a:pt x="385" y="86"/>
                    <a:pt x="385" y="193"/>
                  </a:cubicBezTo>
                  <a:lnTo>
                    <a:pt x="385" y="193"/>
                  </a:lnTo>
                  <a:close/>
                </a:path>
              </a:pathLst>
            </a:custGeom>
            <a:solidFill>
              <a:srgbClr val="FFFFFF"/>
            </a:solidFill>
            <a:ln w="12700" cap="flat" cmpd="sng" algn="ctr">
              <a:solidFill>
                <a:srgbClr val="8661C5"/>
              </a:solid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41" name="Freeform 45">
              <a:extLst>
                <a:ext uri="{FF2B5EF4-FFF2-40B4-BE49-F238E27FC236}">
                  <a16:creationId xmlns:a16="http://schemas.microsoft.com/office/drawing/2014/main" id="{FDDFA340-E6DD-0D83-34D2-DDE0FC1BA476}"/>
                </a:ext>
              </a:extLst>
            </p:cNvPr>
            <p:cNvSpPr>
              <a:spLocks/>
            </p:cNvSpPr>
            <p:nvPr/>
          </p:nvSpPr>
          <p:spPr bwMode="auto">
            <a:xfrm>
              <a:off x="2427825" y="5249076"/>
              <a:ext cx="108206" cy="113902"/>
            </a:xfrm>
            <a:custGeom>
              <a:avLst/>
              <a:gdLst>
                <a:gd name="T0" fmla="*/ 130 w 130"/>
                <a:gd name="T1" fmla="*/ 77 h 131"/>
                <a:gd name="T2" fmla="*/ 130 w 130"/>
                <a:gd name="T3" fmla="*/ 77 h 131"/>
                <a:gd name="T4" fmla="*/ 76 w 130"/>
                <a:gd name="T5" fmla="*/ 77 h 131"/>
                <a:gd name="T6" fmla="*/ 76 w 130"/>
                <a:gd name="T7" fmla="*/ 131 h 131"/>
                <a:gd name="T8" fmla="*/ 53 w 130"/>
                <a:gd name="T9" fmla="*/ 131 h 131"/>
                <a:gd name="T10" fmla="*/ 53 w 130"/>
                <a:gd name="T11" fmla="*/ 77 h 131"/>
                <a:gd name="T12" fmla="*/ 0 w 130"/>
                <a:gd name="T13" fmla="*/ 77 h 131"/>
                <a:gd name="T14" fmla="*/ 0 w 130"/>
                <a:gd name="T15" fmla="*/ 54 h 131"/>
                <a:gd name="T16" fmla="*/ 53 w 130"/>
                <a:gd name="T17" fmla="*/ 54 h 131"/>
                <a:gd name="T18" fmla="*/ 53 w 130"/>
                <a:gd name="T19" fmla="*/ 0 h 131"/>
                <a:gd name="T20" fmla="*/ 76 w 130"/>
                <a:gd name="T21" fmla="*/ 0 h 131"/>
                <a:gd name="T22" fmla="*/ 76 w 130"/>
                <a:gd name="T23" fmla="*/ 54 h 131"/>
                <a:gd name="T24" fmla="*/ 130 w 130"/>
                <a:gd name="T25" fmla="*/ 54 h 131"/>
                <a:gd name="T26" fmla="*/ 130 w 130"/>
                <a:gd name="T27" fmla="*/ 7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31">
                  <a:moveTo>
                    <a:pt x="130" y="77"/>
                  </a:moveTo>
                  <a:lnTo>
                    <a:pt x="130" y="77"/>
                  </a:lnTo>
                  <a:lnTo>
                    <a:pt x="76" y="77"/>
                  </a:lnTo>
                  <a:lnTo>
                    <a:pt x="76" y="131"/>
                  </a:lnTo>
                  <a:lnTo>
                    <a:pt x="53" y="131"/>
                  </a:lnTo>
                  <a:lnTo>
                    <a:pt x="53" y="77"/>
                  </a:lnTo>
                  <a:lnTo>
                    <a:pt x="0" y="77"/>
                  </a:lnTo>
                  <a:lnTo>
                    <a:pt x="0" y="54"/>
                  </a:lnTo>
                  <a:lnTo>
                    <a:pt x="53" y="54"/>
                  </a:lnTo>
                  <a:lnTo>
                    <a:pt x="53" y="0"/>
                  </a:lnTo>
                  <a:lnTo>
                    <a:pt x="76" y="0"/>
                  </a:lnTo>
                  <a:lnTo>
                    <a:pt x="76" y="54"/>
                  </a:lnTo>
                  <a:lnTo>
                    <a:pt x="130" y="54"/>
                  </a:lnTo>
                  <a:lnTo>
                    <a:pt x="130" y="77"/>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grpSp>
      <p:sp>
        <p:nvSpPr>
          <p:cNvPr id="42" name="Rounded Rectangle 1">
            <a:extLst>
              <a:ext uri="{FF2B5EF4-FFF2-40B4-BE49-F238E27FC236}">
                <a16:creationId xmlns:a16="http://schemas.microsoft.com/office/drawing/2014/main" id="{788A7AF2-3398-FB72-637C-0561B3FBF9FE}"/>
              </a:ext>
            </a:extLst>
          </p:cNvPr>
          <p:cNvSpPr/>
          <p:nvPr/>
        </p:nvSpPr>
        <p:spPr bwMode="auto">
          <a:xfrm>
            <a:off x="5260909" y="5465386"/>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Microsoft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a:rPr>
              <a:t>Fabric for Data</a:t>
            </a:r>
          </a:p>
        </p:txBody>
      </p:sp>
      <p:sp>
        <p:nvSpPr>
          <p:cNvPr id="43" name="Rounded Rectangle 1 - 1">
            <a:extLst>
              <a:ext uri="{FF2B5EF4-FFF2-40B4-BE49-F238E27FC236}">
                <a16:creationId xmlns:a16="http://schemas.microsoft.com/office/drawing/2014/main" id="{AD1B948D-FE6B-6F11-B591-FDC1479B555A}"/>
              </a:ext>
            </a:extLst>
          </p:cNvPr>
          <p:cNvSpPr/>
          <p:nvPr/>
        </p:nvSpPr>
        <p:spPr bwMode="auto">
          <a:xfrm>
            <a:off x="8122003" y="2546193"/>
            <a:ext cx="3485798" cy="392281"/>
          </a:xfrm>
          <a:prstGeom prst="rect">
            <a:avLst/>
          </a:prstGeom>
          <a:noFill/>
          <a:ln w="19050">
            <a:noFill/>
          </a:ln>
          <a:effectLst/>
        </p:spPr>
        <p:txBody>
          <a:bodyPr rot="0" spcFirstLastPara="0" vertOverflow="overflow" horzOverflow="overflow" vert="horz" wrap="square" lIns="91440" tIns="146304" rIns="91440" bIns="146304" numCol="1" spcCol="0" rtlCol="0" fromWordArt="0" anchor="ctr" anchorCtr="1" forceAA="0" compatLnSpc="1">
            <a:prstTxWarp prst="textNoShape">
              <a:avLst/>
            </a:prstTxWarp>
            <a:noAutofit/>
          </a:bodyPr>
          <a:lstStyle/>
          <a:p>
            <a:pPr algn="ctr">
              <a:defRPr/>
            </a:pPr>
            <a:r>
              <a:rPr lang="en-US" b="1" kern="0">
                <a:solidFill>
                  <a:srgbClr val="8661C5"/>
                </a:solidFill>
                <a:latin typeface="Segoe UI Variable Display"/>
                <a:cs typeface="Segoe UI" panose="020B0502040204020203" pitchFamily="34" charset="0"/>
              </a:rPr>
              <a:t>Sentiment analysis</a:t>
            </a:r>
          </a:p>
        </p:txBody>
      </p:sp>
      <p:sp>
        <p:nvSpPr>
          <p:cNvPr id="44" name="Rounded Rectangle 1">
            <a:extLst>
              <a:ext uri="{FF2B5EF4-FFF2-40B4-BE49-F238E27FC236}">
                <a16:creationId xmlns:a16="http://schemas.microsoft.com/office/drawing/2014/main" id="{8E814939-A864-3CAC-8A6D-5433DD253FA3}"/>
              </a:ext>
            </a:extLst>
          </p:cNvPr>
          <p:cNvSpPr/>
          <p:nvPr/>
        </p:nvSpPr>
        <p:spPr bwMode="auto">
          <a:xfrm>
            <a:off x="8154089" y="3078756"/>
            <a:ext cx="3421626" cy="1188720"/>
          </a:xfrm>
          <a:prstGeom prst="rect">
            <a:avLst/>
          </a:prstGeom>
          <a:noFill/>
          <a:ln w="19050">
            <a:noFill/>
          </a:ln>
          <a:effectLst/>
        </p:spPr>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a:defRPr/>
            </a:pPr>
            <a:r>
              <a:rPr lang="en-US" sz="1600" kern="0">
                <a:solidFill>
                  <a:srgbClr val="000000"/>
                </a:solidFill>
                <a:latin typeface="Segoe UI Variable Display"/>
                <a:cs typeface="Segoe UI" panose="020B0502040204020203" pitchFamily="34" charset="0"/>
              </a:rPr>
              <a:t>Find out what people think of your products by mining text for positive or negative sentiment clues in social media, online reviews and more.</a:t>
            </a:r>
          </a:p>
        </p:txBody>
      </p:sp>
      <p:sp>
        <p:nvSpPr>
          <p:cNvPr id="45" name="Rounded Rectangle 1">
            <a:extLst>
              <a:ext uri="{FF2B5EF4-FFF2-40B4-BE49-F238E27FC236}">
                <a16:creationId xmlns:a16="http://schemas.microsoft.com/office/drawing/2014/main" id="{623A3735-9E12-3276-777D-6761464B9F23}"/>
              </a:ext>
            </a:extLst>
          </p:cNvPr>
          <p:cNvSpPr/>
          <p:nvPr/>
        </p:nvSpPr>
        <p:spPr bwMode="auto">
          <a:xfrm>
            <a:off x="8122002" y="4479250"/>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Azure AI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Language</a:t>
            </a:r>
          </a:p>
        </p:txBody>
      </p:sp>
      <p:grpSp>
        <p:nvGrpSpPr>
          <p:cNvPr id="46" name="Group 45">
            <a:extLst>
              <a:ext uri="{FF2B5EF4-FFF2-40B4-BE49-F238E27FC236}">
                <a16:creationId xmlns:a16="http://schemas.microsoft.com/office/drawing/2014/main" id="{5CC6205D-0D0B-5385-1F19-008A2D78920C}"/>
              </a:ext>
              <a:ext uri="{C183D7F6-B498-43B3-948B-1728B52AA6E4}">
                <adec:decorative xmlns:adec="http://schemas.microsoft.com/office/drawing/2017/decorative" val="1"/>
              </a:ext>
            </a:extLst>
          </p:cNvPr>
          <p:cNvGrpSpPr/>
          <p:nvPr/>
        </p:nvGrpSpPr>
        <p:grpSpPr>
          <a:xfrm>
            <a:off x="8888260" y="5152160"/>
            <a:ext cx="1975730" cy="323536"/>
            <a:chOff x="8888260" y="5152160"/>
            <a:chExt cx="1975730" cy="323536"/>
          </a:xfrm>
        </p:grpSpPr>
        <p:sp>
          <p:nvSpPr>
            <p:cNvPr id="47" name="Freeform 44">
              <a:extLst>
                <a:ext uri="{FF2B5EF4-FFF2-40B4-BE49-F238E27FC236}">
                  <a16:creationId xmlns:a16="http://schemas.microsoft.com/office/drawing/2014/main" id="{C799AB07-2489-463B-F92F-7C41D2A4EBB8}"/>
                </a:ext>
              </a:extLst>
            </p:cNvPr>
            <p:cNvSpPr>
              <a:spLocks/>
            </p:cNvSpPr>
            <p:nvPr/>
          </p:nvSpPr>
          <p:spPr bwMode="auto">
            <a:xfrm flipH="1">
              <a:off x="10681428" y="5240160"/>
              <a:ext cx="182562" cy="184150"/>
            </a:xfrm>
            <a:custGeom>
              <a:avLst/>
              <a:gdLst>
                <a:gd name="T0" fmla="*/ 385 w 385"/>
                <a:gd name="T1" fmla="*/ 193 h 385"/>
                <a:gd name="T2" fmla="*/ 385 w 385"/>
                <a:gd name="T3" fmla="*/ 193 h 385"/>
                <a:gd name="T4" fmla="*/ 192 w 385"/>
                <a:gd name="T5" fmla="*/ 385 h 385"/>
                <a:gd name="T6" fmla="*/ 0 w 385"/>
                <a:gd name="T7" fmla="*/ 193 h 385"/>
                <a:gd name="T8" fmla="*/ 192 w 385"/>
                <a:gd name="T9" fmla="*/ 0 h 385"/>
                <a:gd name="T10" fmla="*/ 385 w 385"/>
                <a:gd name="T11" fmla="*/ 193 h 385"/>
                <a:gd name="T12" fmla="*/ 385 w 385"/>
                <a:gd name="T13" fmla="*/ 193 h 385"/>
              </a:gdLst>
              <a:ahLst/>
              <a:cxnLst>
                <a:cxn ang="0">
                  <a:pos x="T0" y="T1"/>
                </a:cxn>
                <a:cxn ang="0">
                  <a:pos x="T2" y="T3"/>
                </a:cxn>
                <a:cxn ang="0">
                  <a:pos x="T4" y="T5"/>
                </a:cxn>
                <a:cxn ang="0">
                  <a:pos x="T6" y="T7"/>
                </a:cxn>
                <a:cxn ang="0">
                  <a:pos x="T8" y="T9"/>
                </a:cxn>
                <a:cxn ang="0">
                  <a:pos x="T10" y="T11"/>
                </a:cxn>
                <a:cxn ang="0">
                  <a:pos x="T12" y="T13"/>
                </a:cxn>
              </a:cxnLst>
              <a:rect l="0" t="0" r="r" b="b"/>
              <a:pathLst>
                <a:path w="385" h="385">
                  <a:moveTo>
                    <a:pt x="385" y="193"/>
                  </a:moveTo>
                  <a:lnTo>
                    <a:pt x="385" y="193"/>
                  </a:lnTo>
                  <a:cubicBezTo>
                    <a:pt x="385" y="299"/>
                    <a:pt x="299" y="385"/>
                    <a:pt x="192" y="385"/>
                  </a:cubicBezTo>
                  <a:cubicBezTo>
                    <a:pt x="86" y="385"/>
                    <a:pt x="0" y="299"/>
                    <a:pt x="0" y="193"/>
                  </a:cubicBezTo>
                  <a:cubicBezTo>
                    <a:pt x="0" y="86"/>
                    <a:pt x="86" y="0"/>
                    <a:pt x="192" y="0"/>
                  </a:cubicBezTo>
                  <a:cubicBezTo>
                    <a:pt x="299" y="0"/>
                    <a:pt x="385" y="86"/>
                    <a:pt x="385" y="193"/>
                  </a:cubicBezTo>
                  <a:lnTo>
                    <a:pt x="385" y="193"/>
                  </a:lnTo>
                  <a:close/>
                </a:path>
              </a:pathLst>
            </a:custGeom>
            <a:solidFill>
              <a:srgbClr val="FFFFFF"/>
            </a:solidFill>
            <a:ln w="12700" cap="flat" cmpd="sng" algn="ctr">
              <a:solidFill>
                <a:srgbClr val="8661C5"/>
              </a:solid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48" name="Freeform 45">
              <a:extLst>
                <a:ext uri="{FF2B5EF4-FFF2-40B4-BE49-F238E27FC236}">
                  <a16:creationId xmlns:a16="http://schemas.microsoft.com/office/drawing/2014/main" id="{61B5F477-57E5-4D70-ABFF-91AB3EE03A29}"/>
                </a:ext>
              </a:extLst>
            </p:cNvPr>
            <p:cNvSpPr>
              <a:spLocks/>
            </p:cNvSpPr>
            <p:nvPr/>
          </p:nvSpPr>
          <p:spPr bwMode="auto">
            <a:xfrm flipH="1">
              <a:off x="10718606" y="5275284"/>
              <a:ext cx="108206" cy="113902"/>
            </a:xfrm>
            <a:custGeom>
              <a:avLst/>
              <a:gdLst>
                <a:gd name="T0" fmla="*/ 130 w 130"/>
                <a:gd name="T1" fmla="*/ 77 h 131"/>
                <a:gd name="T2" fmla="*/ 130 w 130"/>
                <a:gd name="T3" fmla="*/ 77 h 131"/>
                <a:gd name="T4" fmla="*/ 76 w 130"/>
                <a:gd name="T5" fmla="*/ 77 h 131"/>
                <a:gd name="T6" fmla="*/ 76 w 130"/>
                <a:gd name="T7" fmla="*/ 131 h 131"/>
                <a:gd name="T8" fmla="*/ 53 w 130"/>
                <a:gd name="T9" fmla="*/ 131 h 131"/>
                <a:gd name="T10" fmla="*/ 53 w 130"/>
                <a:gd name="T11" fmla="*/ 77 h 131"/>
                <a:gd name="T12" fmla="*/ 0 w 130"/>
                <a:gd name="T13" fmla="*/ 77 h 131"/>
                <a:gd name="T14" fmla="*/ 0 w 130"/>
                <a:gd name="T15" fmla="*/ 54 h 131"/>
                <a:gd name="T16" fmla="*/ 53 w 130"/>
                <a:gd name="T17" fmla="*/ 54 h 131"/>
                <a:gd name="T18" fmla="*/ 53 w 130"/>
                <a:gd name="T19" fmla="*/ 0 h 131"/>
                <a:gd name="T20" fmla="*/ 76 w 130"/>
                <a:gd name="T21" fmla="*/ 0 h 131"/>
                <a:gd name="T22" fmla="*/ 76 w 130"/>
                <a:gd name="T23" fmla="*/ 54 h 131"/>
                <a:gd name="T24" fmla="*/ 130 w 130"/>
                <a:gd name="T25" fmla="*/ 54 h 131"/>
                <a:gd name="T26" fmla="*/ 130 w 130"/>
                <a:gd name="T27" fmla="*/ 77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 h="131">
                  <a:moveTo>
                    <a:pt x="130" y="77"/>
                  </a:moveTo>
                  <a:lnTo>
                    <a:pt x="130" y="77"/>
                  </a:lnTo>
                  <a:lnTo>
                    <a:pt x="76" y="77"/>
                  </a:lnTo>
                  <a:lnTo>
                    <a:pt x="76" y="131"/>
                  </a:lnTo>
                  <a:lnTo>
                    <a:pt x="53" y="131"/>
                  </a:lnTo>
                  <a:lnTo>
                    <a:pt x="53" y="77"/>
                  </a:lnTo>
                  <a:lnTo>
                    <a:pt x="0" y="77"/>
                  </a:lnTo>
                  <a:lnTo>
                    <a:pt x="0" y="54"/>
                  </a:lnTo>
                  <a:lnTo>
                    <a:pt x="53" y="54"/>
                  </a:lnTo>
                  <a:lnTo>
                    <a:pt x="53" y="0"/>
                  </a:lnTo>
                  <a:lnTo>
                    <a:pt x="76" y="0"/>
                  </a:lnTo>
                  <a:lnTo>
                    <a:pt x="76" y="54"/>
                  </a:lnTo>
                  <a:lnTo>
                    <a:pt x="130" y="54"/>
                  </a:lnTo>
                  <a:lnTo>
                    <a:pt x="130" y="77"/>
                  </a:lnTo>
                  <a:close/>
                </a:path>
              </a:pathLst>
            </a:custGeom>
            <a:solidFill>
              <a:srgbClr val="8661C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sp>
          <p:nvSpPr>
            <p:cNvPr id="49" name="Freeform 24">
              <a:extLst>
                <a:ext uri="{FF2B5EF4-FFF2-40B4-BE49-F238E27FC236}">
                  <a16:creationId xmlns:a16="http://schemas.microsoft.com/office/drawing/2014/main" id="{68666A6F-3470-1E97-CBF2-DBE4350D7A2F}"/>
                </a:ext>
              </a:extLst>
            </p:cNvPr>
            <p:cNvSpPr>
              <a:spLocks/>
            </p:cNvSpPr>
            <p:nvPr/>
          </p:nvSpPr>
          <p:spPr bwMode="auto">
            <a:xfrm>
              <a:off x="8888260" y="5152160"/>
              <a:ext cx="1789277" cy="323536"/>
            </a:xfrm>
            <a:custGeom>
              <a:avLst/>
              <a:gdLst>
                <a:gd name="T0" fmla="*/ 0 w 3296"/>
                <a:gd name="T1" fmla="*/ 0 h 595"/>
                <a:gd name="T2" fmla="*/ 0 w 3296"/>
                <a:gd name="T3" fmla="*/ 0 h 595"/>
                <a:gd name="T4" fmla="*/ 1310 w 3296"/>
                <a:gd name="T5" fmla="*/ 483 h 595"/>
                <a:gd name="T6" fmla="*/ 3296 w 3296"/>
                <a:gd name="T7" fmla="*/ 274 h 595"/>
              </a:gdLst>
              <a:ahLst/>
              <a:cxnLst>
                <a:cxn ang="0">
                  <a:pos x="T0" y="T1"/>
                </a:cxn>
                <a:cxn ang="0">
                  <a:pos x="T2" y="T3"/>
                </a:cxn>
                <a:cxn ang="0">
                  <a:pos x="T4" y="T5"/>
                </a:cxn>
                <a:cxn ang="0">
                  <a:pos x="T6" y="T7"/>
                </a:cxn>
              </a:cxnLst>
              <a:rect l="0" t="0" r="r" b="b"/>
              <a:pathLst>
                <a:path w="3296" h="595">
                  <a:moveTo>
                    <a:pt x="0" y="0"/>
                  </a:moveTo>
                  <a:lnTo>
                    <a:pt x="0" y="0"/>
                  </a:lnTo>
                  <a:cubicBezTo>
                    <a:pt x="0" y="595"/>
                    <a:pt x="926" y="519"/>
                    <a:pt x="1310" y="483"/>
                  </a:cubicBezTo>
                  <a:cubicBezTo>
                    <a:pt x="1978" y="420"/>
                    <a:pt x="2618" y="191"/>
                    <a:pt x="3296" y="274"/>
                  </a:cubicBezTo>
                </a:path>
              </a:pathLst>
            </a:custGeom>
            <a:noFill/>
            <a:ln w="12700" cap="rnd">
              <a:solidFill>
                <a:srgbClr val="8661C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Variable Display"/>
              </a:endParaRPr>
            </a:p>
          </p:txBody>
        </p:sp>
      </p:grpSp>
      <p:sp>
        <p:nvSpPr>
          <p:cNvPr id="50" name="Rounded Rectangle 1">
            <a:extLst>
              <a:ext uri="{FF2B5EF4-FFF2-40B4-BE49-F238E27FC236}">
                <a16:creationId xmlns:a16="http://schemas.microsoft.com/office/drawing/2014/main" id="{E079197E-6F59-5EBF-90A5-6F349273667D}"/>
              </a:ext>
            </a:extLst>
          </p:cNvPr>
          <p:cNvSpPr/>
          <p:nvPr/>
        </p:nvSpPr>
        <p:spPr bwMode="auto">
          <a:xfrm>
            <a:off x="9937618" y="5465386"/>
            <a:ext cx="1670182" cy="679062"/>
          </a:xfrm>
          <a:prstGeom prst="roundRect">
            <a:avLst>
              <a:gd name="adj" fmla="val 10066"/>
            </a:avLst>
          </a:prstGeom>
          <a:solidFill>
            <a:srgbClr val="FFFFFF"/>
          </a:solidFill>
          <a:ln w="9525" cap="flat" cmpd="sng" algn="ctr">
            <a:noFill/>
            <a:prstDash val="solid"/>
            <a:headEnd type="none" w="med" len="med"/>
            <a:tailEnd type="none" w="med" len="med"/>
          </a:ln>
          <a:effectLst>
            <a:outerShdw blurRad="63500" sx="102000" sy="102000" algn="ctr" rotWithShape="0">
              <a:srgbClr val="FFFFFF">
                <a:lumMod val="75000"/>
                <a:alpha val="40000"/>
              </a:srgbClr>
            </a:outerShdw>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Azure AI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Segoe UI" panose="020B0502040204020203" pitchFamily="34" charset="0"/>
              </a:rPr>
              <a:t>Language</a:t>
            </a:r>
          </a:p>
        </p:txBody>
      </p:sp>
      <p:sp>
        <p:nvSpPr>
          <p:cNvPr id="51" name="TextBox 50">
            <a:extLst>
              <a:ext uri="{FF2B5EF4-FFF2-40B4-BE49-F238E27FC236}">
                <a16:creationId xmlns:a16="http://schemas.microsoft.com/office/drawing/2014/main" id="{92A1243E-A7DB-19F6-F52D-0FB1288E6790}"/>
              </a:ext>
            </a:extLst>
          </p:cNvPr>
          <p:cNvSpPr txBox="1"/>
          <p:nvPr/>
        </p:nvSpPr>
        <p:spPr>
          <a:xfrm>
            <a:off x="2485195" y="6450045"/>
            <a:ext cx="7221612" cy="246221"/>
          </a:xfrm>
          <a:prstGeom prst="rect">
            <a:avLst/>
          </a:prstGeom>
          <a:noFill/>
        </p:spPr>
        <p:txBody>
          <a:bodyPr wrap="square" lIns="0" tIns="0" rIns="0" bIns="0" rtlCol="0">
            <a:spAutoFit/>
          </a:bodyPr>
          <a:lstStyle/>
          <a:p>
            <a:pPr algn="ctr">
              <a:defRPr/>
            </a:pPr>
            <a:r>
              <a:rPr lang="en-US" sz="1600" kern="0">
                <a:solidFill>
                  <a:srgbClr val="000000"/>
                </a:solidFill>
                <a:latin typeface="Segoe UI Variable Display"/>
                <a:cs typeface="Segoe UI" panose="020B0502040204020203" pitchFamily="34" charset="0"/>
              </a:rPr>
              <a:t>Generative AI </a:t>
            </a:r>
            <a:r>
              <a:rPr lang="en-US" sz="1600" b="1" kern="0">
                <a:solidFill>
                  <a:srgbClr val="8661C5"/>
                </a:solidFill>
                <a:latin typeface="Segoe UI Variable Display"/>
                <a:cs typeface="Segoe UI" panose="020B0502040204020203" pitchFamily="34" charset="0"/>
              </a:rPr>
              <a:t>expands our horizons</a:t>
            </a:r>
          </a:p>
        </p:txBody>
      </p:sp>
    </p:spTree>
    <p:extLst>
      <p:ext uri="{BB962C8B-B14F-4D97-AF65-F5344CB8AC3E}">
        <p14:creationId xmlns:p14="http://schemas.microsoft.com/office/powerpoint/2010/main" val="289419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200"/>
                                  </p:stCondLst>
                                  <p:childTnLst>
                                    <p:animMotion origin="layout" path="M 4.16667E-6 -1.48148E-6 L 4.16667E-6 0.01968 " pathEditMode="relative" rAng="0" ptsTypes="AA">
                                      <p:cBhvr>
                                        <p:cTn id="9"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796B1-25B7-072C-2533-905FE083E087}"/>
              </a:ext>
            </a:extLst>
          </p:cNvPr>
          <p:cNvSpPr>
            <a:spLocks noGrp="1"/>
          </p:cNvSpPr>
          <p:nvPr>
            <p:ph type="title"/>
          </p:nvPr>
        </p:nvSpPr>
        <p:spPr/>
        <p:txBody>
          <a:bodyPr/>
          <a:lstStyle/>
          <a:p>
            <a:r>
              <a:rPr lang="en-US" dirty="0"/>
              <a:t>Use Cases by Industry</a:t>
            </a:r>
          </a:p>
        </p:txBody>
      </p:sp>
    </p:spTree>
    <p:extLst>
      <p:ext uri="{BB962C8B-B14F-4D97-AF65-F5344CB8AC3E}">
        <p14:creationId xmlns:p14="http://schemas.microsoft.com/office/powerpoint/2010/main" val="3528345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Text box highlighting healthcare industry benefits to include: personalized customer care, cost savings through optimized engagement, and innovation w/ better/alternative treatment">
            <a:extLst>
              <a:ext uri="{FF2B5EF4-FFF2-40B4-BE49-F238E27FC236}">
                <a16:creationId xmlns:a16="http://schemas.microsoft.com/office/drawing/2014/main" id="{4672A89E-A6D8-12BC-EDAA-877487927201}"/>
              </a:ext>
            </a:extLst>
          </p:cNvPr>
          <p:cNvGrpSpPr/>
          <p:nvPr/>
        </p:nvGrpSpPr>
        <p:grpSpPr>
          <a:xfrm>
            <a:off x="457198" y="5578221"/>
            <a:ext cx="11277603" cy="1234953"/>
            <a:chOff x="457198" y="5578219"/>
            <a:chExt cx="11277603" cy="743859"/>
          </a:xfrm>
        </p:grpSpPr>
        <p:sp>
          <p:nvSpPr>
            <p:cNvPr id="3" name="Rectangle: Rounded Corners 2">
              <a:extLst>
                <a:ext uri="{FF2B5EF4-FFF2-40B4-BE49-F238E27FC236}">
                  <a16:creationId xmlns:a16="http://schemas.microsoft.com/office/drawing/2014/main" id="{C240761A-FFE1-795E-FC92-8F6F2ABB57C9}"/>
                </a:ext>
              </a:extLst>
            </p:cNvPr>
            <p:cNvSpPr/>
            <p:nvPr/>
          </p:nvSpPr>
          <p:spPr bwMode="auto">
            <a:xfrm>
              <a:off x="588262" y="5916896"/>
              <a:ext cx="11029703" cy="349287"/>
            </a:xfrm>
            <a:prstGeom prst="roundRect">
              <a:avLst>
                <a:gd name="adj" fmla="val 16051"/>
              </a:avLst>
            </a:prstGeom>
            <a:gradFill>
              <a:gsLst>
                <a:gs pos="0">
                  <a:srgbClr val="0078D4"/>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0F2DD0E2-D74C-E9D4-9267-7BBC4DFDC56F}"/>
                </a:ext>
              </a:extLst>
            </p:cNvPr>
            <p:cNvGrpSpPr/>
            <p:nvPr/>
          </p:nvGrpSpPr>
          <p:grpSpPr>
            <a:xfrm>
              <a:off x="530942" y="5578219"/>
              <a:ext cx="11130116" cy="743859"/>
              <a:chOff x="150812" y="5384378"/>
              <a:chExt cx="11890376" cy="811703"/>
            </a:xfrm>
          </p:grpSpPr>
          <p:sp>
            <p:nvSpPr>
              <p:cNvPr id="10" name="!!Structured &amp; unstructured">
                <a:extLst>
                  <a:ext uri="{FF2B5EF4-FFF2-40B4-BE49-F238E27FC236}">
                    <a16:creationId xmlns:a16="http://schemas.microsoft.com/office/drawing/2014/main" id="{B4412C54-DEE1-1D61-DC2A-3832DEC94247}"/>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1140B3AA-CE2D-1118-131A-057364385622}"/>
                  </a:ext>
                </a:extLst>
              </p:cNvPr>
              <p:cNvGrpSpPr/>
              <p:nvPr/>
            </p:nvGrpSpPr>
            <p:grpSpPr>
              <a:xfrm>
                <a:off x="196850" y="5715068"/>
                <a:ext cx="11798303" cy="447926"/>
                <a:chOff x="180976" y="5686551"/>
                <a:chExt cx="11830051" cy="457200"/>
              </a:xfrm>
            </p:grpSpPr>
            <p:sp>
              <p:nvSpPr>
                <p:cNvPr id="13" name="!!Structured &amp; unstructured">
                  <a:extLst>
                    <a:ext uri="{FF2B5EF4-FFF2-40B4-BE49-F238E27FC236}">
                      <a16:creationId xmlns:a16="http://schemas.microsoft.com/office/drawing/2014/main" id="{F9417994-7426-39EB-D64D-CC30E2256742}"/>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Semibold"/>
                      <a:ea typeface="+mn-ea"/>
                      <a:cs typeface="+mn-cs"/>
                    </a:rPr>
                    <a:t>Personalised</a:t>
                  </a:r>
                  <a:r>
                    <a:rPr kumimoji="0" lang="en-US" sz="1200" b="0" i="0" u="none" strike="noStrike" kern="0" cap="none" spc="0" normalizeH="0" baseline="0" noProof="0">
                      <a:ln>
                        <a:noFill/>
                      </a:ln>
                      <a:solidFill>
                        <a:srgbClr val="FFFFFF"/>
                      </a:solidFill>
                      <a:effectLst/>
                      <a:uLnTx/>
                      <a:uFillTx/>
                      <a:latin typeface="Segoe UI Semibold"/>
                      <a:ea typeface="+mn-ea"/>
                      <a:cs typeface="+mn-cs"/>
                    </a:rPr>
                    <a:t> Customer Care</a:t>
                  </a:r>
                </a:p>
              </p:txBody>
            </p:sp>
            <p:sp>
              <p:nvSpPr>
                <p:cNvPr id="14" name="!!Structured &amp; unstructured">
                  <a:extLst>
                    <a:ext uri="{FF2B5EF4-FFF2-40B4-BE49-F238E27FC236}">
                      <a16:creationId xmlns:a16="http://schemas.microsoft.com/office/drawing/2014/main" id="{837A061D-7BF9-0716-B990-BEE3043EC230}"/>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Innovation w/ Better / Alternative Treatment</a:t>
                  </a:r>
                </a:p>
              </p:txBody>
            </p:sp>
          </p:grpSp>
          <p:sp>
            <p:nvSpPr>
              <p:cNvPr id="12" name="!!Structured &amp; unstructured">
                <a:extLst>
                  <a:ext uri="{FF2B5EF4-FFF2-40B4-BE49-F238E27FC236}">
                    <a16:creationId xmlns:a16="http://schemas.microsoft.com/office/drawing/2014/main" id="{063D0160-E42D-F371-7777-1EFCAE31BE78}"/>
                  </a:ext>
                </a:extLst>
              </p:cNvPr>
              <p:cNvSpPr/>
              <p:nvPr/>
            </p:nvSpPr>
            <p:spPr>
              <a:xfrm>
                <a:off x="4755215" y="5384378"/>
                <a:ext cx="2608770" cy="171950"/>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ea typeface="+mn-ea"/>
                    <a:cs typeface="+mn-cs"/>
                  </a:rPr>
                  <a:t>HEALTHCARE INDUSTRY BENEFITS</a:t>
                </a:r>
              </a:p>
            </p:txBody>
          </p:sp>
        </p:grpSp>
        <p:sp>
          <p:nvSpPr>
            <p:cNvPr id="5" name="Freeform: Shape 4">
              <a:extLst>
                <a:ext uri="{FF2B5EF4-FFF2-40B4-BE49-F238E27FC236}">
                  <a16:creationId xmlns:a16="http://schemas.microsoft.com/office/drawing/2014/main" id="{49B11D1E-F74D-E1A6-9A4C-48B387D904DC}"/>
                </a:ext>
              </a:extLst>
            </p:cNvPr>
            <p:cNvSpPr/>
            <p:nvPr/>
          </p:nvSpPr>
          <p:spPr bwMode="auto">
            <a:xfrm>
              <a:off x="7401261" y="5711112"/>
              <a:ext cx="4333540"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AEC8B8ED-F023-4703-BF76-3C5CA2484344}"/>
                </a:ext>
              </a:extLst>
            </p:cNvPr>
            <p:cNvSpPr/>
            <p:nvPr/>
          </p:nvSpPr>
          <p:spPr bwMode="auto">
            <a:xfrm flipH="1">
              <a:off x="457198" y="5700584"/>
              <a:ext cx="4222378"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54602DD0-8D1E-C261-F966-838E3DEF8980}"/>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71100333-7012-71E4-D79F-9CD40731D883}"/>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9" name="!!Structured &amp; unstructured">
              <a:extLst>
                <a:ext uri="{FF2B5EF4-FFF2-40B4-BE49-F238E27FC236}">
                  <a16:creationId xmlns:a16="http://schemas.microsoft.com/office/drawing/2014/main" id="{6FEF8A2E-A178-BE68-78B7-A941E1ACCF78}"/>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Cost Savings through </a:t>
              </a:r>
              <a:r>
                <a:rPr kumimoji="0" lang="en-US" sz="1200" b="0" i="0" u="none" strike="noStrike" kern="0" cap="none" spc="0" normalizeH="0" baseline="0" noProof="0" err="1">
                  <a:ln>
                    <a:noFill/>
                  </a:ln>
                  <a:solidFill>
                    <a:srgbClr val="FFFFFF"/>
                  </a:solidFill>
                  <a:effectLst/>
                  <a:uLnTx/>
                  <a:uFillTx/>
                  <a:latin typeface="Segoe UI Semibold"/>
                  <a:ea typeface="+mn-ea"/>
                  <a:cs typeface="+mn-cs"/>
                </a:rPr>
                <a:t>Optimised</a:t>
              </a:r>
              <a:r>
                <a:rPr kumimoji="0" lang="en-US" sz="1200" b="0" i="0" u="none" strike="noStrike" kern="0" cap="none" spc="0" normalizeH="0" baseline="0" noProof="0">
                  <a:ln>
                    <a:noFill/>
                  </a:ln>
                  <a:solidFill>
                    <a:srgbClr val="FFFFFF"/>
                  </a:solidFill>
                  <a:effectLst/>
                  <a:uLnTx/>
                  <a:uFillTx/>
                  <a:latin typeface="Segoe UI Semibold"/>
                  <a:ea typeface="+mn-ea"/>
                  <a:cs typeface="+mn-cs"/>
                </a:rPr>
                <a:t> Engagement</a:t>
              </a:r>
            </a:p>
          </p:txBody>
        </p:sp>
      </p:grpSp>
      <p:sp>
        <p:nvSpPr>
          <p:cNvPr id="15" name="Freeform: Shape 14">
            <a:extLst>
              <a:ext uri="{FF2B5EF4-FFF2-40B4-BE49-F238E27FC236}">
                <a16:creationId xmlns:a16="http://schemas.microsoft.com/office/drawing/2014/main" id="{F874C173-088E-17DB-8C50-C6E36337C031}"/>
              </a:ext>
              <a:ext uri="{C183D7F6-B498-43B3-948B-1728B52AA6E4}">
                <adec:decorative xmlns:adec="http://schemas.microsoft.com/office/drawing/2017/decorative" val="1"/>
              </a:ext>
            </a:extLst>
          </p:cNvPr>
          <p:cNvSpPr>
            <a:spLocks/>
          </p:cNvSpPr>
          <p:nvPr/>
        </p:nvSpPr>
        <p:spPr bwMode="auto">
          <a:xfrm>
            <a:off x="7053734" y="2975672"/>
            <a:ext cx="5138266" cy="2426232"/>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01C2EB68-DCAA-9E77-3F86-7401A4A86580}"/>
              </a:ext>
              <a:ext uri="{C183D7F6-B498-43B3-948B-1728B52AA6E4}">
                <adec:decorative xmlns:adec="http://schemas.microsoft.com/office/drawing/2017/decorative" val="1"/>
              </a:ext>
            </a:extLst>
          </p:cNvPr>
          <p:cNvGrpSpPr/>
          <p:nvPr/>
        </p:nvGrpSpPr>
        <p:grpSpPr>
          <a:xfrm>
            <a:off x="7022388" y="499797"/>
            <a:ext cx="5169613" cy="2426232"/>
            <a:chOff x="7022388" y="499797"/>
            <a:chExt cx="5169613" cy="2426232"/>
          </a:xfrm>
        </p:grpSpPr>
        <p:sp>
          <p:nvSpPr>
            <p:cNvPr id="17" name="Freeform: Shape 16">
              <a:extLst>
                <a:ext uri="{FF2B5EF4-FFF2-40B4-BE49-F238E27FC236}">
                  <a16:creationId xmlns:a16="http://schemas.microsoft.com/office/drawing/2014/main" id="{4F98B848-ACE3-7E4A-EC69-277454F3E3A7}"/>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A46AD13E-422B-FBB6-302C-2A653A58B756}"/>
                </a:ext>
              </a:extLst>
            </p:cNvPr>
            <p:cNvGrpSpPr/>
            <p:nvPr/>
          </p:nvGrpSpPr>
          <p:grpSpPr>
            <a:xfrm flipH="1">
              <a:off x="8141938" y="2074729"/>
              <a:ext cx="517814" cy="128951"/>
              <a:chOff x="3908350" y="2316143"/>
              <a:chExt cx="465697" cy="115974"/>
            </a:xfrm>
          </p:grpSpPr>
          <p:sp>
            <p:nvSpPr>
              <p:cNvPr id="24" name="Oval 23">
                <a:extLst>
                  <a:ext uri="{FF2B5EF4-FFF2-40B4-BE49-F238E27FC236}">
                    <a16:creationId xmlns:a16="http://schemas.microsoft.com/office/drawing/2014/main" id="{BDEE2AC9-1252-4792-7690-837EA93449F8}"/>
                  </a:ext>
                  <a:ext uri="{C183D7F6-B498-43B3-948B-1728B52AA6E4}">
                    <adec:decorative xmlns:adec="http://schemas.microsoft.com/office/drawing/2017/decorative" val="1"/>
                  </a:ext>
                </a:extLst>
              </p:cNvPr>
              <p:cNvSpPr/>
              <p:nvPr/>
            </p:nvSpPr>
            <p:spPr bwMode="auto">
              <a:xfrm flipH="1">
                <a:off x="4258073" y="2316143"/>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5" name="Straight Connector 24">
                <a:extLst>
                  <a:ext uri="{FF2B5EF4-FFF2-40B4-BE49-F238E27FC236}">
                    <a16:creationId xmlns:a16="http://schemas.microsoft.com/office/drawing/2014/main" id="{FCFBD102-F447-B405-7C6C-210E374C922B}"/>
                  </a:ext>
                </a:extLst>
              </p:cNvPr>
              <p:cNvCxnSpPr>
                <a:cxnSpLocks/>
                <a:stCxn id="24" idx="6"/>
              </p:cNvCxnSpPr>
              <p:nvPr/>
            </p:nvCxnSpPr>
            <p:spPr>
              <a:xfrm flipH="1">
                <a:off x="3908350" y="2374170"/>
                <a:ext cx="349723"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9" name="Group 18">
              <a:extLst>
                <a:ext uri="{FF2B5EF4-FFF2-40B4-BE49-F238E27FC236}">
                  <a16:creationId xmlns:a16="http://schemas.microsoft.com/office/drawing/2014/main" id="{429CB1CD-2B0F-884A-94EC-9E9A4718B628}"/>
                </a:ext>
              </a:extLst>
            </p:cNvPr>
            <p:cNvGrpSpPr/>
            <p:nvPr/>
          </p:nvGrpSpPr>
          <p:grpSpPr>
            <a:xfrm flipH="1">
              <a:off x="7611669" y="1163190"/>
              <a:ext cx="616932" cy="128953"/>
              <a:chOff x="3819209" y="2155245"/>
              <a:chExt cx="554838" cy="115974"/>
            </a:xfrm>
          </p:grpSpPr>
          <p:sp>
            <p:nvSpPr>
              <p:cNvPr id="22" name="Oval 21">
                <a:extLst>
                  <a:ext uri="{FF2B5EF4-FFF2-40B4-BE49-F238E27FC236}">
                    <a16:creationId xmlns:a16="http://schemas.microsoft.com/office/drawing/2014/main" id="{E4AB784F-DDC1-B09A-596F-66B1F52478EA}"/>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3275016C-B48F-8190-4F8D-0394AA3C0C12}"/>
                  </a:ext>
                </a:extLst>
              </p:cNvPr>
              <p:cNvCxnSpPr>
                <a:cxnSpLocks/>
              </p:cNvCxnSpPr>
              <p:nvPr/>
            </p:nvCxnSpPr>
            <p:spPr>
              <a:xfrm flipH="1">
                <a:off x="3819209" y="221323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0" name="TextBox 19">
              <a:extLst>
                <a:ext uri="{FF2B5EF4-FFF2-40B4-BE49-F238E27FC236}">
                  <a16:creationId xmlns:a16="http://schemas.microsoft.com/office/drawing/2014/main" id="{92895503-5CFD-9EC4-39C1-499969798EA6}"/>
                </a:ext>
              </a:extLst>
            </p:cNvPr>
            <p:cNvSpPr txBox="1"/>
            <p:nvPr/>
          </p:nvSpPr>
          <p:spPr>
            <a:xfrm>
              <a:off x="8291913" y="1069931"/>
              <a:ext cx="3442887"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Claims Processing</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Automate the claims processing process by answering questions and providing information to patients and providers about coverage, deductibles, and reimbursement through Semantic Search and </a:t>
              </a:r>
              <a:r>
                <a:rPr kumimoji="0" lang="en-US" sz="1000" b="0" i="0" u="none" strike="noStrike" kern="0" cap="none" spc="0" normalizeH="0" baseline="0" noProof="0" err="1">
                  <a:ln>
                    <a:noFill/>
                  </a:ln>
                  <a:solidFill>
                    <a:srgbClr val="000000"/>
                  </a:solidFill>
                  <a:effectLst/>
                  <a:uLnTx/>
                  <a:uFillTx/>
                  <a:latin typeface="Segoe UI VSS (Regular)"/>
                </a:rPr>
                <a:t>ChatGPT</a:t>
              </a:r>
              <a:r>
                <a:rPr kumimoji="0" lang="en-US" sz="1000" b="0" i="0" u="none" strike="noStrike" kern="0" cap="none" spc="0" normalizeH="0" baseline="0" noProof="0">
                  <a:ln>
                    <a:noFill/>
                  </a:ln>
                  <a:solidFill>
                    <a:srgbClr val="000000"/>
                  </a:solidFill>
                  <a:effectLst/>
                  <a:uLnTx/>
                  <a:uFillTx/>
                  <a:latin typeface="Segoe UI VSS (Regular)"/>
                </a:rPr>
                <a:t>.</a:t>
              </a:r>
            </a:p>
          </p:txBody>
        </p:sp>
        <p:sp>
          <p:nvSpPr>
            <p:cNvPr id="21" name="TextBox 20">
              <a:extLst>
                <a:ext uri="{FF2B5EF4-FFF2-40B4-BE49-F238E27FC236}">
                  <a16:creationId xmlns:a16="http://schemas.microsoft.com/office/drawing/2014/main" id="{EF6E0EC7-7B6A-1954-CEE0-51918B61FD04}"/>
                </a:ext>
              </a:extLst>
            </p:cNvPr>
            <p:cNvSpPr txBox="1"/>
            <p:nvPr/>
          </p:nvSpPr>
          <p:spPr>
            <a:xfrm>
              <a:off x="8664439" y="2054616"/>
              <a:ext cx="3263714"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Cost Estimation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Search through cost models and alternative treatments to provide patients with an estimation of cost for healthcare services.</a:t>
              </a:r>
            </a:p>
          </p:txBody>
        </p:sp>
      </p:grpSp>
      <p:grpSp>
        <p:nvGrpSpPr>
          <p:cNvPr id="26" name="Group 25">
            <a:extLst>
              <a:ext uri="{FF2B5EF4-FFF2-40B4-BE49-F238E27FC236}">
                <a16:creationId xmlns:a16="http://schemas.microsoft.com/office/drawing/2014/main" id="{9F94A5F7-C161-A182-D99C-52B8ABFFB02B}"/>
              </a:ext>
              <a:ext uri="{C183D7F6-B498-43B3-948B-1728B52AA6E4}">
                <adec:decorative xmlns:adec="http://schemas.microsoft.com/office/drawing/2017/decorative" val="1"/>
              </a:ext>
            </a:extLst>
          </p:cNvPr>
          <p:cNvGrpSpPr/>
          <p:nvPr/>
        </p:nvGrpSpPr>
        <p:grpSpPr>
          <a:xfrm>
            <a:off x="7399044" y="3218463"/>
            <a:ext cx="4821377" cy="1872331"/>
            <a:chOff x="7399043" y="3218462"/>
            <a:chExt cx="4821377" cy="1872331"/>
          </a:xfrm>
        </p:grpSpPr>
        <p:grpSp>
          <p:nvGrpSpPr>
            <p:cNvPr id="27" name="Group 26">
              <a:extLst>
                <a:ext uri="{FF2B5EF4-FFF2-40B4-BE49-F238E27FC236}">
                  <a16:creationId xmlns:a16="http://schemas.microsoft.com/office/drawing/2014/main" id="{D1623528-9106-F120-401B-D9076B7AEEE6}"/>
                </a:ext>
              </a:extLst>
            </p:cNvPr>
            <p:cNvGrpSpPr/>
            <p:nvPr/>
          </p:nvGrpSpPr>
          <p:grpSpPr>
            <a:xfrm flipH="1">
              <a:off x="8023602" y="4124312"/>
              <a:ext cx="623214" cy="128953"/>
              <a:chOff x="4196607" y="4435404"/>
              <a:chExt cx="560488" cy="115974"/>
            </a:xfrm>
          </p:grpSpPr>
          <p:sp>
            <p:nvSpPr>
              <p:cNvPr id="37" name="Oval 36">
                <a:extLst>
                  <a:ext uri="{FF2B5EF4-FFF2-40B4-BE49-F238E27FC236}">
                    <a16:creationId xmlns:a16="http://schemas.microsoft.com/office/drawing/2014/main" id="{28CEAF2B-D015-D09E-91DB-102A42C28AEB}"/>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8" name="Straight Connector 37">
                <a:extLst>
                  <a:ext uri="{FF2B5EF4-FFF2-40B4-BE49-F238E27FC236}">
                    <a16:creationId xmlns:a16="http://schemas.microsoft.com/office/drawing/2014/main" id="{A6CEA644-1994-4A08-D606-E10D6634248F}"/>
                  </a:ext>
                </a:extLst>
              </p:cNvPr>
              <p:cNvCxnSpPr>
                <a:cxnSpLocks/>
              </p:cNvCxnSpPr>
              <p:nvPr/>
            </p:nvCxnSpPr>
            <p:spPr>
              <a:xfrm flipH="1">
                <a:off x="4196607" y="449339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8" name="Group 27">
              <a:extLst>
                <a:ext uri="{FF2B5EF4-FFF2-40B4-BE49-F238E27FC236}">
                  <a16:creationId xmlns:a16="http://schemas.microsoft.com/office/drawing/2014/main" id="{F41A0940-F1D9-7C61-2201-481B2733D531}"/>
                </a:ext>
              </a:extLst>
            </p:cNvPr>
            <p:cNvGrpSpPr/>
            <p:nvPr/>
          </p:nvGrpSpPr>
          <p:grpSpPr>
            <a:xfrm flipH="1">
              <a:off x="7399043" y="4767981"/>
              <a:ext cx="689032" cy="128953"/>
              <a:chOff x="3917779" y="4286943"/>
              <a:chExt cx="619681" cy="115974"/>
            </a:xfrm>
          </p:grpSpPr>
          <p:sp>
            <p:nvSpPr>
              <p:cNvPr id="35" name="Oval 34">
                <a:extLst>
                  <a:ext uri="{FF2B5EF4-FFF2-40B4-BE49-F238E27FC236}">
                    <a16:creationId xmlns:a16="http://schemas.microsoft.com/office/drawing/2014/main" id="{5D274C2B-6E45-1045-754B-2AEDF33250B2}"/>
                  </a:ext>
                  <a:ext uri="{C183D7F6-B498-43B3-948B-1728B52AA6E4}">
                    <adec:decorative xmlns:adec="http://schemas.microsoft.com/office/drawing/2017/decorative" val="1"/>
                  </a:ext>
                </a:extLst>
              </p:cNvPr>
              <p:cNvSpPr/>
              <p:nvPr/>
            </p:nvSpPr>
            <p:spPr bwMode="auto">
              <a:xfrm flipH="1">
                <a:off x="4421486" y="4286943"/>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6" name="Straight Connector 35">
                <a:extLst>
                  <a:ext uri="{FF2B5EF4-FFF2-40B4-BE49-F238E27FC236}">
                    <a16:creationId xmlns:a16="http://schemas.microsoft.com/office/drawing/2014/main" id="{ACB97918-259C-94E5-414A-ED25BD63AC24}"/>
                  </a:ext>
                </a:extLst>
              </p:cNvPr>
              <p:cNvCxnSpPr>
                <a:cxnSpLocks/>
              </p:cNvCxnSpPr>
              <p:nvPr/>
            </p:nvCxnSpPr>
            <p:spPr>
              <a:xfrm flipH="1">
                <a:off x="3917779" y="4363148"/>
                <a:ext cx="51126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9" name="Group 28">
              <a:extLst>
                <a:ext uri="{FF2B5EF4-FFF2-40B4-BE49-F238E27FC236}">
                  <a16:creationId xmlns:a16="http://schemas.microsoft.com/office/drawing/2014/main" id="{8F4B87E4-26F5-8AD4-051E-716E10B10FCF}"/>
                </a:ext>
              </a:extLst>
            </p:cNvPr>
            <p:cNvGrpSpPr/>
            <p:nvPr/>
          </p:nvGrpSpPr>
          <p:grpSpPr>
            <a:xfrm flipH="1">
              <a:off x="8338729" y="3315568"/>
              <a:ext cx="436655" cy="128953"/>
              <a:chOff x="3786829" y="3233439"/>
              <a:chExt cx="392706" cy="115974"/>
            </a:xfrm>
          </p:grpSpPr>
          <p:sp>
            <p:nvSpPr>
              <p:cNvPr id="33" name="Oval 32">
                <a:extLst>
                  <a:ext uri="{FF2B5EF4-FFF2-40B4-BE49-F238E27FC236}">
                    <a16:creationId xmlns:a16="http://schemas.microsoft.com/office/drawing/2014/main" id="{23BD64BC-3024-9A3D-7EA9-1968EFFC51FB}"/>
                  </a:ext>
                  <a:ext uri="{C183D7F6-B498-43B3-948B-1728B52AA6E4}">
                    <adec:decorative xmlns:adec="http://schemas.microsoft.com/office/drawing/2017/decorative" val="1"/>
                  </a:ext>
                </a:extLst>
              </p:cNvPr>
              <p:cNvSpPr/>
              <p:nvPr/>
            </p:nvSpPr>
            <p:spPr bwMode="auto">
              <a:xfrm flipH="1">
                <a:off x="4063561" y="3233439"/>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4" name="Straight Connector 33">
                <a:extLst>
                  <a:ext uri="{FF2B5EF4-FFF2-40B4-BE49-F238E27FC236}">
                    <a16:creationId xmlns:a16="http://schemas.microsoft.com/office/drawing/2014/main" id="{C426C20A-1628-E250-21AD-1E55BC52D6DE}"/>
                  </a:ext>
                </a:extLst>
              </p:cNvPr>
              <p:cNvCxnSpPr>
                <a:cxnSpLocks/>
              </p:cNvCxnSpPr>
              <p:nvPr/>
            </p:nvCxnSpPr>
            <p:spPr>
              <a:xfrm flipH="1">
                <a:off x="3786829" y="3291426"/>
                <a:ext cx="2666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30" name="TextBox 29">
              <a:extLst>
                <a:ext uri="{FF2B5EF4-FFF2-40B4-BE49-F238E27FC236}">
                  <a16:creationId xmlns:a16="http://schemas.microsoft.com/office/drawing/2014/main" id="{B6EEC882-77A3-A897-68A7-A9A4BCEDC834}"/>
                </a:ext>
              </a:extLst>
            </p:cNvPr>
            <p:cNvSpPr txBox="1"/>
            <p:nvPr/>
          </p:nvSpPr>
          <p:spPr>
            <a:xfrm>
              <a:off x="8172005" y="4775322"/>
              <a:ext cx="3994809"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Alternative Treatments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Advanced language understanding that can help find connections between different treatments, understanding available alternatives and their side effects through summarizing internal and external data.</a:t>
              </a:r>
            </a:p>
          </p:txBody>
        </p:sp>
        <p:sp>
          <p:nvSpPr>
            <p:cNvPr id="31" name="TextBox 30">
              <a:extLst>
                <a:ext uri="{FF2B5EF4-FFF2-40B4-BE49-F238E27FC236}">
                  <a16:creationId xmlns:a16="http://schemas.microsoft.com/office/drawing/2014/main" id="{4F53FC60-5204-CA0F-4C20-459B70E586C6}"/>
                </a:ext>
              </a:extLst>
            </p:cNvPr>
            <p:cNvSpPr txBox="1"/>
            <p:nvPr/>
          </p:nvSpPr>
          <p:spPr>
            <a:xfrm>
              <a:off x="8775380" y="3218462"/>
              <a:ext cx="3236624" cy="332305"/>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fr-FR" sz="1000" b="0" i="0" u="none" strike="noStrike" kern="0" cap="none" spc="0" normalizeH="0" baseline="0" noProof="0">
                  <a:ln>
                    <a:noFill/>
                  </a:ln>
                  <a:solidFill>
                    <a:srgbClr val="000000"/>
                  </a:solidFill>
                  <a:effectLst/>
                  <a:uLnTx/>
                  <a:uFillTx/>
                  <a:latin typeface="Segoe UI Semibold"/>
                </a:rPr>
                <a:t>Ambient </a:t>
              </a:r>
              <a:r>
                <a:rPr kumimoji="0" lang="fr-FR" sz="1000" b="0" i="0" u="none" strike="noStrike" kern="0" cap="none" spc="0" normalizeH="0" baseline="0" noProof="0" err="1">
                  <a:ln>
                    <a:noFill/>
                  </a:ln>
                  <a:solidFill>
                    <a:srgbClr val="000000"/>
                  </a:solidFill>
                  <a:effectLst/>
                  <a:uLnTx/>
                  <a:uFillTx/>
                  <a:latin typeface="Segoe UI Semibold"/>
                </a:rPr>
                <a:t>clinical</a:t>
              </a:r>
              <a:r>
                <a:rPr kumimoji="0" lang="fr-FR" sz="1000" b="0" i="0" u="none" strike="noStrike" kern="0" cap="none" spc="0" normalizeH="0" baseline="0" noProof="0">
                  <a:ln>
                    <a:noFill/>
                  </a:ln>
                  <a:solidFill>
                    <a:srgbClr val="000000"/>
                  </a:solidFill>
                  <a:effectLst/>
                  <a:uLnTx/>
                  <a:uFillTx/>
                  <a:latin typeface="Segoe UI Semibold"/>
                </a:rPr>
                <a:t> intelligence</a:t>
              </a:r>
              <a:br>
                <a:rPr kumimoji="0" lang="fr-FR" sz="1000" b="0" i="0" u="none" strike="noStrike" kern="0" cap="none" spc="0" normalizeH="0" baseline="0" noProof="0">
                  <a:ln>
                    <a:noFill/>
                  </a:ln>
                  <a:solidFill>
                    <a:srgbClr val="000000"/>
                  </a:solidFill>
                  <a:effectLst/>
                  <a:uLnTx/>
                  <a:uFillTx/>
                  <a:latin typeface="Segoe UI Semibold"/>
                </a:rPr>
              </a:br>
              <a:r>
                <a:rPr kumimoji="0" lang="fr-FR" sz="1000" b="0" i="0" u="none" strike="noStrike" kern="0" cap="none" spc="0" normalizeH="0" baseline="0" noProof="0" err="1">
                  <a:ln>
                    <a:noFill/>
                  </a:ln>
                  <a:solidFill>
                    <a:srgbClr val="000000"/>
                  </a:solidFill>
                  <a:effectLst/>
                  <a:uLnTx/>
                  <a:uFillTx/>
                </a:rPr>
                <a:t>Automatically</a:t>
              </a:r>
              <a:r>
                <a:rPr kumimoji="0" lang="fr-FR" sz="1000" b="0" i="0" u="none" strike="noStrike" kern="0" cap="none" spc="0" normalizeH="0" baseline="0" noProof="0">
                  <a:ln>
                    <a:noFill/>
                  </a:ln>
                  <a:solidFill>
                    <a:srgbClr val="000000"/>
                  </a:solidFill>
                  <a:effectLst/>
                  <a:uLnTx/>
                  <a:uFillTx/>
                </a:rPr>
                <a:t> </a:t>
              </a:r>
              <a:r>
                <a:rPr kumimoji="0" lang="fr-FR" sz="1000" b="0" i="0" u="none" strike="noStrike" kern="0" cap="none" spc="0" normalizeH="0" baseline="0" noProof="0" err="1">
                  <a:ln>
                    <a:noFill/>
                  </a:ln>
                  <a:solidFill>
                    <a:srgbClr val="000000"/>
                  </a:solidFill>
                  <a:effectLst/>
                  <a:uLnTx/>
                  <a:uFillTx/>
                </a:rPr>
                <a:t>generate</a:t>
              </a:r>
              <a:r>
                <a:rPr kumimoji="0" lang="fr-FR" sz="1000" b="0" i="0" u="none" strike="noStrike" kern="0" cap="none" spc="0" normalizeH="0" baseline="0" noProof="0">
                  <a:ln>
                    <a:noFill/>
                  </a:ln>
                  <a:solidFill>
                    <a:srgbClr val="000000"/>
                  </a:solidFill>
                  <a:effectLst/>
                  <a:uLnTx/>
                  <a:uFillTx/>
                </a:rPr>
                <a:t> </a:t>
              </a:r>
              <a:r>
                <a:rPr kumimoji="0" lang="fr-FR" sz="1000" b="0" i="0" u="none" strike="noStrike" kern="0" cap="none" spc="0" normalizeH="0" baseline="0" noProof="0" err="1">
                  <a:ln>
                    <a:noFill/>
                  </a:ln>
                  <a:solidFill>
                    <a:srgbClr val="000000"/>
                  </a:solidFill>
                  <a:effectLst/>
                  <a:uLnTx/>
                  <a:uFillTx/>
                </a:rPr>
                <a:t>responses</a:t>
              </a:r>
              <a:r>
                <a:rPr kumimoji="0" lang="fr-FR" sz="1000" b="0" i="0" u="none" strike="noStrike" kern="0" cap="none" spc="0" normalizeH="0" baseline="0" noProof="0">
                  <a:ln>
                    <a:noFill/>
                  </a:ln>
                  <a:solidFill>
                    <a:srgbClr val="000000"/>
                  </a:solidFill>
                  <a:effectLst/>
                  <a:uLnTx/>
                  <a:uFillTx/>
                </a:rPr>
                <a:t> to </a:t>
              </a:r>
              <a:r>
                <a:rPr kumimoji="0" lang="fr-FR" sz="1000" b="0" i="0" u="none" strike="noStrike" kern="0" cap="none" spc="0" normalizeH="0" baseline="0" noProof="0" err="1">
                  <a:ln>
                    <a:noFill/>
                  </a:ln>
                  <a:solidFill>
                    <a:srgbClr val="000000"/>
                  </a:solidFill>
                  <a:effectLst/>
                  <a:uLnTx/>
                  <a:uFillTx/>
                </a:rPr>
                <a:t>customers</a:t>
              </a:r>
              <a:r>
                <a:rPr kumimoji="0" lang="fr-FR" sz="1000" b="0" i="0" u="none" strike="noStrike" kern="0" cap="none" spc="0" normalizeH="0" baseline="0" noProof="0">
                  <a:ln>
                    <a:noFill/>
                  </a:ln>
                  <a:solidFill>
                    <a:srgbClr val="000000"/>
                  </a:solidFill>
                  <a:effectLst/>
                  <a:uLnTx/>
                  <a:uFillTx/>
                </a:rPr>
                <a:t> to </a:t>
              </a:r>
              <a:r>
                <a:rPr kumimoji="0" lang="fr-FR" sz="1000" b="0" i="0" u="none" strike="noStrike" kern="0" cap="none" spc="0" normalizeH="0" baseline="0" noProof="0" err="1">
                  <a:ln>
                    <a:noFill/>
                  </a:ln>
                  <a:solidFill>
                    <a:srgbClr val="000000"/>
                  </a:solidFill>
                  <a:effectLst/>
                  <a:uLnTx/>
                  <a:uFillTx/>
                </a:rPr>
                <a:t>field</a:t>
              </a:r>
              <a:r>
                <a:rPr kumimoji="0" lang="fr-FR" sz="1000" b="0" i="0" u="none" strike="noStrike" kern="0" cap="none" spc="0" normalizeH="0" baseline="0" noProof="0">
                  <a:ln>
                    <a:noFill/>
                  </a:ln>
                  <a:solidFill>
                    <a:srgbClr val="000000"/>
                  </a:solidFill>
                  <a:effectLst/>
                  <a:uLnTx/>
                  <a:uFillTx/>
                </a:rPr>
                <a:t> basic questions </a:t>
              </a:r>
              <a:r>
                <a:rPr kumimoji="0" lang="fr-FR" sz="1000" b="0" i="0" u="none" strike="noStrike" kern="0" cap="none" spc="0" normalizeH="0" baseline="0" noProof="0" err="1">
                  <a:ln>
                    <a:noFill/>
                  </a:ln>
                  <a:solidFill>
                    <a:srgbClr val="000000"/>
                  </a:solidFill>
                  <a:effectLst/>
                  <a:uLnTx/>
                  <a:uFillTx/>
                </a:rPr>
                <a:t>based</a:t>
              </a:r>
              <a:r>
                <a:rPr kumimoji="0" lang="fr-FR" sz="1000" b="0" i="0" u="none" strike="noStrike" kern="0" cap="none" spc="0" normalizeH="0" baseline="0" noProof="0">
                  <a:ln>
                    <a:noFill/>
                  </a:ln>
                  <a:solidFill>
                    <a:srgbClr val="000000"/>
                  </a:solidFill>
                  <a:effectLst/>
                  <a:uLnTx/>
                  <a:uFillTx/>
                </a:rPr>
                <a:t> on </a:t>
              </a:r>
              <a:r>
                <a:rPr kumimoji="0" lang="fr-FR" sz="1000" b="0" i="0" u="none" strike="noStrike" kern="0" cap="none" spc="0" normalizeH="0" baseline="0" noProof="0" err="1">
                  <a:ln>
                    <a:noFill/>
                  </a:ln>
                  <a:solidFill>
                    <a:srgbClr val="000000"/>
                  </a:solidFill>
                  <a:effectLst/>
                  <a:uLnTx/>
                  <a:uFillTx/>
                </a:rPr>
                <a:t>knowledge</a:t>
              </a:r>
              <a:r>
                <a:rPr kumimoji="0" lang="fr-FR" sz="1000" b="0" i="0" u="none" strike="noStrike" kern="0" cap="none" spc="0" normalizeH="0" baseline="0" noProof="0">
                  <a:ln>
                    <a:noFill/>
                  </a:ln>
                  <a:solidFill>
                    <a:srgbClr val="000000"/>
                  </a:solidFill>
                  <a:effectLst/>
                  <a:uLnTx/>
                  <a:uFillTx/>
                </a:rPr>
                <a:t> base, </a:t>
              </a:r>
              <a:r>
                <a:rPr kumimoji="0" lang="fr-FR" sz="1000" b="0" i="0" u="none" strike="noStrike" kern="0" cap="none" spc="0" normalizeH="0" baseline="0" noProof="0" err="1">
                  <a:ln>
                    <a:noFill/>
                  </a:ln>
                  <a:solidFill>
                    <a:srgbClr val="000000"/>
                  </a:solidFill>
                  <a:effectLst/>
                  <a:uLnTx/>
                  <a:uFillTx/>
                </a:rPr>
                <a:t>so</a:t>
              </a:r>
              <a:r>
                <a:rPr kumimoji="0" lang="fr-FR" sz="1000" b="0" i="0" u="none" strike="noStrike" kern="0" cap="none" spc="0" normalizeH="0" baseline="0" noProof="0">
                  <a:ln>
                    <a:noFill/>
                  </a:ln>
                  <a:solidFill>
                    <a:srgbClr val="000000"/>
                  </a:solidFill>
                  <a:effectLst/>
                  <a:uLnTx/>
                  <a:uFillTx/>
                </a:rPr>
                <a:t> as to prioritise more </a:t>
              </a:r>
              <a:r>
                <a:rPr kumimoji="0" lang="fr-FR" sz="1000" b="0" i="0" u="none" strike="noStrike" kern="0" cap="none" spc="0" normalizeH="0" baseline="0" noProof="0" err="1">
                  <a:ln>
                    <a:noFill/>
                  </a:ln>
                  <a:solidFill>
                    <a:srgbClr val="000000"/>
                  </a:solidFill>
                  <a:effectLst/>
                  <a:uLnTx/>
                  <a:uFillTx/>
                </a:rPr>
                <a:t>complex</a:t>
              </a:r>
              <a:r>
                <a:rPr kumimoji="0" lang="fr-FR" sz="1000" b="0" i="0" u="none" strike="noStrike" kern="0" cap="none" spc="0" normalizeH="0" baseline="0" noProof="0">
                  <a:ln>
                    <a:noFill/>
                  </a:ln>
                  <a:solidFill>
                    <a:srgbClr val="000000"/>
                  </a:solidFill>
                  <a:effectLst/>
                  <a:uLnTx/>
                  <a:uFillTx/>
                </a:rPr>
                <a:t> care. </a:t>
              </a:r>
            </a:p>
          </p:txBody>
        </p:sp>
        <p:sp>
          <p:nvSpPr>
            <p:cNvPr id="32" name="TextBox 31">
              <a:extLst>
                <a:ext uri="{FF2B5EF4-FFF2-40B4-BE49-F238E27FC236}">
                  <a16:creationId xmlns:a16="http://schemas.microsoft.com/office/drawing/2014/main" id="{67F8AAC9-1973-831C-78B3-BE780C8A648A}"/>
                </a:ext>
              </a:extLst>
            </p:cNvPr>
            <p:cNvSpPr txBox="1"/>
            <p:nvPr/>
          </p:nvSpPr>
          <p:spPr>
            <a:xfrm>
              <a:off x="8659750" y="3880775"/>
              <a:ext cx="3560670" cy="323165"/>
            </a:xfrm>
            <a:prstGeom prst="rect">
              <a:avLst/>
            </a:prstGeom>
            <a:noFill/>
          </p:spPr>
          <p:txBody>
            <a:bodyPr wrap="square" lIns="0" tIns="0" rIns="0" bIns="0">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Clinical documentation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Reduce manual work in going through extensive documentation to derive an answer for a patient or to identify key patterns that can be done through summarization.</a:t>
              </a:r>
            </a:p>
          </p:txBody>
        </p:sp>
      </p:grpSp>
      <p:grpSp>
        <p:nvGrpSpPr>
          <p:cNvPr id="39" name="Group 38">
            <a:extLst>
              <a:ext uri="{FF2B5EF4-FFF2-40B4-BE49-F238E27FC236}">
                <a16:creationId xmlns:a16="http://schemas.microsoft.com/office/drawing/2014/main" id="{2D8F7545-598A-6EC1-BDB1-98C64E55FF6A}"/>
              </a:ext>
              <a:ext uri="{C183D7F6-B498-43B3-948B-1728B52AA6E4}">
                <adec:decorative xmlns:adec="http://schemas.microsoft.com/office/drawing/2017/decorative" val="1"/>
              </a:ext>
            </a:extLst>
          </p:cNvPr>
          <p:cNvGrpSpPr/>
          <p:nvPr/>
        </p:nvGrpSpPr>
        <p:grpSpPr>
          <a:xfrm>
            <a:off x="0" y="499797"/>
            <a:ext cx="5166900" cy="2426232"/>
            <a:chOff x="0" y="499797"/>
            <a:chExt cx="5166900" cy="2426232"/>
          </a:xfrm>
        </p:grpSpPr>
        <p:sp>
          <p:nvSpPr>
            <p:cNvPr id="40" name="Freeform: Shape 39">
              <a:extLst>
                <a:ext uri="{FF2B5EF4-FFF2-40B4-BE49-F238E27FC236}">
                  <a16:creationId xmlns:a16="http://schemas.microsoft.com/office/drawing/2014/main" id="{4498A273-4677-7EB6-C677-EBC746B57E89}"/>
                </a:ext>
              </a:extLst>
            </p:cNvPr>
            <p:cNvSpPr>
              <a:spLocks/>
            </p:cNvSpPr>
            <p:nvPr/>
          </p:nvSpPr>
          <p:spPr bwMode="auto">
            <a:xfrm>
              <a:off x="0" y="499797"/>
              <a:ext cx="5166900" cy="2426232"/>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67E600D7-BD61-36C3-5E07-C1CE48493430}"/>
                </a:ext>
              </a:extLst>
            </p:cNvPr>
            <p:cNvGrpSpPr/>
            <p:nvPr/>
          </p:nvGrpSpPr>
          <p:grpSpPr>
            <a:xfrm>
              <a:off x="3490154" y="2381759"/>
              <a:ext cx="502593" cy="128953"/>
              <a:chOff x="3932068" y="2145216"/>
              <a:chExt cx="452008" cy="115974"/>
            </a:xfrm>
          </p:grpSpPr>
          <p:sp>
            <p:nvSpPr>
              <p:cNvPr id="51" name="Oval 50">
                <a:extLst>
                  <a:ext uri="{FF2B5EF4-FFF2-40B4-BE49-F238E27FC236}">
                    <a16:creationId xmlns:a16="http://schemas.microsoft.com/office/drawing/2014/main" id="{B7491820-EC0B-AA9D-35E0-A27B0D3441C3}"/>
                  </a:ext>
                  <a:ext uri="{C183D7F6-B498-43B3-948B-1728B52AA6E4}">
                    <adec:decorative xmlns:adec="http://schemas.microsoft.com/office/drawing/2017/decorative" val="1"/>
                  </a:ext>
                </a:extLst>
              </p:cNvPr>
              <p:cNvSpPr/>
              <p:nvPr/>
            </p:nvSpPr>
            <p:spPr bwMode="auto">
              <a:xfrm flipH="1">
                <a:off x="4268102" y="214521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2" name="Straight Connector 51">
                <a:extLst>
                  <a:ext uri="{FF2B5EF4-FFF2-40B4-BE49-F238E27FC236}">
                    <a16:creationId xmlns:a16="http://schemas.microsoft.com/office/drawing/2014/main" id="{F30A3729-3241-FB73-8B65-587E672F54FC}"/>
                  </a:ext>
                </a:extLst>
              </p:cNvPr>
              <p:cNvCxnSpPr>
                <a:cxnSpLocks/>
              </p:cNvCxnSpPr>
              <p:nvPr/>
            </p:nvCxnSpPr>
            <p:spPr>
              <a:xfrm flipH="1" flipV="1">
                <a:off x="3932068" y="2203323"/>
                <a:ext cx="332469" cy="4"/>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2" name="Group 41">
              <a:extLst>
                <a:ext uri="{FF2B5EF4-FFF2-40B4-BE49-F238E27FC236}">
                  <a16:creationId xmlns:a16="http://schemas.microsoft.com/office/drawing/2014/main" id="{8C67219F-0A91-879D-5D45-D3778E8684F4}"/>
                </a:ext>
              </a:extLst>
            </p:cNvPr>
            <p:cNvGrpSpPr/>
            <p:nvPr/>
          </p:nvGrpSpPr>
          <p:grpSpPr>
            <a:xfrm>
              <a:off x="3772456" y="1271675"/>
              <a:ext cx="616932" cy="128953"/>
              <a:chOff x="3819209" y="2155245"/>
              <a:chExt cx="554838" cy="115974"/>
            </a:xfrm>
          </p:grpSpPr>
          <p:sp>
            <p:nvSpPr>
              <p:cNvPr id="49" name="Oval 48">
                <a:extLst>
                  <a:ext uri="{FF2B5EF4-FFF2-40B4-BE49-F238E27FC236}">
                    <a16:creationId xmlns:a16="http://schemas.microsoft.com/office/drawing/2014/main" id="{8DE33474-9A0C-C4E1-C2B5-3FB3ECA494FC}"/>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0" name="Straight Connector 49">
                <a:extLst>
                  <a:ext uri="{FF2B5EF4-FFF2-40B4-BE49-F238E27FC236}">
                    <a16:creationId xmlns:a16="http://schemas.microsoft.com/office/drawing/2014/main" id="{42C31F22-93DA-6D0A-6CFD-26CAD67D6348}"/>
                  </a:ext>
                </a:extLst>
              </p:cNvPr>
              <p:cNvCxnSpPr>
                <a:cxnSpLocks/>
              </p:cNvCxnSpPr>
              <p:nvPr/>
            </p:nvCxnSpPr>
            <p:spPr>
              <a:xfrm flipH="1">
                <a:off x="3819209" y="221323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3" name="Group 42">
              <a:extLst>
                <a:ext uri="{FF2B5EF4-FFF2-40B4-BE49-F238E27FC236}">
                  <a16:creationId xmlns:a16="http://schemas.microsoft.com/office/drawing/2014/main" id="{6E61DD47-EF61-9ABC-00E9-F37905C8A830}"/>
                </a:ext>
              </a:extLst>
            </p:cNvPr>
            <p:cNvGrpSpPr/>
            <p:nvPr/>
          </p:nvGrpSpPr>
          <p:grpSpPr>
            <a:xfrm>
              <a:off x="3487925" y="1868805"/>
              <a:ext cx="626837" cy="128953"/>
              <a:chOff x="3800817" y="2175962"/>
              <a:chExt cx="563746" cy="115974"/>
            </a:xfrm>
          </p:grpSpPr>
          <p:sp>
            <p:nvSpPr>
              <p:cNvPr id="47" name="Oval 46">
                <a:extLst>
                  <a:ext uri="{FF2B5EF4-FFF2-40B4-BE49-F238E27FC236}">
                    <a16:creationId xmlns:a16="http://schemas.microsoft.com/office/drawing/2014/main" id="{B310AA39-6BC2-8112-BC32-04A60DDEF1A4}"/>
                  </a:ext>
                  <a:ext uri="{C183D7F6-B498-43B3-948B-1728B52AA6E4}">
                    <adec:decorative xmlns:adec="http://schemas.microsoft.com/office/drawing/2017/decorative" val="1"/>
                  </a:ext>
                </a:extLst>
              </p:cNvPr>
              <p:cNvSpPr/>
              <p:nvPr/>
            </p:nvSpPr>
            <p:spPr bwMode="auto">
              <a:xfrm flipH="1">
                <a:off x="4248589" y="2175962"/>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8" name="Straight Connector 47">
                <a:extLst>
                  <a:ext uri="{FF2B5EF4-FFF2-40B4-BE49-F238E27FC236}">
                    <a16:creationId xmlns:a16="http://schemas.microsoft.com/office/drawing/2014/main" id="{47B21298-5568-375D-0AAF-41A0952F70FB}"/>
                  </a:ext>
                </a:extLst>
              </p:cNvPr>
              <p:cNvCxnSpPr>
                <a:cxnSpLocks/>
                <a:stCxn id="47" idx="6"/>
              </p:cNvCxnSpPr>
              <p:nvPr/>
            </p:nvCxnSpPr>
            <p:spPr>
              <a:xfrm flipH="1" flipV="1">
                <a:off x="3800817" y="2233949"/>
                <a:ext cx="447772" cy="1"/>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44" name="TextBox 43">
              <a:extLst>
                <a:ext uri="{FF2B5EF4-FFF2-40B4-BE49-F238E27FC236}">
                  <a16:creationId xmlns:a16="http://schemas.microsoft.com/office/drawing/2014/main" id="{9D7690C3-1101-8F75-5B77-D782FED98911}"/>
                </a:ext>
              </a:extLst>
            </p:cNvPr>
            <p:cNvSpPr txBox="1"/>
            <p:nvPr/>
          </p:nvSpPr>
          <p:spPr>
            <a:xfrm>
              <a:off x="253112" y="1194548"/>
              <a:ext cx="3505767"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Patient Support</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Enable presenting a summary of customer conversations, removing the need to scroll through the long conversation history to understand customer needs.</a:t>
              </a:r>
              <a:endParaRPr kumimoji="0" lang="en-US" sz="1000" b="0" i="0" u="none" strike="noStrike" kern="0" cap="none" spc="0" normalizeH="0" baseline="0" noProof="0">
                <a:ln>
                  <a:noFill/>
                </a:ln>
                <a:solidFill>
                  <a:srgbClr val="000000"/>
                </a:solidFill>
                <a:effectLst/>
                <a:uLnTx/>
                <a:uFillTx/>
              </a:endParaRPr>
            </a:p>
            <a:p>
              <a:pPr marL="0" marR="0" lvl="0" indent="0" algn="r" defTabSz="914133" eaLnBrk="1" fontAlgn="auto" latinLnBrk="0" hangingPunct="1">
                <a:lnSpc>
                  <a:spcPct val="100000"/>
                </a:lnSpc>
                <a:spcBef>
                  <a:spcPts val="40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endParaRPr>
            </a:p>
          </p:txBody>
        </p:sp>
        <p:sp>
          <p:nvSpPr>
            <p:cNvPr id="45" name="TextBox 44">
              <a:extLst>
                <a:ext uri="{FF2B5EF4-FFF2-40B4-BE49-F238E27FC236}">
                  <a16:creationId xmlns:a16="http://schemas.microsoft.com/office/drawing/2014/main" id="{DC19FDB9-67CA-431D-403D-C1BB74B971DF}"/>
                </a:ext>
              </a:extLst>
            </p:cNvPr>
            <p:cNvSpPr txBox="1"/>
            <p:nvPr/>
          </p:nvSpPr>
          <p:spPr>
            <a:xfrm>
              <a:off x="145137" y="1800241"/>
              <a:ext cx="3390184" cy="375328"/>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Pattern Recognition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identify emerging patterns in customer complaints and asks.</a:t>
              </a:r>
              <a:endParaRPr kumimoji="0" lang="en-US" sz="1000" b="0" i="0" u="none" strike="noStrike" kern="0" cap="none" spc="0" normalizeH="0" baseline="0" noProof="0">
                <a:ln>
                  <a:noFill/>
                </a:ln>
                <a:solidFill>
                  <a:srgbClr val="000000"/>
                </a:solidFill>
                <a:effectLst/>
                <a:uLnTx/>
                <a:uFillTx/>
              </a:endParaRPr>
            </a:p>
          </p:txBody>
        </p:sp>
        <p:sp>
          <p:nvSpPr>
            <p:cNvPr id="46" name="TextBox 45">
              <a:extLst>
                <a:ext uri="{FF2B5EF4-FFF2-40B4-BE49-F238E27FC236}">
                  <a16:creationId xmlns:a16="http://schemas.microsoft.com/office/drawing/2014/main" id="{B16B985F-F8BD-4477-842D-A62852A15768}"/>
                </a:ext>
              </a:extLst>
            </p:cNvPr>
            <p:cNvSpPr txBox="1"/>
            <p:nvPr/>
          </p:nvSpPr>
          <p:spPr>
            <a:xfrm>
              <a:off x="166239" y="2409924"/>
              <a:ext cx="3267843"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Hyper-</a:t>
              </a:r>
              <a:r>
                <a:rPr kumimoji="0" lang="en-US" sz="1000" b="0" i="0" u="none" strike="noStrike" kern="0" cap="none" spc="0" normalizeH="0" baseline="0" noProof="0" err="1">
                  <a:ln>
                    <a:noFill/>
                  </a:ln>
                  <a:solidFill>
                    <a:srgbClr val="000000"/>
                  </a:solidFill>
                  <a:effectLst/>
                  <a:uLnTx/>
                  <a:uFillTx/>
                  <a:latin typeface="Segoe UI Semibold"/>
                </a:rPr>
                <a:t>personalisation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suggest alternatives to customers.</a:t>
              </a:r>
              <a:endParaRPr kumimoji="0" lang="en-US" sz="1000" b="0" i="0" u="none" strike="noStrike" kern="0" cap="none" spc="0" normalizeH="0" baseline="0" noProof="0">
                <a:ln>
                  <a:noFill/>
                </a:ln>
                <a:solidFill>
                  <a:srgbClr val="000000"/>
                </a:solidFill>
                <a:effectLst/>
                <a:uLnTx/>
                <a:uFillTx/>
              </a:endParaRPr>
            </a:p>
          </p:txBody>
        </p:sp>
      </p:grpSp>
      <p:sp>
        <p:nvSpPr>
          <p:cNvPr id="53" name="Freeform: Shape 52">
            <a:extLst>
              <a:ext uri="{FF2B5EF4-FFF2-40B4-BE49-F238E27FC236}">
                <a16:creationId xmlns:a16="http://schemas.microsoft.com/office/drawing/2014/main" id="{9DADF697-3E67-504A-5EAE-23CF5B62C904}"/>
              </a:ext>
              <a:ext uri="{C183D7F6-B498-43B3-948B-1728B52AA6E4}">
                <adec:decorative xmlns:adec="http://schemas.microsoft.com/office/drawing/2017/decorative" val="1"/>
              </a:ext>
            </a:extLst>
          </p:cNvPr>
          <p:cNvSpPr>
            <a:spLocks/>
          </p:cNvSpPr>
          <p:nvPr/>
        </p:nvSpPr>
        <p:spPr bwMode="auto">
          <a:xfrm>
            <a:off x="2" y="2975672"/>
            <a:ext cx="5135553" cy="2426232"/>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4" name="Group 53">
            <a:extLst>
              <a:ext uri="{FF2B5EF4-FFF2-40B4-BE49-F238E27FC236}">
                <a16:creationId xmlns:a16="http://schemas.microsoft.com/office/drawing/2014/main" id="{47DD48FD-62CC-DD97-A989-2BB090BC8E00}"/>
              </a:ext>
              <a:ext uri="{C183D7F6-B498-43B3-948B-1728B52AA6E4}">
                <adec:decorative xmlns:adec="http://schemas.microsoft.com/office/drawing/2017/decorative" val="1"/>
              </a:ext>
            </a:extLst>
          </p:cNvPr>
          <p:cNvGrpSpPr/>
          <p:nvPr/>
        </p:nvGrpSpPr>
        <p:grpSpPr>
          <a:xfrm>
            <a:off x="179996" y="3328556"/>
            <a:ext cx="3990265" cy="1510900"/>
            <a:chOff x="191090" y="3222309"/>
            <a:chExt cx="3990265" cy="1510900"/>
          </a:xfrm>
        </p:grpSpPr>
        <p:grpSp>
          <p:nvGrpSpPr>
            <p:cNvPr id="55" name="Group 54">
              <a:extLst>
                <a:ext uri="{FF2B5EF4-FFF2-40B4-BE49-F238E27FC236}">
                  <a16:creationId xmlns:a16="http://schemas.microsoft.com/office/drawing/2014/main" id="{197B8588-9FA3-E0AE-C413-4FDA5F5E82F1}"/>
                </a:ext>
              </a:extLst>
            </p:cNvPr>
            <p:cNvGrpSpPr/>
            <p:nvPr/>
          </p:nvGrpSpPr>
          <p:grpSpPr>
            <a:xfrm>
              <a:off x="3558143" y="4462193"/>
              <a:ext cx="623212" cy="128952"/>
              <a:chOff x="4196278" y="4739315"/>
              <a:chExt cx="560486" cy="115974"/>
            </a:xfrm>
          </p:grpSpPr>
          <p:sp>
            <p:nvSpPr>
              <p:cNvPr id="61" name="Oval 60">
                <a:extLst>
                  <a:ext uri="{FF2B5EF4-FFF2-40B4-BE49-F238E27FC236}">
                    <a16:creationId xmlns:a16="http://schemas.microsoft.com/office/drawing/2014/main" id="{9376BCD5-01E3-E79B-9675-4AE2FAB8AB14}"/>
                  </a:ext>
                  <a:ext uri="{C183D7F6-B498-43B3-948B-1728B52AA6E4}">
                    <adec:decorative xmlns:adec="http://schemas.microsoft.com/office/drawing/2017/decorative" val="1"/>
                  </a:ext>
                </a:extLst>
              </p:cNvPr>
              <p:cNvSpPr/>
              <p:nvPr/>
            </p:nvSpPr>
            <p:spPr bwMode="auto">
              <a:xfrm flipH="1">
                <a:off x="4640790" y="473931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2" name="Straight Connector 61">
                <a:extLst>
                  <a:ext uri="{FF2B5EF4-FFF2-40B4-BE49-F238E27FC236}">
                    <a16:creationId xmlns:a16="http://schemas.microsoft.com/office/drawing/2014/main" id="{A8F48D61-F6AE-7E3F-56E1-BCB0786F81CB}"/>
                  </a:ext>
                </a:extLst>
              </p:cNvPr>
              <p:cNvCxnSpPr>
                <a:cxnSpLocks/>
              </p:cNvCxnSpPr>
              <p:nvPr/>
            </p:nvCxnSpPr>
            <p:spPr>
              <a:xfrm flipH="1">
                <a:off x="4196278" y="478824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56" name="Group 55">
              <a:extLst>
                <a:ext uri="{FF2B5EF4-FFF2-40B4-BE49-F238E27FC236}">
                  <a16:creationId xmlns:a16="http://schemas.microsoft.com/office/drawing/2014/main" id="{316C4E16-60A8-4005-EE66-8D16E5423ED7}"/>
                </a:ext>
              </a:extLst>
            </p:cNvPr>
            <p:cNvGrpSpPr/>
            <p:nvPr/>
          </p:nvGrpSpPr>
          <p:grpSpPr>
            <a:xfrm>
              <a:off x="3306289" y="3315568"/>
              <a:ext cx="563793" cy="128953"/>
              <a:chOff x="3901541" y="2155245"/>
              <a:chExt cx="472506" cy="115974"/>
            </a:xfrm>
          </p:grpSpPr>
          <p:sp>
            <p:nvSpPr>
              <p:cNvPr id="59" name="Oval 58">
                <a:extLst>
                  <a:ext uri="{FF2B5EF4-FFF2-40B4-BE49-F238E27FC236}">
                    <a16:creationId xmlns:a16="http://schemas.microsoft.com/office/drawing/2014/main" id="{3EBCBADF-1462-6D93-043E-1AAFB99B268E}"/>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0" name="Straight Connector 59">
                <a:extLst>
                  <a:ext uri="{FF2B5EF4-FFF2-40B4-BE49-F238E27FC236}">
                    <a16:creationId xmlns:a16="http://schemas.microsoft.com/office/drawing/2014/main" id="{D47D1A39-5D16-D75D-3C86-A5727E598EBC}"/>
                  </a:ext>
                </a:extLst>
              </p:cNvPr>
              <p:cNvCxnSpPr>
                <a:cxnSpLocks/>
              </p:cNvCxnSpPr>
              <p:nvPr/>
            </p:nvCxnSpPr>
            <p:spPr>
              <a:xfrm flipH="1" flipV="1">
                <a:off x="3901541" y="2210234"/>
                <a:ext cx="346465" cy="4"/>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57" name="TextBox 56">
              <a:extLst>
                <a:ext uri="{FF2B5EF4-FFF2-40B4-BE49-F238E27FC236}">
                  <a16:creationId xmlns:a16="http://schemas.microsoft.com/office/drawing/2014/main" id="{AADB245B-5249-51A2-A7FC-0044728AE332}"/>
                </a:ext>
              </a:extLst>
            </p:cNvPr>
            <p:cNvSpPr txBox="1"/>
            <p:nvPr/>
          </p:nvSpPr>
          <p:spPr>
            <a:xfrm>
              <a:off x="431898" y="4417738"/>
              <a:ext cx="3222037"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Sentiment Analysis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Advanced Clinical Language Understanding can help predict and even diagnose diseases by analyzing clinical notes and patient conversations and summarizing them to understand if the patient’s tone is indicative of a deeper illness or depression / anxiety?</a:t>
              </a:r>
              <a:endParaRPr kumimoji="0" lang="en-US" sz="1000" b="0" i="0" u="none" strike="noStrike" kern="0" cap="none" spc="0" normalizeH="0" baseline="0" noProof="0">
                <a:ln>
                  <a:noFill/>
                </a:ln>
                <a:solidFill>
                  <a:srgbClr val="000000"/>
                </a:solidFill>
                <a:effectLst/>
                <a:uLnTx/>
                <a:uFillTx/>
              </a:endParaRPr>
            </a:p>
          </p:txBody>
        </p:sp>
        <p:sp>
          <p:nvSpPr>
            <p:cNvPr id="58" name="TextBox 57">
              <a:extLst>
                <a:ext uri="{FF2B5EF4-FFF2-40B4-BE49-F238E27FC236}">
                  <a16:creationId xmlns:a16="http://schemas.microsoft.com/office/drawing/2014/main" id="{6B7F57C9-E644-7EE8-E741-1BEE25940EF7}"/>
                </a:ext>
              </a:extLst>
            </p:cNvPr>
            <p:cNvSpPr txBox="1"/>
            <p:nvPr/>
          </p:nvSpPr>
          <p:spPr>
            <a:xfrm>
              <a:off x="191090" y="3222309"/>
              <a:ext cx="3222036"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News and Trends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Topic Analysis will enable mining the web content for latest news and trends to know what are the latest innovation topics in the industry news or to understand what is leading to a drug recall, etc.</a:t>
              </a:r>
            </a:p>
          </p:txBody>
        </p:sp>
      </p:grpSp>
      <p:grpSp>
        <p:nvGrpSpPr>
          <p:cNvPr id="63" name="Group 62">
            <a:extLst>
              <a:ext uri="{FF2B5EF4-FFF2-40B4-BE49-F238E27FC236}">
                <a16:creationId xmlns:a16="http://schemas.microsoft.com/office/drawing/2014/main" id="{17029D47-8652-C3AE-07E3-DCCCD4C6FFB0}"/>
              </a:ext>
              <a:ext uri="{C183D7F6-B498-43B3-948B-1728B52AA6E4}">
                <adec:decorative xmlns:adec="http://schemas.microsoft.com/office/drawing/2017/decorative" val="1"/>
              </a:ext>
            </a:extLst>
          </p:cNvPr>
          <p:cNvGrpSpPr/>
          <p:nvPr/>
        </p:nvGrpSpPr>
        <p:grpSpPr>
          <a:xfrm>
            <a:off x="3992747" y="829382"/>
            <a:ext cx="4212978" cy="4284083"/>
            <a:chOff x="4381929" y="1934803"/>
            <a:chExt cx="3428142" cy="3421190"/>
          </a:xfrm>
        </p:grpSpPr>
        <p:sp>
          <p:nvSpPr>
            <p:cNvPr id="64" name="Oval 63">
              <a:extLst>
                <a:ext uri="{FF2B5EF4-FFF2-40B4-BE49-F238E27FC236}">
                  <a16:creationId xmlns:a16="http://schemas.microsoft.com/office/drawing/2014/main" id="{CB24E283-157D-11D1-DD72-6BF88867A724}"/>
                </a:ext>
              </a:extLst>
            </p:cNvPr>
            <p:cNvSpPr/>
            <p:nvPr/>
          </p:nvSpPr>
          <p:spPr bwMode="auto">
            <a:xfrm>
              <a:off x="5132459" y="2691015"/>
              <a:ext cx="1919876" cy="1919876"/>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39AB635C-5F22-E029-73B4-276E4F2AC3D1}"/>
                </a:ext>
              </a:extLst>
            </p:cNvPr>
            <p:cNvSpPr/>
            <p:nvPr/>
          </p:nvSpPr>
          <p:spPr bwMode="auto">
            <a:xfrm>
              <a:off x="5125535" y="2710113"/>
              <a:ext cx="1931830" cy="187332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54122627-206E-37C4-40CA-BE312703C33D}"/>
                </a:ext>
              </a:extLst>
            </p:cNvPr>
            <p:cNvSpPr/>
            <p:nvPr/>
          </p:nvSpPr>
          <p:spPr bwMode="auto">
            <a:xfrm>
              <a:off x="4382454" y="1934803"/>
              <a:ext cx="1886014" cy="1686990"/>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D7B2556D-197A-1D54-B0B7-20D918050484}"/>
                </a:ext>
              </a:extLst>
            </p:cNvPr>
            <p:cNvSpPr/>
            <p:nvPr/>
          </p:nvSpPr>
          <p:spPr bwMode="auto">
            <a:xfrm>
              <a:off x="5929322" y="3658630"/>
              <a:ext cx="1880749" cy="1697363"/>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BEAA57D6-6795-97EE-1056-1E946ADB13A5}"/>
                </a:ext>
              </a:extLst>
            </p:cNvPr>
            <p:cNvSpPr/>
            <p:nvPr/>
          </p:nvSpPr>
          <p:spPr bwMode="auto">
            <a:xfrm>
              <a:off x="6114418" y="1934803"/>
              <a:ext cx="1695129" cy="1871097"/>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Shape 69">
              <a:extLst>
                <a:ext uri="{FF2B5EF4-FFF2-40B4-BE49-F238E27FC236}">
                  <a16:creationId xmlns:a16="http://schemas.microsoft.com/office/drawing/2014/main" id="{3CD4AD80-B45A-A9C5-A2B0-D24E10E60F20}"/>
                </a:ext>
              </a:extLst>
            </p:cNvPr>
            <p:cNvSpPr/>
            <p:nvPr/>
          </p:nvSpPr>
          <p:spPr bwMode="auto">
            <a:xfrm>
              <a:off x="4381929" y="3455270"/>
              <a:ext cx="1695652" cy="1900723"/>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lock">
              <a:extLst>
                <a:ext uri="{FF2B5EF4-FFF2-40B4-BE49-F238E27FC236}">
                  <a16:creationId xmlns:a16="http://schemas.microsoft.com/office/drawing/2014/main" id="{00F1EBB5-666A-7B2F-A120-8CFE3F1715BB}"/>
                </a:ext>
              </a:extLst>
            </p:cNvPr>
            <p:cNvGrpSpPr/>
            <p:nvPr/>
          </p:nvGrpSpPr>
          <p:grpSpPr>
            <a:xfrm>
              <a:off x="6634023" y="2984822"/>
              <a:ext cx="97955" cy="120748"/>
              <a:chOff x="6766272" y="2607924"/>
              <a:chExt cx="108687" cy="133977"/>
            </a:xfrm>
          </p:grpSpPr>
          <p:sp>
            <p:nvSpPr>
              <p:cNvPr id="79" name="Freeform: Shape 78">
                <a:extLst>
                  <a:ext uri="{FF2B5EF4-FFF2-40B4-BE49-F238E27FC236}">
                    <a16:creationId xmlns:a16="http://schemas.microsoft.com/office/drawing/2014/main" id="{AEBA95AD-8142-27F4-486B-F1B41C89F0BE}"/>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0" name="Freeform 128">
                <a:extLst>
                  <a:ext uri="{FF2B5EF4-FFF2-40B4-BE49-F238E27FC236}">
                    <a16:creationId xmlns:a16="http://schemas.microsoft.com/office/drawing/2014/main" id="{69902801-5337-FE21-4673-5EAA312ABF73}"/>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72" name="security &amp; comp">
              <a:extLst>
                <a:ext uri="{FF2B5EF4-FFF2-40B4-BE49-F238E27FC236}">
                  <a16:creationId xmlns:a16="http://schemas.microsoft.com/office/drawing/2014/main" id="{B3032F7A-5F29-B9EE-2339-AEDC902A24C5}"/>
                </a:ext>
              </a:extLst>
            </p:cNvPr>
            <p:cNvSpPr/>
            <p:nvPr/>
          </p:nvSpPr>
          <p:spPr bwMode="auto">
            <a:xfrm rot="21405841">
              <a:off x="4921536" y="2470273"/>
              <a:ext cx="2343122" cy="2350880"/>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074" eaLnBrk="1" fontAlgn="auto" latinLnBrk="0" hangingPunct="1">
                <a:lnSpc>
                  <a:spcPct val="93000"/>
                </a:lnSpc>
                <a:spcBef>
                  <a:spcPts val="0"/>
                </a:spcBef>
                <a:spcAft>
                  <a:spcPts val="0"/>
                </a:spcAft>
                <a:buClrTx/>
                <a:buSzTx/>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900" b="1" i="0" u="none" strike="noStrike" kern="0" cap="none" spc="0" normalizeH="0" baseline="0" noProof="0">
                  <a:ln>
                    <a:noFill/>
                  </a:ln>
                  <a:solidFill>
                    <a:srgbClr val="FFFFFF"/>
                  </a:solidFill>
                  <a:effectLst/>
                  <a:uLnTx/>
                  <a:uFillTx/>
                  <a:latin typeface="Segoe UI Semibold"/>
                  <a:cs typeface="Segoe UI Semibold" panose="020B0702040204020203" pitchFamily="34" charset="0"/>
                  <a:sym typeface="'Roboto-Bold'"/>
                </a:rPr>
                <a:t>Security &amp; compliance</a:t>
              </a:r>
            </a:p>
          </p:txBody>
        </p:sp>
        <p:sp>
          <p:nvSpPr>
            <p:cNvPr id="73" name="Arc 72">
              <a:extLst>
                <a:ext uri="{FF2B5EF4-FFF2-40B4-BE49-F238E27FC236}">
                  <a16:creationId xmlns:a16="http://schemas.microsoft.com/office/drawing/2014/main" id="{118F92DC-D4C3-24E9-D9F1-44A5455582B4}"/>
                </a:ext>
              </a:extLst>
            </p:cNvPr>
            <p:cNvSpPr>
              <a:spLocks noChangeAspect="1"/>
            </p:cNvSpPr>
            <p:nvPr/>
          </p:nvSpPr>
          <p:spPr bwMode="auto">
            <a:xfrm>
              <a:off x="5255148" y="2808987"/>
              <a:ext cx="1691639" cy="1691640"/>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E74FBCD2-6BDA-8C5F-E570-C5032BED4021}"/>
                </a:ext>
              </a:extLst>
            </p:cNvPr>
            <p:cNvSpPr/>
            <p:nvPr/>
          </p:nvSpPr>
          <p:spPr bwMode="auto">
            <a:xfrm>
              <a:off x="5399585" y="2960013"/>
              <a:ext cx="1366708" cy="1366708"/>
            </a:xfrm>
            <a:prstGeom prst="ellipse">
              <a:avLst/>
            </a:prstGeom>
            <a:blipFill>
              <a:blip r:embed="rId2" cstate="screen">
                <a:extLst>
                  <a:ext uri="{28A0092B-C50C-407E-A947-70E740481C1C}">
                    <a14:useLocalDpi xmlns:a14="http://schemas.microsoft.com/office/drawing/2010/main"/>
                  </a:ext>
                </a:extLst>
              </a:blip>
              <a:stretch>
                <a:fillRect/>
              </a:stretch>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5" name="TextBox 74">
              <a:extLst>
                <a:ext uri="{FF2B5EF4-FFF2-40B4-BE49-F238E27FC236}">
                  <a16:creationId xmlns:a16="http://schemas.microsoft.com/office/drawing/2014/main" id="{45F3A0C9-9092-D7AC-31E3-DA5E2D3E0E44}"/>
                </a:ext>
              </a:extLst>
            </p:cNvPr>
            <p:cNvSpPr txBox="1"/>
            <p:nvPr/>
          </p:nvSpPr>
          <p:spPr>
            <a:xfrm rot="19041190">
              <a:off x="5015287" y="2499779"/>
              <a:ext cx="2188206" cy="2337026"/>
            </a:xfrm>
            <a:prstGeom prst="rect">
              <a:avLst/>
            </a:prstGeom>
          </p:spPr>
          <p:txBody>
            <a:bodyPr spcFirstLastPara="1" wrap="square" lIns="182880" tIns="146304" rIns="182880" bIns="146304" numCol="1" rtlCol="0">
              <a:prstTxWarp prst="textArchDown">
                <a:avLst/>
              </a:prstTxWarp>
              <a:spAutoFit/>
            </a:bodyPr>
            <a:lstStyle/>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Enhance</a:t>
              </a:r>
              <a:r>
                <a:rPr kumimoji="0" lang="en-US" sz="1200" b="0" i="0" u="none" strike="noStrike" kern="0" cap="none" spc="0" normalizeH="0" baseline="0" noProof="0">
                  <a:ln>
                    <a:noFill/>
                  </a:ln>
                  <a:solidFill>
                    <a:srgbClr val="FFFFFF"/>
                  </a:solidFill>
                  <a:effectLst/>
                  <a:uLnTx/>
                  <a:uFillTx/>
                  <a:latin typeface="Segoe UI Semibold"/>
                </a:rPr>
                <a:t>  clinician </a:t>
              </a:r>
            </a:p>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rPr>
                <a:t>experiences</a:t>
              </a:r>
            </a:p>
          </p:txBody>
        </p:sp>
        <p:sp>
          <p:nvSpPr>
            <p:cNvPr id="76" name="TextBox 75">
              <a:extLst>
                <a:ext uri="{FF2B5EF4-FFF2-40B4-BE49-F238E27FC236}">
                  <a16:creationId xmlns:a16="http://schemas.microsoft.com/office/drawing/2014/main" id="{614F4281-7DBA-DF78-390E-E25F0D7BF85B}"/>
                </a:ext>
              </a:extLst>
            </p:cNvPr>
            <p:cNvSpPr txBox="1"/>
            <p:nvPr/>
          </p:nvSpPr>
          <p:spPr>
            <a:xfrm rot="18919150">
              <a:off x="4900942" y="2415537"/>
              <a:ext cx="2528411" cy="2521680"/>
            </a:xfrm>
            <a:prstGeom prst="rect">
              <a:avLst/>
            </a:prstGeom>
          </p:spPr>
          <p:txBody>
            <a:bodyPr spcFirstLastPara="1" wrap="square" lIns="182880" tIns="146304" rIns="182880" bIns="146304" numCol="1" rtlCol="0">
              <a:prstTxWarp prst="textArchUp">
                <a:avLst>
                  <a:gd name="adj" fmla="val 11614804"/>
                </a:avLst>
              </a:prstTxWarp>
              <a:spAutoFit/>
            </a:bodyPr>
            <a:lstStyle/>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Enhance patient </a:t>
              </a:r>
            </a:p>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engagement</a:t>
              </a:r>
              <a:endParaRPr kumimoji="0" lang="en-US" sz="1600" b="0" i="0" u="none" strike="noStrike" kern="0" cap="none" spc="0" normalizeH="0" baseline="0" noProof="0">
                <a:ln>
                  <a:noFill/>
                </a:ln>
                <a:solidFill>
                  <a:srgbClr val="FFFFFF"/>
                </a:solidFill>
                <a:effectLst/>
                <a:uLnTx/>
                <a:uFillTx/>
                <a:latin typeface="Segoe UI Semibold"/>
              </a:endParaRPr>
            </a:p>
          </p:txBody>
        </p:sp>
        <p:sp>
          <p:nvSpPr>
            <p:cNvPr id="77" name="TextBox 76">
              <a:extLst>
                <a:ext uri="{FF2B5EF4-FFF2-40B4-BE49-F238E27FC236}">
                  <a16:creationId xmlns:a16="http://schemas.microsoft.com/office/drawing/2014/main" id="{C4F4065E-2292-F965-BE14-7BDC486BA3A8}"/>
                </a:ext>
              </a:extLst>
            </p:cNvPr>
            <p:cNvSpPr txBox="1"/>
            <p:nvPr/>
          </p:nvSpPr>
          <p:spPr>
            <a:xfrm rot="2759323">
              <a:off x="4826185" y="2245754"/>
              <a:ext cx="2652463" cy="2619186"/>
            </a:xfrm>
            <a:prstGeom prst="rect">
              <a:avLst/>
            </a:prstGeom>
          </p:spPr>
          <p:txBody>
            <a:bodyPr spcFirstLastPara="1" wrap="square" lIns="182880" tIns="146304" rIns="182880" bIns="146304" numCol="1" rtlCol="0">
              <a:prstTxWarp prst="textArchDown">
                <a:avLst/>
              </a:prstTxWarp>
              <a:spAutoFit/>
            </a:bodyPr>
            <a:lstStyle/>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Improve clinical and</a:t>
              </a:r>
            </a:p>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Operational insights</a:t>
              </a:r>
            </a:p>
          </p:txBody>
        </p:sp>
        <p:sp>
          <p:nvSpPr>
            <p:cNvPr id="78" name="TextBox 77">
              <a:extLst>
                <a:ext uri="{FF2B5EF4-FFF2-40B4-BE49-F238E27FC236}">
                  <a16:creationId xmlns:a16="http://schemas.microsoft.com/office/drawing/2014/main" id="{7A14A52F-4F82-A8BE-EA2B-9464190E4634}"/>
                </a:ext>
              </a:extLst>
            </p:cNvPr>
            <p:cNvSpPr txBox="1"/>
            <p:nvPr/>
          </p:nvSpPr>
          <p:spPr>
            <a:xfrm rot="2954309">
              <a:off x="4691793" y="2372053"/>
              <a:ext cx="2518366" cy="2509158"/>
            </a:xfrm>
            <a:prstGeom prst="rect">
              <a:avLst/>
            </a:prstGeom>
          </p:spPr>
          <p:txBody>
            <a:bodyPr spcFirstLastPara="1" wrap="square" lIns="182880" tIns="146304" rIns="182880" bIns="146304" numCol="1" rtlCol="0">
              <a:prstTxWarp prst="textArchUp">
                <a:avLst>
                  <a:gd name="adj" fmla="val 11614804"/>
                </a:avLst>
              </a:prstTxWarp>
              <a:spAutoFit/>
            </a:bodyPr>
            <a:lstStyle/>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rPr>
                <a:t>Optimise</a:t>
              </a:r>
              <a:r>
                <a:rPr kumimoji="0" lang="en-US" sz="1400" b="0" i="0" u="none" strike="noStrike" kern="0" cap="none" spc="0" normalizeH="0" baseline="0" noProof="0">
                  <a:ln>
                    <a:noFill/>
                  </a:ln>
                  <a:solidFill>
                    <a:srgbClr val="FFFFFF"/>
                  </a:solidFill>
                  <a:effectLst/>
                  <a:uLnTx/>
                  <a:uFillTx/>
                  <a:latin typeface="Segoe UI Semibold"/>
                </a:rPr>
                <a:t> Back-Office</a:t>
              </a:r>
            </a:p>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 Management</a:t>
              </a:r>
              <a:endParaRPr kumimoji="0" lang="en-US" sz="1200" b="0" i="0" u="none" strike="noStrike" kern="0" cap="none" spc="0" normalizeH="0" baseline="0" noProof="0">
                <a:ln>
                  <a:noFill/>
                </a:ln>
                <a:solidFill>
                  <a:srgbClr val="FFFFFF"/>
                </a:solidFill>
                <a:effectLst/>
                <a:uLnTx/>
                <a:uFillTx/>
                <a:latin typeface="Segoe UI Semibold"/>
              </a:endParaRPr>
            </a:p>
          </p:txBody>
        </p:sp>
      </p:grpSp>
      <p:sp>
        <p:nvSpPr>
          <p:cNvPr id="81" name="Title 1">
            <a:extLst>
              <a:ext uri="{FF2B5EF4-FFF2-40B4-BE49-F238E27FC236}">
                <a16:creationId xmlns:a16="http://schemas.microsoft.com/office/drawing/2014/main" id="{09A38214-7251-29B5-DD92-1687099F358C}"/>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Healthcare Industry</a:t>
            </a:r>
          </a:p>
        </p:txBody>
      </p:sp>
    </p:spTree>
    <p:extLst>
      <p:ext uri="{BB962C8B-B14F-4D97-AF65-F5344CB8AC3E}">
        <p14:creationId xmlns:p14="http://schemas.microsoft.com/office/powerpoint/2010/main" val="33824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63" presetClass="path" presetSubtype="0" decel="50000" fill="hold" nodeType="withEffect">
                                  <p:stCondLst>
                                    <p:cond delay="0"/>
                                  </p:stCondLst>
                                  <p:childTnLst>
                                    <p:animMotion origin="layout" path="M 2.70833E-6 2.96296E-6 L 0.02955 2.96296E-6 " pathEditMode="relative" rAng="0" ptsTypes="AA">
                                      <p:cBhvr>
                                        <p:cTn id="9" dur="500" spd="-100000" fill="hold"/>
                                        <p:tgtEl>
                                          <p:spTgt spid="26"/>
                                        </p:tgtEl>
                                        <p:attrNameLst>
                                          <p:attrName>ppt_x</p:attrName>
                                          <p:attrName>ppt_y</p:attrName>
                                        </p:attrNameLst>
                                      </p:cBhvr>
                                      <p:rCtr x="1471" y="0"/>
                                    </p:animMotion>
                                  </p:childTnLst>
                                </p:cTn>
                              </p:par>
                              <p:par>
                                <p:cTn id="10" presetID="10" presetClass="entr" presetSubtype="0" decel="5000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63" presetClass="path" presetSubtype="0" decel="50000" fill="hold" grpId="1" nodeType="withEffect">
                                  <p:stCondLst>
                                    <p:cond delay="0"/>
                                  </p:stCondLst>
                                  <p:childTnLst>
                                    <p:animMotion origin="layout" path="M -2.70833E-6 1.85185E-6 L 0.02956 1.85185E-6 " pathEditMode="relative" rAng="0" ptsTypes="AA">
                                      <p:cBhvr>
                                        <p:cTn id="14" dur="500" spd="-100000" fill="hold"/>
                                        <p:tgtEl>
                                          <p:spTgt spid="15"/>
                                        </p:tgtEl>
                                        <p:attrNameLst>
                                          <p:attrName>ppt_x</p:attrName>
                                          <p:attrName>ppt_y</p:attrName>
                                        </p:attrNameLst>
                                      </p:cBhvr>
                                      <p:rCtr x="1471" y="0"/>
                                    </p:animMotion>
                                  </p:childTnLst>
                                </p:cTn>
                              </p:par>
                              <p:par>
                                <p:cTn id="15" presetID="10"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63" presetClass="path" presetSubtype="0" accel="50000" decel="50000" fill="hold" nodeType="withEffect">
                                  <p:stCondLst>
                                    <p:cond delay="0"/>
                                  </p:stCondLst>
                                  <p:childTnLst>
                                    <p:animMotion origin="layout" path="M -0.02956 -3.7037E-7 L 4.58333E-6 -3.7037E-7 " pathEditMode="relative" rAng="0" ptsTypes="AA">
                                      <p:cBhvr>
                                        <p:cTn id="19" dur="500" fill="hold"/>
                                        <p:tgtEl>
                                          <p:spTgt spid="54"/>
                                        </p:tgtEl>
                                        <p:attrNameLst>
                                          <p:attrName>ppt_x</p:attrName>
                                          <p:attrName>ppt_y</p:attrName>
                                        </p:attrNameLst>
                                      </p:cBhvr>
                                      <p:rCtr x="1471" y="0"/>
                                    </p:animMotion>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63" presetClass="path" presetSubtype="0" accel="50000" decel="50000" fill="hold" grpId="1" nodeType="withEffect">
                                  <p:stCondLst>
                                    <p:cond delay="0"/>
                                  </p:stCondLst>
                                  <p:childTnLst>
                                    <p:animMotion origin="layout" path="M -0.02955 -2.59259E-6 L -3.95833E-6 -2.59259E-6 " pathEditMode="relative" rAng="0" ptsTypes="AA">
                                      <p:cBhvr>
                                        <p:cTn id="24" dur="500" fill="hold"/>
                                        <p:tgtEl>
                                          <p:spTgt spid="53"/>
                                        </p:tgtEl>
                                        <p:attrNameLst>
                                          <p:attrName>ppt_x</p:attrName>
                                          <p:attrName>ppt_y</p:attrName>
                                        </p:attrNameLst>
                                      </p:cBhvr>
                                      <p:rCtr x="1471" y="0"/>
                                    </p:animMotion>
                                  </p:childTnLst>
                                </p:cTn>
                              </p:par>
                              <p:par>
                                <p:cTn id="25" presetID="10" presetClass="entr" presetSubtype="0" fill="hold"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nodeType="withEffect">
                                  <p:stCondLst>
                                    <p:cond delay="200"/>
                                  </p:stCondLst>
                                  <p:childTnLst>
                                    <p:animMotion origin="layout" path="M 3.75E-6 -2.59259E-6 L 3.75E-6 0.05255 " pathEditMode="relative" rAng="0" ptsTypes="AA">
                                      <p:cBhvr>
                                        <p:cTn id="29" dur="500" spd="-100000" fill="hold"/>
                                        <p:tgtEl>
                                          <p:spTgt spid="2"/>
                                        </p:tgtEl>
                                        <p:attrNameLst>
                                          <p:attrName>ppt_x</p:attrName>
                                          <p:attrName>ppt_y</p:attrName>
                                        </p:attrNameLst>
                                      </p:cBhvr>
                                      <p:rCtr x="0" y="2616"/>
                                    </p:animMotion>
                                  </p:childTnLst>
                                </p:cTn>
                              </p:par>
                              <p:par>
                                <p:cTn id="30" presetID="10" presetClass="entr" presetSubtype="0" fill="hold"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63" presetClass="path" presetSubtype="0" accel="50000" decel="50000" fill="hold" nodeType="withEffect">
                                  <p:stCondLst>
                                    <p:cond delay="0"/>
                                  </p:stCondLst>
                                  <p:childTnLst>
                                    <p:animMotion origin="layout" path="M -0.02956 1.48148E-6 L 1.04167E-6 1.48148E-6 " pathEditMode="relative" rAng="0" ptsTypes="AA">
                                      <p:cBhvr>
                                        <p:cTn id="34" dur="500" fill="hold"/>
                                        <p:tgtEl>
                                          <p:spTgt spid="39"/>
                                        </p:tgtEl>
                                        <p:attrNameLst>
                                          <p:attrName>ppt_x</p:attrName>
                                          <p:attrName>ppt_y</p:attrName>
                                        </p:attrNameLst>
                                      </p:cBhvr>
                                      <p:rCtr x="1471" y="0"/>
                                    </p:animMotion>
                                  </p:childTnLst>
                                </p:cTn>
                              </p:par>
                              <p:par>
                                <p:cTn id="35" presetID="10" presetClass="entr" presetSubtype="0" decel="5000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63" presetClass="path" presetSubtype="0" decel="50000" fill="hold" nodeType="withEffect">
                                  <p:stCondLst>
                                    <p:cond delay="0"/>
                                  </p:stCondLst>
                                  <p:childTnLst>
                                    <p:animMotion origin="layout" path="M -1.25E-6 -2.59259E-6 L 0.02956 -2.59259E-6 " pathEditMode="relative" rAng="0" ptsTypes="AA">
                                      <p:cBhvr>
                                        <p:cTn id="39" dur="500" spd="-100000" fill="hold"/>
                                        <p:tgtEl>
                                          <p:spTgt spid="16"/>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53" grpId="0" animBg="1"/>
      <p:bldP spid="5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5D02D-5071-0195-2731-9862300C7108}"/>
              </a:ext>
            </a:extLst>
          </p:cNvPr>
          <p:cNvSpPr>
            <a:spLocks noGrp="1"/>
          </p:cNvSpPr>
          <p:nvPr>
            <p:ph type="title"/>
          </p:nvPr>
        </p:nvSpPr>
        <p:spPr/>
        <p:txBody>
          <a:bodyPr/>
          <a:lstStyle/>
          <a:p>
            <a:r>
              <a:rPr lang="en-US"/>
              <a:t>Industry Trends 1/3</a:t>
            </a:r>
            <a:endParaRPr lang="en-IN"/>
          </a:p>
        </p:txBody>
      </p:sp>
      <p:sp>
        <p:nvSpPr>
          <p:cNvPr id="12" name="Rectangle: Rounded Corners 11">
            <a:extLst>
              <a:ext uri="{FF2B5EF4-FFF2-40B4-BE49-F238E27FC236}">
                <a16:creationId xmlns:a16="http://schemas.microsoft.com/office/drawing/2014/main" id="{649FEC28-8885-B1E7-4A26-70F53BD02B03}"/>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3" name="Rectangle: Top Corners Rounded 12">
            <a:extLst>
              <a:ext uri="{FF2B5EF4-FFF2-40B4-BE49-F238E27FC236}">
                <a16:creationId xmlns:a16="http://schemas.microsoft.com/office/drawing/2014/main" id="{BD30517F-A7D6-4746-EB47-C5A444DDBD70}"/>
              </a:ext>
              <a:ext uri="{C183D7F6-B498-43B3-948B-1728B52AA6E4}">
                <adec:decorative xmlns:adec="http://schemas.microsoft.com/office/drawing/2017/decorative" val="1"/>
              </a:ext>
            </a:extLst>
          </p:cNvPr>
          <p:cNvSpPr>
            <a:spLocks/>
          </p:cNvSpPr>
          <p:nvPr/>
        </p:nvSpPr>
        <p:spPr bwMode="auto">
          <a:xfrm>
            <a:off x="658787" y="1328738"/>
            <a:ext cx="10880776" cy="458787"/>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17" name="Table 16">
            <a:extLst>
              <a:ext uri="{FF2B5EF4-FFF2-40B4-BE49-F238E27FC236}">
                <a16:creationId xmlns:a16="http://schemas.microsoft.com/office/drawing/2014/main" id="{4A0CC190-5D97-165E-5179-09F1D54D6CB8}"/>
              </a:ext>
            </a:extLst>
          </p:cNvPr>
          <p:cNvGraphicFramePr>
            <a:graphicFrameLocks noGrp="1"/>
          </p:cNvGraphicFramePr>
          <p:nvPr/>
        </p:nvGraphicFramePr>
        <p:xfrm>
          <a:off x="658787" y="1328738"/>
          <a:ext cx="10874426" cy="5151120"/>
        </p:xfrm>
        <a:graphic>
          <a:graphicData uri="http://schemas.openxmlformats.org/drawingml/2006/table">
            <a:tbl>
              <a:tblPr firstRow="1" firstCol="1" bandRow="1"/>
              <a:tblGrid>
                <a:gridCol w="1992973">
                  <a:extLst>
                    <a:ext uri="{9D8B030D-6E8A-4147-A177-3AD203B41FA5}">
                      <a16:colId xmlns:a16="http://schemas.microsoft.com/office/drawing/2014/main" val="2451912754"/>
                    </a:ext>
                  </a:extLst>
                </a:gridCol>
                <a:gridCol w="7597140">
                  <a:extLst>
                    <a:ext uri="{9D8B030D-6E8A-4147-A177-3AD203B41FA5}">
                      <a16:colId xmlns:a16="http://schemas.microsoft.com/office/drawing/2014/main" val="2833463949"/>
                    </a:ext>
                  </a:extLst>
                </a:gridCol>
                <a:gridCol w="1284313">
                  <a:extLst>
                    <a:ext uri="{9D8B030D-6E8A-4147-A177-3AD203B41FA5}">
                      <a16:colId xmlns:a16="http://schemas.microsoft.com/office/drawing/2014/main" val="2735967198"/>
                    </a:ext>
                  </a:extLst>
                </a:gridCol>
              </a:tblGrid>
              <a:tr h="247971">
                <a:tc>
                  <a:txBody>
                    <a:bodyPr/>
                    <a:lstStyle/>
                    <a:p>
                      <a:pPr algn="l">
                        <a:spcBef>
                          <a:spcPts val="600"/>
                        </a:spcBef>
                      </a:pPr>
                      <a:r>
                        <a:rPr lang="en-US" sz="1200" b="1">
                          <a:solidFill>
                            <a:schemeClr val="bg1"/>
                          </a:solidFill>
                          <a:latin typeface="+mj-lt"/>
                        </a:rPr>
                        <a:t>Industry</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spcBef>
                          <a:spcPts val="600"/>
                        </a:spcBef>
                      </a:pPr>
                      <a:r>
                        <a:rPr lang="en-US" sz="1200" b="1">
                          <a:solidFill>
                            <a:schemeClr val="bg1"/>
                          </a:solidFill>
                          <a:latin typeface="+mj-lt"/>
                        </a:rPr>
                        <a:t>Azure OpenAI Top Patterns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spcBef>
                          <a:spcPts val="600"/>
                        </a:spcBef>
                      </a:pPr>
                      <a:r>
                        <a:rPr lang="en-US" sz="1200" b="1">
                          <a:solidFill>
                            <a:schemeClr val="bg1"/>
                          </a:solidFill>
                          <a:latin typeface="+mj-lt"/>
                        </a:rPr>
                        <a:t>Public References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760890">
                <a:tc>
                  <a:txBody>
                    <a:bodyPr/>
                    <a:lstStyle/>
                    <a:p>
                      <a:pPr marL="0" algn="l" defTabSz="932742" rtl="0" eaLnBrk="1" latinLnBrk="0" hangingPunct="1">
                        <a:spcBef>
                          <a:spcPts val="600"/>
                        </a:spcBef>
                      </a:pPr>
                      <a:r>
                        <a:rPr lang="en-US" sz="1400" b="1" kern="1200">
                          <a:solidFill>
                            <a:schemeClr val="tx1"/>
                          </a:solidFill>
                          <a:latin typeface="+mn-lt"/>
                          <a:ea typeface="+mn-ea"/>
                          <a:cs typeface="+mn-cs"/>
                        </a:rPr>
                        <a:t>Automotive,</a:t>
                      </a:r>
                      <a:br>
                        <a:rPr lang="en-US" sz="1400" b="1" kern="1200">
                          <a:solidFill>
                            <a:schemeClr val="tx1"/>
                          </a:solidFill>
                          <a:latin typeface="+mn-lt"/>
                          <a:ea typeface="+mn-ea"/>
                          <a:cs typeface="+mn-cs"/>
                        </a:rPr>
                      </a:br>
                      <a:r>
                        <a:rPr lang="en-US" sz="1400" b="1" kern="1200">
                          <a:solidFill>
                            <a:schemeClr val="tx1"/>
                          </a:solidFill>
                          <a:latin typeface="+mn-lt"/>
                          <a:ea typeface="+mn-ea"/>
                          <a:cs typeface="+mn-cs"/>
                        </a:rPr>
                        <a:t>Mobility &amp; Transportation</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spcBef>
                          <a:spcPts val="0"/>
                        </a:spcBef>
                        <a:spcAft>
                          <a:spcPts val="400"/>
                        </a:spcAft>
                      </a:pPr>
                      <a:r>
                        <a:rPr lang="en-US" sz="1200" b="1">
                          <a:solidFill>
                            <a:schemeClr val="tx1"/>
                          </a:solidFill>
                          <a:latin typeface="+mn-lt"/>
                        </a:rPr>
                        <a:t>Contact Center </a:t>
                      </a:r>
                      <a:r>
                        <a:rPr lang="en-US" sz="1200" b="0" kern="1200">
                          <a:solidFill>
                            <a:schemeClr val="tx1"/>
                          </a:solidFill>
                          <a:latin typeface="+mn-lt"/>
                          <a:ea typeface="+mn-ea"/>
                          <a:cs typeface="+mn-cs"/>
                        </a:rPr>
                        <a:t>–</a:t>
                      </a:r>
                      <a:r>
                        <a:rPr lang="en-US" sz="1200" b="1">
                          <a:solidFill>
                            <a:schemeClr val="tx1"/>
                          </a:solidFill>
                          <a:latin typeface="+mn-lt"/>
                        </a:rPr>
                        <a:t> </a:t>
                      </a:r>
                      <a:r>
                        <a:rPr lang="en-US" sz="1200" b="0">
                          <a:solidFill>
                            <a:schemeClr val="tx1"/>
                          </a:solidFill>
                          <a:latin typeface="+mn-lt"/>
                        </a:rPr>
                        <a:t>Extract rich insights from call transcripts. E2E Call Center analysis: Classification, sentiment, summarization and email generation. Automatically generate responses to customer inquiries. Summary of customer support conversation logs. Improved customer satisfaction. Improve time to resolution.</a:t>
                      </a:r>
                    </a:p>
                    <a:p>
                      <a:pPr marL="0" marR="0" lvl="0" indent="0" algn="l" defTabSz="932742" rtl="0" eaLnBrk="1" fontAlgn="auto" latinLnBrk="0" hangingPunct="1">
                        <a:lnSpc>
                          <a:spcPct val="100000"/>
                        </a:lnSpc>
                        <a:spcBef>
                          <a:spcPts val="0"/>
                        </a:spcBef>
                        <a:spcAft>
                          <a:spcPts val="400"/>
                        </a:spcAft>
                        <a:buClrTx/>
                        <a:buSzTx/>
                        <a:buFontTx/>
                        <a:buNone/>
                        <a:tabLst/>
                        <a:defRPr/>
                      </a:pPr>
                      <a:r>
                        <a:rPr lang="en-US" sz="1200" b="1" kern="1200">
                          <a:solidFill>
                            <a:schemeClr val="tx1"/>
                          </a:solidFill>
                          <a:latin typeface="+mn-lt"/>
                          <a:ea typeface="+mn-ea"/>
                          <a:cs typeface="+mn-cs"/>
                        </a:rPr>
                        <a:t>Smart Virtual Agents/Customer &amp; Employee Communication </a:t>
                      </a:r>
                      <a:r>
                        <a:rPr lang="en-US" sz="1200" b="0">
                          <a:solidFill>
                            <a:schemeClr val="tx1"/>
                          </a:solidFill>
                          <a:latin typeface="+mn-lt"/>
                        </a:rPr>
                        <a:t>– Intelligent automated responses to customers and employees through the value chain. Generate human-like responses for live chat/voice applications.</a:t>
                      </a:r>
                    </a:p>
                    <a:p>
                      <a:pPr marL="0" algn="l" defTabSz="932742" rtl="0" eaLnBrk="1" latinLnBrk="0" hangingPunct="1">
                        <a:spcBef>
                          <a:spcPts val="0"/>
                        </a:spcBef>
                        <a:spcAft>
                          <a:spcPts val="400"/>
                        </a:spcAft>
                      </a:pPr>
                      <a:r>
                        <a:rPr lang="en-US" sz="1200" b="1" kern="1200">
                          <a:solidFill>
                            <a:schemeClr val="tx1"/>
                          </a:solidFill>
                          <a:latin typeface="+mn-lt"/>
                          <a:ea typeface="+mn-ea"/>
                          <a:cs typeface="+mn-cs"/>
                        </a:rPr>
                        <a:t>Automated Documents Processing </a:t>
                      </a:r>
                      <a:r>
                        <a:rPr lang="en-US" sz="1200" b="0">
                          <a:solidFill>
                            <a:schemeClr val="tx1"/>
                          </a:solidFill>
                          <a:latin typeface="+mn-lt"/>
                        </a:rPr>
                        <a:t>– </a:t>
                      </a:r>
                      <a:r>
                        <a:rPr lang="en-US" sz="1200" b="0" kern="1200">
                          <a:solidFill>
                            <a:schemeClr val="tx1"/>
                          </a:solidFill>
                          <a:latin typeface="+mn-lt"/>
                          <a:ea typeface="+mn-ea"/>
                          <a:cs typeface="+mn-cs"/>
                        </a:rPr>
                        <a:t>Automate Invoice processing for large volumes using Microsoft Cognitive Services, and Azure OpenAI.</a:t>
                      </a:r>
                    </a:p>
                    <a:p>
                      <a:pPr marL="0" algn="l" defTabSz="932742" rtl="0" eaLnBrk="1" latinLnBrk="0" hangingPunct="1">
                        <a:spcBef>
                          <a:spcPts val="0"/>
                        </a:spcBef>
                        <a:spcAft>
                          <a:spcPts val="400"/>
                        </a:spcAft>
                      </a:pPr>
                      <a:r>
                        <a:rPr lang="en-US" sz="1200" b="1" kern="1200">
                          <a:solidFill>
                            <a:schemeClr val="tx1"/>
                          </a:solidFill>
                          <a:latin typeface="+mn-lt"/>
                          <a:ea typeface="+mn-ea"/>
                          <a:cs typeface="+mn-cs"/>
                        </a:rPr>
                        <a:t>Incident Reporting &amp; Prediction </a:t>
                      </a:r>
                      <a:r>
                        <a:rPr lang="en-US" sz="1200" b="0">
                          <a:solidFill>
                            <a:schemeClr val="tx1"/>
                          </a:solidFill>
                          <a:latin typeface="+mn-lt"/>
                        </a:rPr>
                        <a:t>– </a:t>
                      </a:r>
                      <a:r>
                        <a:rPr lang="en-US" sz="1200" b="0" kern="1200">
                          <a:solidFill>
                            <a:schemeClr val="tx1"/>
                          </a:solidFill>
                          <a:latin typeface="+mn-lt"/>
                          <a:ea typeface="+mn-ea"/>
                          <a:cs typeface="+mn-cs"/>
                        </a:rPr>
                        <a:t>Text summarization and pattern recognition to automatically generate reports on equipment and process failures, etc. Generate automated responses and notifications.</a:t>
                      </a:r>
                    </a:p>
                    <a:p>
                      <a:pPr marL="0" algn="l" defTabSz="932742" rtl="0" eaLnBrk="1" latinLnBrk="0" hangingPunct="1">
                        <a:spcBef>
                          <a:spcPts val="0"/>
                        </a:spcBef>
                        <a:spcAft>
                          <a:spcPts val="0"/>
                        </a:spcAft>
                      </a:pPr>
                      <a:r>
                        <a:rPr lang="en-US" sz="1200" b="1" kern="1200">
                          <a:solidFill>
                            <a:schemeClr val="tx1"/>
                          </a:solidFill>
                          <a:latin typeface="+mn-lt"/>
                          <a:ea typeface="+mn-ea"/>
                          <a:cs typeface="+mn-cs"/>
                        </a:rPr>
                        <a:t>Automated Content Generation </a:t>
                      </a:r>
                      <a:r>
                        <a:rPr lang="en-US" sz="1200" b="0">
                          <a:solidFill>
                            <a:schemeClr val="tx1"/>
                          </a:solidFill>
                          <a:latin typeface="+mn-lt"/>
                        </a:rPr>
                        <a:t>– </a:t>
                      </a:r>
                      <a:r>
                        <a:rPr lang="en-US" sz="1200" b="0" kern="1200">
                          <a:solidFill>
                            <a:schemeClr val="tx1"/>
                          </a:solidFill>
                          <a:latin typeface="+mn-lt"/>
                          <a:ea typeface="+mn-ea"/>
                          <a:cs typeface="+mn-cs"/>
                        </a:rPr>
                        <a:t>Generative AI can be used to automatically generate content on a variety of topics, saving time and money for content creators. Generate more relevant content with summarization.</a:t>
                      </a:r>
                      <a:br>
                        <a:rPr lang="en-US" sz="1200" b="0" kern="1200">
                          <a:solidFill>
                            <a:schemeClr val="tx1"/>
                          </a:solidFill>
                          <a:latin typeface="+mn-lt"/>
                          <a:ea typeface="+mn-ea"/>
                          <a:cs typeface="+mn-cs"/>
                        </a:rPr>
                      </a:br>
                      <a:r>
                        <a:rPr lang="en-US" sz="1200" b="0" kern="1200">
                          <a:solidFill>
                            <a:schemeClr val="tx1"/>
                          </a:solidFill>
                          <a:latin typeface="+mn-lt"/>
                          <a:ea typeface="+mn-ea"/>
                          <a:cs typeface="+mn-cs"/>
                        </a:rPr>
                        <a:t>Improve SEO (search engine optimization).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1000" b="0" u="none" strike="noStrike" kern="1200">
                        <a:solidFill>
                          <a:schemeClr val="tx1"/>
                        </a:solidFill>
                        <a:effectLst/>
                        <a:latin typeface="+mn-lt"/>
                        <a:ea typeface="+mn-ea"/>
                        <a:cs typeface="+mn-cs"/>
                      </a:endParaRP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0">
                <a:tc>
                  <a:txBody>
                    <a:bodyPr/>
                    <a:lstStyle/>
                    <a:p>
                      <a:pPr algn="l">
                        <a:spcBef>
                          <a:spcPts val="600"/>
                        </a:spcBef>
                      </a:pPr>
                      <a:r>
                        <a:rPr lang="en-US" sz="1400" b="1">
                          <a:solidFill>
                            <a:schemeClr val="tx1"/>
                          </a:solidFill>
                          <a:latin typeface="+mn-lt"/>
                        </a:rPr>
                        <a:t>Financial Services</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lang="en-US" sz="1200" b="1">
                          <a:solidFill>
                            <a:schemeClr val="tx1"/>
                          </a:solidFill>
                          <a:latin typeface="+mn-lt"/>
                        </a:rPr>
                        <a:t>Contact Center</a:t>
                      </a:r>
                      <a:r>
                        <a:rPr lang="en-US" sz="1200" b="1" kern="1200">
                          <a:solidFill>
                            <a:schemeClr val="tx1"/>
                          </a:solidFill>
                          <a:latin typeface="+mn-lt"/>
                          <a:ea typeface="+mn-ea"/>
                          <a:cs typeface="+mn-cs"/>
                        </a:rPr>
                        <a:t> </a:t>
                      </a:r>
                      <a:r>
                        <a:rPr lang="en-US" sz="1200" b="0">
                          <a:solidFill>
                            <a:schemeClr val="tx1"/>
                          </a:solidFill>
                          <a:latin typeface="+mn-lt"/>
                        </a:rPr>
                        <a:t>– </a:t>
                      </a:r>
                      <a:r>
                        <a:rPr lang="en-US" sz="1200" b="0" kern="1200">
                          <a:solidFill>
                            <a:schemeClr val="tx1"/>
                          </a:solidFill>
                          <a:latin typeface="+mn-lt"/>
                          <a:ea typeface="+mn-ea"/>
                          <a:cs typeface="+mn-cs"/>
                        </a:rPr>
                        <a:t>Extract rich insights from call transcripts. E2E Call Center analysis: Classification, sentiment, summarization and email generation. Automatically generate responses to customer inquiries. Summary of customer support conversation logs. Improved customer satisfaction. Improve time to resolution.</a:t>
                      </a:r>
                    </a:p>
                    <a:p>
                      <a:pPr marL="0" marR="0" lvl="0" indent="0" algn="l" defTabSz="932742" rtl="0" eaLnBrk="1" fontAlgn="auto" latinLnBrk="0" hangingPunct="1">
                        <a:lnSpc>
                          <a:spcPct val="100000"/>
                        </a:lnSpc>
                        <a:spcBef>
                          <a:spcPts val="0"/>
                        </a:spcBef>
                        <a:spcAft>
                          <a:spcPts val="400"/>
                        </a:spcAft>
                        <a:buClrTx/>
                        <a:buSzTx/>
                        <a:buFontTx/>
                        <a:buNone/>
                        <a:tabLst/>
                        <a:defRPr/>
                      </a:pPr>
                      <a:r>
                        <a:rPr lang="en-US" sz="1200" b="1">
                          <a:solidFill>
                            <a:schemeClr val="tx1"/>
                          </a:solidFill>
                          <a:latin typeface="+mn-lt"/>
                        </a:rPr>
                        <a:t>Smart Virtual Agents/Customer &amp; Employee Communication</a:t>
                      </a:r>
                      <a:r>
                        <a:rPr lang="en-US" sz="1200" b="1" kern="1200">
                          <a:solidFill>
                            <a:schemeClr val="tx1"/>
                          </a:solidFill>
                          <a:latin typeface="+mn-lt"/>
                          <a:ea typeface="+mn-ea"/>
                          <a:cs typeface="+mn-cs"/>
                        </a:rPr>
                        <a:t> </a:t>
                      </a:r>
                      <a:r>
                        <a:rPr lang="en-US" sz="1200" b="0">
                          <a:solidFill>
                            <a:schemeClr val="tx1"/>
                          </a:solidFill>
                          <a:latin typeface="+mn-lt"/>
                        </a:rPr>
                        <a:t>– </a:t>
                      </a:r>
                      <a:r>
                        <a:rPr lang="en-US" sz="1200" b="0" kern="1200">
                          <a:solidFill>
                            <a:schemeClr val="tx1"/>
                          </a:solidFill>
                          <a:latin typeface="+mn-lt"/>
                          <a:ea typeface="+mn-ea"/>
                          <a:cs typeface="+mn-cs"/>
                        </a:rPr>
                        <a:t>Intelligent automated responses to customers and employees through the value chain. Generate human-like responses for live chat/voice applications.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rPr>
                        <a:t>Automated Documents Processing</a:t>
                      </a:r>
                      <a:r>
                        <a:rPr lang="en-US" sz="1200" b="1" kern="1200">
                          <a:solidFill>
                            <a:schemeClr val="tx1"/>
                          </a:solidFill>
                          <a:latin typeface="+mn-lt"/>
                          <a:ea typeface="+mn-ea"/>
                          <a:cs typeface="+mn-cs"/>
                        </a:rPr>
                        <a:t> </a:t>
                      </a:r>
                      <a:r>
                        <a:rPr lang="en-US" sz="1200" b="0">
                          <a:solidFill>
                            <a:schemeClr val="tx1"/>
                          </a:solidFill>
                          <a:latin typeface="+mn-lt"/>
                        </a:rPr>
                        <a:t>– </a:t>
                      </a:r>
                      <a:r>
                        <a:rPr lang="en-US" sz="1200" b="0" kern="1200">
                          <a:solidFill>
                            <a:schemeClr val="tx1"/>
                          </a:solidFill>
                          <a:latin typeface="+mn-lt"/>
                          <a:ea typeface="+mn-ea"/>
                          <a:cs typeface="+mn-cs"/>
                        </a:rPr>
                        <a:t>Ability to ingest forms and other unstructured data as part of an</a:t>
                      </a:r>
                      <a:br>
                        <a:rPr lang="en-US" sz="1200" b="0" kern="1200">
                          <a:solidFill>
                            <a:schemeClr val="tx1"/>
                          </a:solidFill>
                          <a:latin typeface="+mn-lt"/>
                          <a:ea typeface="+mn-ea"/>
                          <a:cs typeface="+mn-cs"/>
                        </a:rPr>
                      </a:br>
                      <a:r>
                        <a:rPr lang="en-US" sz="1200" b="0" kern="1200">
                          <a:solidFill>
                            <a:schemeClr val="tx1"/>
                          </a:solidFill>
                          <a:latin typeface="+mn-lt"/>
                          <a:ea typeface="+mn-ea"/>
                          <a:cs typeface="+mn-cs"/>
                        </a:rPr>
                        <a:t>automated workflow, supporting Claims and other areas of the business using Microsoft Cognitive Services, and Azure OpenAI. Digitize documents, extract key information through Semantic or Cognitive Search and summarize (financial document summarization, RFI/RFPs processing, etc.).</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1000" b="0" u="none" strike="noStrike" kern="1200" dirty="0">
                        <a:solidFill>
                          <a:schemeClr val="tx1"/>
                        </a:solidFill>
                        <a:effectLst/>
                        <a:latin typeface="+mn-lt"/>
                        <a:ea typeface="+mn-ea"/>
                        <a:cs typeface="+mn-cs"/>
                      </a:endParaRP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401024513"/>
                  </a:ext>
                </a:extLst>
              </a:tr>
            </a:tbl>
          </a:graphicData>
        </a:graphic>
      </p:graphicFrame>
      <p:pic>
        <p:nvPicPr>
          <p:cNvPr id="23" name="Picture 2" descr="Carmax logo">
            <a:hlinkClick r:id="rId3"/>
            <a:extLst>
              <a:ext uri="{FF2B5EF4-FFF2-40B4-BE49-F238E27FC236}">
                <a16:creationId xmlns:a16="http://schemas.microsoft.com/office/drawing/2014/main" id="{BF6283B4-DE0E-DB7B-1580-9E6937FA21E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29862" y="2015316"/>
            <a:ext cx="1201733" cy="23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BMW and Mini logo">
            <a:hlinkClick r:id="rId5"/>
            <a:extLst>
              <a:ext uri="{FF2B5EF4-FFF2-40B4-BE49-F238E27FC236}">
                <a16:creationId xmlns:a16="http://schemas.microsoft.com/office/drawing/2014/main" id="{DE56AE77-8F12-8B9A-CA9F-29F213ECA831}"/>
              </a:ext>
            </a:extLst>
          </p:cNvPr>
          <p:cNvPicPr>
            <a:picLocks noChangeAspect="1" noChangeArrowheads="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0374393" y="2612351"/>
            <a:ext cx="1036278" cy="65869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Mercedes-Benz Logo">
            <a:hlinkClick r:id="rId7"/>
            <a:extLst>
              <a:ext uri="{FF2B5EF4-FFF2-40B4-BE49-F238E27FC236}">
                <a16:creationId xmlns:a16="http://schemas.microsoft.com/office/drawing/2014/main" id="{D63AE213-7178-1191-F38A-8B985504C2F9}"/>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0649031" y="3615375"/>
            <a:ext cx="487002" cy="48700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American Fidelity logo">
            <a:extLst>
              <a:ext uri="{FF2B5EF4-FFF2-40B4-BE49-F238E27FC236}">
                <a16:creationId xmlns:a16="http://schemas.microsoft.com/office/drawing/2014/main" id="{61F66D4C-263E-4471-E904-E396D3022864}"/>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378430" y="4935777"/>
            <a:ext cx="1088326" cy="18138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Nationale Nederlanden logo">
            <a:extLst>
              <a:ext uri="{FF2B5EF4-FFF2-40B4-BE49-F238E27FC236}">
                <a16:creationId xmlns:a16="http://schemas.microsoft.com/office/drawing/2014/main" id="{44DE4087-D795-866D-E65E-8D7E7ABAEE78}"/>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10374393" y="5402984"/>
            <a:ext cx="1064650" cy="252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12386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a:extLst>
              <a:ext uri="{FF2B5EF4-FFF2-40B4-BE49-F238E27FC236}">
                <a16:creationId xmlns:a16="http://schemas.microsoft.com/office/drawing/2014/main" id="{C247A93C-2162-99C2-AE1E-3AA86636A49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0" y="10"/>
            <a:ext cx="12191980" cy="6857990"/>
          </a:xfrm>
          <a:prstGeom prst="rect">
            <a:avLst/>
          </a:prstGeom>
          <a:solidFill>
            <a:srgbClr val="FFFFFF"/>
          </a:solidFill>
        </p:spPr>
      </p:pic>
    </p:spTree>
    <p:extLst>
      <p:ext uri="{BB962C8B-B14F-4D97-AF65-F5344CB8AC3E}">
        <p14:creationId xmlns:p14="http://schemas.microsoft.com/office/powerpoint/2010/main" val="41771314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5600FA9-8C77-81D0-67AD-AEB1D103AEF5}"/>
              </a:ext>
              <a:ext uri="{C183D7F6-B498-43B3-948B-1728B52AA6E4}">
                <adec:decorative xmlns:adec="http://schemas.microsoft.com/office/drawing/2017/decorative" val="1"/>
              </a:ext>
            </a:extLst>
          </p:cNvPr>
          <p:cNvSpPr>
            <a:spLocks/>
          </p:cNvSpPr>
          <p:nvPr/>
        </p:nvSpPr>
        <p:spPr bwMode="auto">
          <a:xfrm>
            <a:off x="7053734" y="2975672"/>
            <a:ext cx="5138266" cy="2426232"/>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44C0A947-11F4-A596-09DE-141473562AB2}"/>
              </a:ext>
              <a:ext uri="{C183D7F6-B498-43B3-948B-1728B52AA6E4}">
                <adec:decorative xmlns:adec="http://schemas.microsoft.com/office/drawing/2017/decorative" val="1"/>
              </a:ext>
            </a:extLst>
          </p:cNvPr>
          <p:cNvGrpSpPr/>
          <p:nvPr/>
        </p:nvGrpSpPr>
        <p:grpSpPr>
          <a:xfrm>
            <a:off x="7022388" y="499797"/>
            <a:ext cx="5169613" cy="2426232"/>
            <a:chOff x="7022388" y="499797"/>
            <a:chExt cx="5169613" cy="2426232"/>
          </a:xfrm>
        </p:grpSpPr>
        <p:sp>
          <p:nvSpPr>
            <p:cNvPr id="4" name="Freeform: Shape 3">
              <a:extLst>
                <a:ext uri="{FF2B5EF4-FFF2-40B4-BE49-F238E27FC236}">
                  <a16:creationId xmlns:a16="http://schemas.microsoft.com/office/drawing/2014/main" id="{C96B93C5-03AC-2153-DDAF-FD67189B023B}"/>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583F021-7C26-C0A6-43EE-EC3099F2C5EC}"/>
                </a:ext>
              </a:extLst>
            </p:cNvPr>
            <p:cNvGrpSpPr/>
            <p:nvPr/>
          </p:nvGrpSpPr>
          <p:grpSpPr>
            <a:xfrm flipH="1">
              <a:off x="8141938" y="1683784"/>
              <a:ext cx="517814" cy="128951"/>
              <a:chOff x="3908350" y="1964540"/>
              <a:chExt cx="465697" cy="115974"/>
            </a:xfrm>
          </p:grpSpPr>
          <p:sp>
            <p:nvSpPr>
              <p:cNvPr id="11" name="Oval 10">
                <a:extLst>
                  <a:ext uri="{FF2B5EF4-FFF2-40B4-BE49-F238E27FC236}">
                    <a16:creationId xmlns:a16="http://schemas.microsoft.com/office/drawing/2014/main" id="{D78F7C36-E6EE-E50E-3513-5782E231A1E1}"/>
                  </a:ext>
                  <a:ext uri="{C183D7F6-B498-43B3-948B-1728B52AA6E4}">
                    <adec:decorative xmlns:adec="http://schemas.microsoft.com/office/drawing/2017/decorative" val="1"/>
                  </a:ext>
                </a:extLst>
              </p:cNvPr>
              <p:cNvSpPr/>
              <p:nvPr/>
            </p:nvSpPr>
            <p:spPr bwMode="auto">
              <a:xfrm flipH="1">
                <a:off x="4258073" y="1964540"/>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3CBEC989-34A2-1454-5C50-86B84E462B39}"/>
                  </a:ext>
                </a:extLst>
              </p:cNvPr>
              <p:cNvCxnSpPr>
                <a:cxnSpLocks/>
                <a:stCxn id="11" idx="6"/>
              </p:cNvCxnSpPr>
              <p:nvPr/>
            </p:nvCxnSpPr>
            <p:spPr>
              <a:xfrm flipH="1">
                <a:off x="3908350" y="2022567"/>
                <a:ext cx="349723"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6" name="Group 5">
              <a:extLst>
                <a:ext uri="{FF2B5EF4-FFF2-40B4-BE49-F238E27FC236}">
                  <a16:creationId xmlns:a16="http://schemas.microsoft.com/office/drawing/2014/main" id="{4D9A2F97-41F5-4DA5-7AFF-B35D7623ECD5}"/>
                </a:ext>
              </a:extLst>
            </p:cNvPr>
            <p:cNvGrpSpPr/>
            <p:nvPr/>
          </p:nvGrpSpPr>
          <p:grpSpPr>
            <a:xfrm flipH="1">
              <a:off x="7611669" y="958720"/>
              <a:ext cx="616932" cy="128953"/>
              <a:chOff x="3819209" y="1971357"/>
              <a:chExt cx="554838" cy="115974"/>
            </a:xfrm>
          </p:grpSpPr>
          <p:sp>
            <p:nvSpPr>
              <p:cNvPr id="9" name="Oval 8">
                <a:extLst>
                  <a:ext uri="{FF2B5EF4-FFF2-40B4-BE49-F238E27FC236}">
                    <a16:creationId xmlns:a16="http://schemas.microsoft.com/office/drawing/2014/main" id="{F5DCE694-A330-A0A2-7CC3-E51A840780A1}"/>
                  </a:ext>
                  <a:ext uri="{C183D7F6-B498-43B3-948B-1728B52AA6E4}">
                    <adec:decorative xmlns:adec="http://schemas.microsoft.com/office/drawing/2017/decorative" val="1"/>
                  </a:ext>
                </a:extLst>
              </p:cNvPr>
              <p:cNvSpPr/>
              <p:nvPr/>
            </p:nvSpPr>
            <p:spPr bwMode="auto">
              <a:xfrm flipH="1">
                <a:off x="4258073" y="197135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92948AE8-B896-36A1-A1F6-CA1D6C847B99}"/>
                  </a:ext>
                </a:extLst>
              </p:cNvPr>
              <p:cNvCxnSpPr>
                <a:cxnSpLocks/>
              </p:cNvCxnSpPr>
              <p:nvPr/>
            </p:nvCxnSpPr>
            <p:spPr>
              <a:xfrm flipH="1">
                <a:off x="3819209" y="2029347"/>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7" name="TextBox 6">
              <a:extLst>
                <a:ext uri="{FF2B5EF4-FFF2-40B4-BE49-F238E27FC236}">
                  <a16:creationId xmlns:a16="http://schemas.microsoft.com/office/drawing/2014/main" id="{8B010176-9711-0288-CFF4-9642D0394B24}"/>
                </a:ext>
              </a:extLst>
            </p:cNvPr>
            <p:cNvSpPr txBox="1"/>
            <p:nvPr/>
          </p:nvSpPr>
          <p:spPr>
            <a:xfrm>
              <a:off x="8310266" y="783535"/>
              <a:ext cx="3535319"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Semibold"/>
                </a:rPr>
                <a:t>Document Process Automation</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rPr>
                <a:t>Digitise</a:t>
              </a:r>
              <a:r>
                <a:rPr kumimoji="0" lang="en-US" sz="1000" b="0" i="0" u="none" strike="noStrike" kern="0" cap="none" spc="0" normalizeH="0" baseline="0" noProof="0">
                  <a:ln>
                    <a:noFill/>
                  </a:ln>
                  <a:solidFill>
                    <a:srgbClr val="000000"/>
                  </a:solidFill>
                  <a:effectLst/>
                  <a:uLnTx/>
                  <a:uFillTx/>
                </a:rPr>
                <a:t> documents, extract key information through Semantic or Cognitive Search and </a:t>
              </a:r>
              <a:r>
                <a:rPr kumimoji="0" lang="en-US" sz="1000" b="0" i="0" u="none" strike="noStrike" kern="0" cap="none" spc="0" normalizeH="0" baseline="0" noProof="0" err="1">
                  <a:ln>
                    <a:noFill/>
                  </a:ln>
                  <a:solidFill>
                    <a:srgbClr val="000000"/>
                  </a:solidFill>
                  <a:effectLst/>
                  <a:uLnTx/>
                  <a:uFillTx/>
                </a:rPr>
                <a:t>summarise</a:t>
              </a:r>
              <a:r>
                <a:rPr kumimoji="0" lang="en-US" sz="1000" b="0" i="0" u="none" strike="noStrike" kern="0" cap="none" spc="0" normalizeH="0" baseline="0" noProof="0">
                  <a:ln>
                    <a:noFill/>
                  </a:ln>
                  <a:solidFill>
                    <a:srgbClr val="000000"/>
                  </a:solidFill>
                  <a:effectLst/>
                  <a:uLnTx/>
                  <a:uFillTx/>
                </a:rPr>
                <a:t> them (e.g. legal document summarization through internal and external information).</a:t>
              </a:r>
            </a:p>
          </p:txBody>
        </p:sp>
        <p:sp>
          <p:nvSpPr>
            <p:cNvPr id="8" name="TextBox 7">
              <a:extLst>
                <a:ext uri="{FF2B5EF4-FFF2-40B4-BE49-F238E27FC236}">
                  <a16:creationId xmlns:a16="http://schemas.microsoft.com/office/drawing/2014/main" id="{0A4CD5A0-6373-D18E-5FA9-B6AAFF0C1274}"/>
                </a:ext>
              </a:extLst>
            </p:cNvPr>
            <p:cNvSpPr txBox="1"/>
            <p:nvPr/>
          </p:nvSpPr>
          <p:spPr>
            <a:xfrm>
              <a:off x="8659751" y="1590563"/>
              <a:ext cx="3263714"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Risk Management</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err="1">
                  <a:ln>
                    <a:noFill/>
                  </a:ln>
                  <a:solidFill>
                    <a:srgbClr val="000000"/>
                  </a:solidFill>
                  <a:effectLst/>
                  <a:uLnTx/>
                  <a:uFillTx/>
                </a:rPr>
                <a:t>Recognise</a:t>
              </a:r>
              <a:r>
                <a:rPr kumimoji="0" lang="en-US" sz="1000" b="0" i="0" u="none" strike="noStrike" kern="0" cap="none" spc="0" normalizeH="0" baseline="0" noProof="0">
                  <a:ln>
                    <a:noFill/>
                  </a:ln>
                  <a:solidFill>
                    <a:srgbClr val="000000"/>
                  </a:solidFill>
                  <a:effectLst/>
                  <a:uLnTx/>
                  <a:uFillTx/>
                </a:rPr>
                <a:t> current patterns and trends to identify risks through content (including social media and blogs) search and summarization.</a:t>
              </a:r>
            </a:p>
          </p:txBody>
        </p:sp>
      </p:grpSp>
      <p:grpSp>
        <p:nvGrpSpPr>
          <p:cNvPr id="13" name="Group 12">
            <a:extLst>
              <a:ext uri="{FF2B5EF4-FFF2-40B4-BE49-F238E27FC236}">
                <a16:creationId xmlns:a16="http://schemas.microsoft.com/office/drawing/2014/main" id="{B6F33992-C73E-0F48-2E56-1FB46FF68866}"/>
              </a:ext>
              <a:ext uri="{C183D7F6-B498-43B3-948B-1728B52AA6E4}">
                <adec:decorative xmlns:adec="http://schemas.microsoft.com/office/drawing/2017/decorative" val="1"/>
              </a:ext>
            </a:extLst>
          </p:cNvPr>
          <p:cNvGrpSpPr/>
          <p:nvPr/>
        </p:nvGrpSpPr>
        <p:grpSpPr>
          <a:xfrm>
            <a:off x="7799614" y="3482958"/>
            <a:ext cx="4321902" cy="1383226"/>
            <a:chOff x="7799613" y="3482957"/>
            <a:chExt cx="4321902" cy="1383226"/>
          </a:xfrm>
        </p:grpSpPr>
        <p:grpSp>
          <p:nvGrpSpPr>
            <p:cNvPr id="14" name="Group 13">
              <a:extLst>
                <a:ext uri="{FF2B5EF4-FFF2-40B4-BE49-F238E27FC236}">
                  <a16:creationId xmlns:a16="http://schemas.microsoft.com/office/drawing/2014/main" id="{95CDD803-A81E-A713-87BE-624AD2D9D502}"/>
                </a:ext>
              </a:extLst>
            </p:cNvPr>
            <p:cNvGrpSpPr/>
            <p:nvPr/>
          </p:nvGrpSpPr>
          <p:grpSpPr>
            <a:xfrm flipH="1">
              <a:off x="7799613" y="4674279"/>
              <a:ext cx="646352" cy="128953"/>
              <a:chOff x="4377242" y="4930017"/>
              <a:chExt cx="581297" cy="115974"/>
            </a:xfrm>
          </p:grpSpPr>
          <p:sp>
            <p:nvSpPr>
              <p:cNvPr id="20" name="Oval 19">
                <a:extLst>
                  <a:ext uri="{FF2B5EF4-FFF2-40B4-BE49-F238E27FC236}">
                    <a16:creationId xmlns:a16="http://schemas.microsoft.com/office/drawing/2014/main" id="{B893C373-4308-5A96-BBF7-839890B77AD5}"/>
                  </a:ext>
                  <a:ext uri="{C183D7F6-B498-43B3-948B-1728B52AA6E4}">
                    <adec:decorative xmlns:adec="http://schemas.microsoft.com/office/drawing/2017/decorative" val="1"/>
                  </a:ext>
                </a:extLst>
              </p:cNvPr>
              <p:cNvSpPr/>
              <p:nvPr/>
            </p:nvSpPr>
            <p:spPr bwMode="auto">
              <a:xfrm flipH="1">
                <a:off x="4842565" y="493001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1" name="Straight Connector 20">
                <a:extLst>
                  <a:ext uri="{FF2B5EF4-FFF2-40B4-BE49-F238E27FC236}">
                    <a16:creationId xmlns:a16="http://schemas.microsoft.com/office/drawing/2014/main" id="{7A90EB60-EC25-73B9-D578-EAF9F695F4F6}"/>
                  </a:ext>
                </a:extLst>
              </p:cNvPr>
              <p:cNvCxnSpPr>
                <a:cxnSpLocks/>
              </p:cNvCxnSpPr>
              <p:nvPr/>
            </p:nvCxnSpPr>
            <p:spPr>
              <a:xfrm flipH="1">
                <a:off x="4377242" y="4988004"/>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5" name="Group 14">
              <a:extLst>
                <a:ext uri="{FF2B5EF4-FFF2-40B4-BE49-F238E27FC236}">
                  <a16:creationId xmlns:a16="http://schemas.microsoft.com/office/drawing/2014/main" id="{0AAB31EB-3815-25DB-B06E-865E707FD850}"/>
                </a:ext>
              </a:extLst>
            </p:cNvPr>
            <p:cNvGrpSpPr/>
            <p:nvPr/>
          </p:nvGrpSpPr>
          <p:grpSpPr>
            <a:xfrm flipH="1">
              <a:off x="8271740" y="3580060"/>
              <a:ext cx="436650" cy="128953"/>
              <a:chOff x="3847076" y="3471310"/>
              <a:chExt cx="392701" cy="115974"/>
            </a:xfrm>
          </p:grpSpPr>
          <p:sp>
            <p:nvSpPr>
              <p:cNvPr id="18" name="Oval 17">
                <a:extLst>
                  <a:ext uri="{FF2B5EF4-FFF2-40B4-BE49-F238E27FC236}">
                    <a16:creationId xmlns:a16="http://schemas.microsoft.com/office/drawing/2014/main" id="{119F8D00-2DF4-ABA9-A82B-BF3769E34B50}"/>
                  </a:ext>
                  <a:ext uri="{C183D7F6-B498-43B3-948B-1728B52AA6E4}">
                    <adec:decorative xmlns:adec="http://schemas.microsoft.com/office/drawing/2017/decorative" val="1"/>
                  </a:ext>
                </a:extLst>
              </p:cNvPr>
              <p:cNvSpPr/>
              <p:nvPr/>
            </p:nvSpPr>
            <p:spPr bwMode="auto">
              <a:xfrm flipH="1">
                <a:off x="4123803" y="3471310"/>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9" name="Straight Connector 18">
                <a:extLst>
                  <a:ext uri="{FF2B5EF4-FFF2-40B4-BE49-F238E27FC236}">
                    <a16:creationId xmlns:a16="http://schemas.microsoft.com/office/drawing/2014/main" id="{66C36DAF-CF9F-97F1-80AD-73D95CB65760}"/>
                  </a:ext>
                </a:extLst>
              </p:cNvPr>
              <p:cNvCxnSpPr>
                <a:cxnSpLocks/>
              </p:cNvCxnSpPr>
              <p:nvPr/>
            </p:nvCxnSpPr>
            <p:spPr>
              <a:xfrm flipH="1">
                <a:off x="3847076" y="3529300"/>
                <a:ext cx="2666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16" name="TextBox 15">
              <a:extLst>
                <a:ext uri="{FF2B5EF4-FFF2-40B4-BE49-F238E27FC236}">
                  <a16:creationId xmlns:a16="http://schemas.microsoft.com/office/drawing/2014/main" id="{8E8BCCE1-1098-D672-945B-66EBFEABD7A0}"/>
                </a:ext>
              </a:extLst>
            </p:cNvPr>
            <p:cNvSpPr txBox="1"/>
            <p:nvPr/>
          </p:nvSpPr>
          <p:spPr>
            <a:xfrm>
              <a:off x="8708390" y="3482957"/>
              <a:ext cx="3413125" cy="323165"/>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Contact Center Analytics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summarization to extract key information from call logs in order to identify trends in customer complaints and involve human agents who have succinct and relevant information to make faster decisions / responses.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Use Q&amp;A features to automatically handle calls through bot agents.</a:t>
              </a:r>
              <a:endParaRPr kumimoji="0" lang="fr-FR" sz="1000" b="0" i="0" u="none" strike="noStrike" kern="0" cap="none" spc="0" normalizeH="0" baseline="0" noProof="0">
                <a:ln>
                  <a:noFill/>
                </a:ln>
                <a:solidFill>
                  <a:srgbClr val="000000"/>
                </a:solidFill>
                <a:effectLst/>
                <a:uLnTx/>
                <a:uFillTx/>
              </a:endParaRPr>
            </a:p>
          </p:txBody>
        </p:sp>
        <p:sp>
          <p:nvSpPr>
            <p:cNvPr id="17" name="TextBox 16">
              <a:extLst>
                <a:ext uri="{FF2B5EF4-FFF2-40B4-BE49-F238E27FC236}">
                  <a16:creationId xmlns:a16="http://schemas.microsoft.com/office/drawing/2014/main" id="{DFD655A2-09B7-F468-C4FE-B12502F35BD1}"/>
                </a:ext>
              </a:extLst>
            </p:cNvPr>
            <p:cNvSpPr txBox="1"/>
            <p:nvPr/>
          </p:nvSpPr>
          <p:spPr>
            <a:xfrm>
              <a:off x="8460715" y="4543018"/>
              <a:ext cx="3560670" cy="323165"/>
            </a:xfrm>
            <a:prstGeom prst="rect">
              <a:avLst/>
            </a:prstGeom>
            <a:noFill/>
          </p:spPr>
          <p:txBody>
            <a:bodyPr wrap="square" lIns="0" tIns="0" rIns="0" bIns="0">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Market Analysis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Automatically generate top-of-mind / editorial opinions based on a day's market dynamics, produce a summary view and a few key-points analysis</a:t>
              </a:r>
            </a:p>
          </p:txBody>
        </p:sp>
      </p:grpSp>
      <p:grpSp>
        <p:nvGrpSpPr>
          <p:cNvPr id="22" name="Group 21">
            <a:extLst>
              <a:ext uri="{FF2B5EF4-FFF2-40B4-BE49-F238E27FC236}">
                <a16:creationId xmlns:a16="http://schemas.microsoft.com/office/drawing/2014/main" id="{979A3BA3-1279-E028-148C-7F306594EB7F}"/>
              </a:ext>
              <a:ext uri="{C183D7F6-B498-43B3-948B-1728B52AA6E4}">
                <adec:decorative xmlns:adec="http://schemas.microsoft.com/office/drawing/2017/decorative" val="1"/>
              </a:ext>
            </a:extLst>
          </p:cNvPr>
          <p:cNvGrpSpPr/>
          <p:nvPr/>
        </p:nvGrpSpPr>
        <p:grpSpPr>
          <a:xfrm>
            <a:off x="0" y="500496"/>
            <a:ext cx="5166900" cy="2426232"/>
            <a:chOff x="0" y="499797"/>
            <a:chExt cx="5166900" cy="2426232"/>
          </a:xfrm>
        </p:grpSpPr>
        <p:sp>
          <p:nvSpPr>
            <p:cNvPr id="23" name="Freeform: Shape 22">
              <a:extLst>
                <a:ext uri="{FF2B5EF4-FFF2-40B4-BE49-F238E27FC236}">
                  <a16:creationId xmlns:a16="http://schemas.microsoft.com/office/drawing/2014/main" id="{7AA70251-FFF6-18CF-183F-E2D9CBEB7157}"/>
                </a:ext>
              </a:extLst>
            </p:cNvPr>
            <p:cNvSpPr>
              <a:spLocks/>
            </p:cNvSpPr>
            <p:nvPr/>
          </p:nvSpPr>
          <p:spPr bwMode="auto">
            <a:xfrm>
              <a:off x="0" y="499797"/>
              <a:ext cx="5166900" cy="2426232"/>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8257658E-A3B7-8C51-5B2A-1D46200FADB2}"/>
                </a:ext>
              </a:extLst>
            </p:cNvPr>
            <p:cNvGrpSpPr/>
            <p:nvPr/>
          </p:nvGrpSpPr>
          <p:grpSpPr>
            <a:xfrm>
              <a:off x="3490154" y="2381759"/>
              <a:ext cx="502593" cy="128953"/>
              <a:chOff x="3932068" y="2145216"/>
              <a:chExt cx="452008" cy="115974"/>
            </a:xfrm>
          </p:grpSpPr>
          <p:sp>
            <p:nvSpPr>
              <p:cNvPr id="34" name="Oval 33">
                <a:extLst>
                  <a:ext uri="{FF2B5EF4-FFF2-40B4-BE49-F238E27FC236}">
                    <a16:creationId xmlns:a16="http://schemas.microsoft.com/office/drawing/2014/main" id="{2BCBCCD1-705B-B36D-102F-BD5C43A5B5E8}"/>
                  </a:ext>
                  <a:ext uri="{C183D7F6-B498-43B3-948B-1728B52AA6E4}">
                    <adec:decorative xmlns:adec="http://schemas.microsoft.com/office/drawing/2017/decorative" val="1"/>
                  </a:ext>
                </a:extLst>
              </p:cNvPr>
              <p:cNvSpPr/>
              <p:nvPr/>
            </p:nvSpPr>
            <p:spPr bwMode="auto">
              <a:xfrm flipH="1">
                <a:off x="4268102" y="214521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14A540E4-DB5B-479E-2D4D-4EBAA60A8982}"/>
                  </a:ext>
                </a:extLst>
              </p:cNvPr>
              <p:cNvCxnSpPr>
                <a:cxnSpLocks/>
              </p:cNvCxnSpPr>
              <p:nvPr/>
            </p:nvCxnSpPr>
            <p:spPr>
              <a:xfrm flipH="1" flipV="1">
                <a:off x="3932068" y="2203323"/>
                <a:ext cx="332469" cy="4"/>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5" name="Group 24">
              <a:extLst>
                <a:ext uri="{FF2B5EF4-FFF2-40B4-BE49-F238E27FC236}">
                  <a16:creationId xmlns:a16="http://schemas.microsoft.com/office/drawing/2014/main" id="{0EA89249-AABC-871F-14C3-D32BAF922D0C}"/>
                </a:ext>
              </a:extLst>
            </p:cNvPr>
            <p:cNvGrpSpPr/>
            <p:nvPr/>
          </p:nvGrpSpPr>
          <p:grpSpPr>
            <a:xfrm>
              <a:off x="3772456" y="1059643"/>
              <a:ext cx="616932" cy="128953"/>
              <a:chOff x="3819209" y="1964557"/>
              <a:chExt cx="554838" cy="115974"/>
            </a:xfrm>
          </p:grpSpPr>
          <p:sp>
            <p:nvSpPr>
              <p:cNvPr id="32" name="Oval 31">
                <a:extLst>
                  <a:ext uri="{FF2B5EF4-FFF2-40B4-BE49-F238E27FC236}">
                    <a16:creationId xmlns:a16="http://schemas.microsoft.com/office/drawing/2014/main" id="{5DD4B731-50DF-A763-DF28-4E11F6294354}"/>
                  </a:ext>
                  <a:ext uri="{C183D7F6-B498-43B3-948B-1728B52AA6E4}">
                    <adec:decorative xmlns:adec="http://schemas.microsoft.com/office/drawing/2017/decorative" val="1"/>
                  </a:ext>
                </a:extLst>
              </p:cNvPr>
              <p:cNvSpPr/>
              <p:nvPr/>
            </p:nvSpPr>
            <p:spPr bwMode="auto">
              <a:xfrm flipH="1">
                <a:off x="4258073" y="196455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3" name="Straight Connector 32">
                <a:extLst>
                  <a:ext uri="{FF2B5EF4-FFF2-40B4-BE49-F238E27FC236}">
                    <a16:creationId xmlns:a16="http://schemas.microsoft.com/office/drawing/2014/main" id="{51A5FAF4-6225-4E49-343D-899392977E1F}"/>
                  </a:ext>
                </a:extLst>
              </p:cNvPr>
              <p:cNvCxnSpPr>
                <a:cxnSpLocks/>
              </p:cNvCxnSpPr>
              <p:nvPr/>
            </p:nvCxnSpPr>
            <p:spPr>
              <a:xfrm flipH="1">
                <a:off x="3819209" y="2022544"/>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6" name="Group 25">
              <a:extLst>
                <a:ext uri="{FF2B5EF4-FFF2-40B4-BE49-F238E27FC236}">
                  <a16:creationId xmlns:a16="http://schemas.microsoft.com/office/drawing/2014/main" id="{160D4576-546F-800F-D92A-F9AA16BD6113}"/>
                </a:ext>
              </a:extLst>
            </p:cNvPr>
            <p:cNvGrpSpPr/>
            <p:nvPr/>
          </p:nvGrpSpPr>
          <p:grpSpPr>
            <a:xfrm>
              <a:off x="3487925" y="1762789"/>
              <a:ext cx="626837" cy="128953"/>
              <a:chOff x="3800817" y="2080618"/>
              <a:chExt cx="563746" cy="115974"/>
            </a:xfrm>
          </p:grpSpPr>
          <p:sp>
            <p:nvSpPr>
              <p:cNvPr id="30" name="Oval 29">
                <a:extLst>
                  <a:ext uri="{FF2B5EF4-FFF2-40B4-BE49-F238E27FC236}">
                    <a16:creationId xmlns:a16="http://schemas.microsoft.com/office/drawing/2014/main" id="{032C37FC-028D-2CEF-6B51-D1C322F64E75}"/>
                  </a:ext>
                  <a:ext uri="{C183D7F6-B498-43B3-948B-1728B52AA6E4}">
                    <adec:decorative xmlns:adec="http://schemas.microsoft.com/office/drawing/2017/decorative" val="1"/>
                  </a:ext>
                </a:extLst>
              </p:cNvPr>
              <p:cNvSpPr/>
              <p:nvPr/>
            </p:nvSpPr>
            <p:spPr bwMode="auto">
              <a:xfrm flipH="1">
                <a:off x="4248589" y="2080618"/>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59F7845D-7CF7-45CF-D78D-BBE74143A917}"/>
                  </a:ext>
                </a:extLst>
              </p:cNvPr>
              <p:cNvCxnSpPr>
                <a:cxnSpLocks/>
                <a:stCxn id="30" idx="6"/>
              </p:cNvCxnSpPr>
              <p:nvPr/>
            </p:nvCxnSpPr>
            <p:spPr>
              <a:xfrm flipH="1" flipV="1">
                <a:off x="3800817" y="2138605"/>
                <a:ext cx="447772" cy="1"/>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7" name="TextBox 26">
              <a:extLst>
                <a:ext uri="{FF2B5EF4-FFF2-40B4-BE49-F238E27FC236}">
                  <a16:creationId xmlns:a16="http://schemas.microsoft.com/office/drawing/2014/main" id="{D52E1764-098F-D0CE-0EAB-1C8F312CCE50}"/>
                </a:ext>
              </a:extLst>
            </p:cNvPr>
            <p:cNvSpPr txBox="1"/>
            <p:nvPr/>
          </p:nvSpPr>
          <p:spPr>
            <a:xfrm>
              <a:off x="253112" y="982516"/>
              <a:ext cx="3505767"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Contact Center Analytics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summarization to extract key information from call logs in order to identify trends in customer complaints and involve human agents who have succinct and relevant information to make faster decisions / responses.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Use Q&amp;A features to automatically handle calls through bot agents.</a:t>
              </a:r>
              <a:endParaRPr kumimoji="0" lang="en-US" sz="1000" b="0" i="0" u="none" strike="noStrike" kern="0" cap="none" spc="0" normalizeH="0" baseline="0" noProof="0">
                <a:ln>
                  <a:noFill/>
                </a:ln>
                <a:solidFill>
                  <a:srgbClr val="000000"/>
                </a:solidFill>
                <a:effectLst/>
                <a:uLnTx/>
                <a:uFillTx/>
              </a:endParaRPr>
            </a:p>
          </p:txBody>
        </p:sp>
        <p:sp>
          <p:nvSpPr>
            <p:cNvPr id="28" name="TextBox 27">
              <a:extLst>
                <a:ext uri="{FF2B5EF4-FFF2-40B4-BE49-F238E27FC236}">
                  <a16:creationId xmlns:a16="http://schemas.microsoft.com/office/drawing/2014/main" id="{767C3164-49AD-5FE9-76F1-491F8F0D6BD9}"/>
                </a:ext>
              </a:extLst>
            </p:cNvPr>
            <p:cNvSpPr txBox="1"/>
            <p:nvPr/>
          </p:nvSpPr>
          <p:spPr>
            <a:xfrm>
              <a:off x="407014" y="1705237"/>
              <a:ext cx="3128307"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Customer Q&amp;A</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Generate human-like responses for live chat/voice bot applications.</a:t>
              </a:r>
            </a:p>
          </p:txBody>
        </p:sp>
        <p:sp>
          <p:nvSpPr>
            <p:cNvPr id="29" name="TextBox 28">
              <a:extLst>
                <a:ext uri="{FF2B5EF4-FFF2-40B4-BE49-F238E27FC236}">
                  <a16:creationId xmlns:a16="http://schemas.microsoft.com/office/drawing/2014/main" id="{16D1D8C8-D2D3-AA24-CFD3-3923C1FE663C}"/>
                </a:ext>
              </a:extLst>
            </p:cNvPr>
            <p:cNvSpPr txBox="1"/>
            <p:nvPr/>
          </p:nvSpPr>
          <p:spPr>
            <a:xfrm>
              <a:off x="166239" y="2409924"/>
              <a:ext cx="3267843"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Virtual health</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Automatically generate personalized correspondence to land the best messaging based on the customer needs and patterns</a:t>
              </a:r>
            </a:p>
          </p:txBody>
        </p:sp>
      </p:grpSp>
      <p:sp>
        <p:nvSpPr>
          <p:cNvPr id="36" name="Freeform: Shape 35">
            <a:extLst>
              <a:ext uri="{FF2B5EF4-FFF2-40B4-BE49-F238E27FC236}">
                <a16:creationId xmlns:a16="http://schemas.microsoft.com/office/drawing/2014/main" id="{89E9539C-487D-4D25-72EB-F5FF89D42409}"/>
              </a:ext>
              <a:ext uri="{C183D7F6-B498-43B3-948B-1728B52AA6E4}">
                <adec:decorative xmlns:adec="http://schemas.microsoft.com/office/drawing/2017/decorative" val="1"/>
              </a:ext>
            </a:extLst>
          </p:cNvPr>
          <p:cNvSpPr>
            <a:spLocks/>
          </p:cNvSpPr>
          <p:nvPr/>
        </p:nvSpPr>
        <p:spPr bwMode="auto">
          <a:xfrm>
            <a:off x="2" y="2975672"/>
            <a:ext cx="5135553" cy="2426232"/>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AD341EDA-9D40-879B-2FBE-11A32129DB7A}"/>
              </a:ext>
              <a:ext uri="{C183D7F6-B498-43B3-948B-1728B52AA6E4}">
                <adec:decorative xmlns:adec="http://schemas.microsoft.com/office/drawing/2017/decorative" val="1"/>
              </a:ext>
            </a:extLst>
          </p:cNvPr>
          <p:cNvGrpSpPr/>
          <p:nvPr/>
        </p:nvGrpSpPr>
        <p:grpSpPr>
          <a:xfrm>
            <a:off x="179995" y="3194590"/>
            <a:ext cx="3990632" cy="1021533"/>
            <a:chOff x="191089" y="3088343"/>
            <a:chExt cx="3990632" cy="1021533"/>
          </a:xfrm>
        </p:grpSpPr>
        <p:grpSp>
          <p:nvGrpSpPr>
            <p:cNvPr id="38" name="Group 37">
              <a:extLst>
                <a:ext uri="{FF2B5EF4-FFF2-40B4-BE49-F238E27FC236}">
                  <a16:creationId xmlns:a16="http://schemas.microsoft.com/office/drawing/2014/main" id="{BE219868-DD41-7A2A-E0F6-738C4B3D1FED}"/>
                </a:ext>
              </a:extLst>
            </p:cNvPr>
            <p:cNvGrpSpPr/>
            <p:nvPr/>
          </p:nvGrpSpPr>
          <p:grpSpPr>
            <a:xfrm>
              <a:off x="3558507" y="3887665"/>
              <a:ext cx="623214" cy="128953"/>
              <a:chOff x="4196607" y="4222577"/>
              <a:chExt cx="560488" cy="115974"/>
            </a:xfrm>
          </p:grpSpPr>
          <p:sp>
            <p:nvSpPr>
              <p:cNvPr id="44" name="Oval 43">
                <a:extLst>
                  <a:ext uri="{FF2B5EF4-FFF2-40B4-BE49-F238E27FC236}">
                    <a16:creationId xmlns:a16="http://schemas.microsoft.com/office/drawing/2014/main" id="{C52AA9DA-E830-25FD-FCD0-E979B43DEA4E}"/>
                  </a:ext>
                  <a:ext uri="{C183D7F6-B498-43B3-948B-1728B52AA6E4}">
                    <adec:decorative xmlns:adec="http://schemas.microsoft.com/office/drawing/2017/decorative" val="1"/>
                  </a:ext>
                </a:extLst>
              </p:cNvPr>
              <p:cNvSpPr/>
              <p:nvPr/>
            </p:nvSpPr>
            <p:spPr bwMode="auto">
              <a:xfrm flipH="1">
                <a:off x="4641121" y="422257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5" name="Straight Connector 44">
                <a:extLst>
                  <a:ext uri="{FF2B5EF4-FFF2-40B4-BE49-F238E27FC236}">
                    <a16:creationId xmlns:a16="http://schemas.microsoft.com/office/drawing/2014/main" id="{40BAF373-8433-441A-E110-0A935A3DFECE}"/>
                  </a:ext>
                </a:extLst>
              </p:cNvPr>
              <p:cNvCxnSpPr>
                <a:cxnSpLocks/>
              </p:cNvCxnSpPr>
              <p:nvPr/>
            </p:nvCxnSpPr>
            <p:spPr>
              <a:xfrm flipH="1">
                <a:off x="4196607" y="4280565"/>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39" name="Group 38">
              <a:extLst>
                <a:ext uri="{FF2B5EF4-FFF2-40B4-BE49-F238E27FC236}">
                  <a16:creationId xmlns:a16="http://schemas.microsoft.com/office/drawing/2014/main" id="{B028E32D-A988-86B4-41DF-A11101A43F3C}"/>
                </a:ext>
              </a:extLst>
            </p:cNvPr>
            <p:cNvGrpSpPr/>
            <p:nvPr/>
          </p:nvGrpSpPr>
          <p:grpSpPr>
            <a:xfrm>
              <a:off x="3306289" y="3184937"/>
              <a:ext cx="563793" cy="128953"/>
              <a:chOff x="3901541" y="2037762"/>
              <a:chExt cx="472506" cy="115974"/>
            </a:xfrm>
          </p:grpSpPr>
          <p:sp>
            <p:nvSpPr>
              <p:cNvPr id="42" name="Oval 41">
                <a:extLst>
                  <a:ext uri="{FF2B5EF4-FFF2-40B4-BE49-F238E27FC236}">
                    <a16:creationId xmlns:a16="http://schemas.microsoft.com/office/drawing/2014/main" id="{A9111137-081D-A5AF-29C5-5B4CBE2D604B}"/>
                  </a:ext>
                  <a:ext uri="{C183D7F6-B498-43B3-948B-1728B52AA6E4}">
                    <adec:decorative xmlns:adec="http://schemas.microsoft.com/office/drawing/2017/decorative" val="1"/>
                  </a:ext>
                </a:extLst>
              </p:cNvPr>
              <p:cNvSpPr/>
              <p:nvPr/>
            </p:nvSpPr>
            <p:spPr bwMode="auto">
              <a:xfrm flipH="1">
                <a:off x="4258073" y="2037762"/>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 name="Straight Connector 42">
                <a:extLst>
                  <a:ext uri="{FF2B5EF4-FFF2-40B4-BE49-F238E27FC236}">
                    <a16:creationId xmlns:a16="http://schemas.microsoft.com/office/drawing/2014/main" id="{73A6D5E3-EDF3-DED4-271B-D92ABA230857}"/>
                  </a:ext>
                </a:extLst>
              </p:cNvPr>
              <p:cNvCxnSpPr>
                <a:cxnSpLocks/>
              </p:cNvCxnSpPr>
              <p:nvPr/>
            </p:nvCxnSpPr>
            <p:spPr>
              <a:xfrm flipH="1" flipV="1">
                <a:off x="3901541" y="2092751"/>
                <a:ext cx="346465" cy="4"/>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40" name="TextBox 39">
              <a:extLst>
                <a:ext uri="{FF2B5EF4-FFF2-40B4-BE49-F238E27FC236}">
                  <a16:creationId xmlns:a16="http://schemas.microsoft.com/office/drawing/2014/main" id="{4803F785-C490-6FE4-86F1-9AA9D91B51FD}"/>
                </a:ext>
              </a:extLst>
            </p:cNvPr>
            <p:cNvSpPr txBox="1"/>
            <p:nvPr/>
          </p:nvSpPr>
          <p:spPr>
            <a:xfrm>
              <a:off x="418654" y="3794405"/>
              <a:ext cx="3222037"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Sentiment Analysis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Agent training mechanism to simulate customer interaction and evaluating the end 'customer' satisfaction via sentiment analysis using GPT models.</a:t>
              </a:r>
            </a:p>
          </p:txBody>
        </p:sp>
        <p:sp>
          <p:nvSpPr>
            <p:cNvPr id="41" name="TextBox 40">
              <a:extLst>
                <a:ext uri="{FF2B5EF4-FFF2-40B4-BE49-F238E27FC236}">
                  <a16:creationId xmlns:a16="http://schemas.microsoft.com/office/drawing/2014/main" id="{08ADB2E7-6DF1-BBCF-1055-FB95189DEB6A}"/>
                </a:ext>
              </a:extLst>
            </p:cNvPr>
            <p:cNvSpPr txBox="1"/>
            <p:nvPr/>
          </p:nvSpPr>
          <p:spPr>
            <a:xfrm>
              <a:off x="191089" y="3088343"/>
              <a:ext cx="3222036"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Regulatory Compliance</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Help agents comply to regulatory compliance in internal research and due diligence through assisted Q&amp;A policy and underwriting rules. </a:t>
              </a:r>
            </a:p>
          </p:txBody>
        </p:sp>
      </p:grpSp>
      <p:sp>
        <p:nvSpPr>
          <p:cNvPr id="46" name="Oval 45">
            <a:extLst>
              <a:ext uri="{FF2B5EF4-FFF2-40B4-BE49-F238E27FC236}">
                <a16:creationId xmlns:a16="http://schemas.microsoft.com/office/drawing/2014/main" id="{02B6D4F7-4667-8284-BF76-C090EC535E95}"/>
              </a:ext>
              <a:ext uri="{C183D7F6-B498-43B3-948B-1728B52AA6E4}">
                <adec:decorative xmlns:adec="http://schemas.microsoft.com/office/drawing/2017/decorative" val="1"/>
              </a:ext>
            </a:extLst>
          </p:cNvPr>
          <p:cNvSpPr/>
          <p:nvPr/>
        </p:nvSpPr>
        <p:spPr bwMode="auto">
          <a:xfrm>
            <a:off x="4916887" y="1776913"/>
            <a:ext cx="2359411" cy="2404107"/>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2D833E81-9AD0-BFF9-A419-20ED81607160}"/>
              </a:ext>
              <a:ext uri="{C183D7F6-B498-43B3-948B-1728B52AA6E4}">
                <adec:decorative xmlns:adec="http://schemas.microsoft.com/office/drawing/2017/decorative" val="1"/>
              </a:ext>
            </a:extLst>
          </p:cNvPr>
          <p:cNvSpPr/>
          <p:nvPr/>
        </p:nvSpPr>
        <p:spPr bwMode="auto">
          <a:xfrm>
            <a:off x="4908378" y="1800828"/>
            <a:ext cx="2374102" cy="234581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9EE1CE8D-24E5-5975-74F5-A55CB946F577}"/>
              </a:ext>
              <a:ext uri="{C183D7F6-B498-43B3-948B-1728B52AA6E4}">
                <adec:decorative xmlns:adec="http://schemas.microsoft.com/office/drawing/2017/decorative" val="1"/>
              </a:ext>
            </a:extLst>
          </p:cNvPr>
          <p:cNvSpPr/>
          <p:nvPr/>
        </p:nvSpPr>
        <p:spPr bwMode="auto">
          <a:xfrm>
            <a:off x="3995176" y="829969"/>
            <a:ext cx="2317796" cy="2112483"/>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5238E86F-8DB9-C8AA-A68A-A5D1289C4F93}"/>
              </a:ext>
              <a:ext uri="{C183D7F6-B498-43B3-948B-1728B52AA6E4}">
                <adec:decorative xmlns:adec="http://schemas.microsoft.com/office/drawing/2017/decorative" val="1"/>
              </a:ext>
            </a:extLst>
          </p:cNvPr>
          <p:cNvSpPr/>
          <p:nvPr/>
        </p:nvSpPr>
        <p:spPr bwMode="auto">
          <a:xfrm>
            <a:off x="5896183" y="2988580"/>
            <a:ext cx="2311326" cy="2125472"/>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C4AC73B-357C-0034-E787-EC75FC2E8433}"/>
              </a:ext>
              <a:ext uri="{C183D7F6-B498-43B3-948B-1728B52AA6E4}">
                <adec:decorative xmlns:adec="http://schemas.microsoft.com/office/drawing/2017/decorative" val="1"/>
              </a:ext>
            </a:extLst>
          </p:cNvPr>
          <p:cNvSpPr/>
          <p:nvPr/>
        </p:nvSpPr>
        <p:spPr bwMode="auto">
          <a:xfrm>
            <a:off x="6123655" y="829969"/>
            <a:ext cx="2083210" cy="2343025"/>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1872B4C7-A257-730C-4758-D20A1180B6D4}"/>
              </a:ext>
              <a:ext uri="{C183D7F6-B498-43B3-948B-1728B52AA6E4}">
                <adec:decorative xmlns:adec="http://schemas.microsoft.com/office/drawing/2017/decorative" val="1"/>
              </a:ext>
            </a:extLst>
          </p:cNvPr>
          <p:cNvSpPr/>
          <p:nvPr/>
        </p:nvSpPr>
        <p:spPr bwMode="auto">
          <a:xfrm>
            <a:off x="3994532" y="2733928"/>
            <a:ext cx="2083853" cy="238012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lock">
            <a:extLst>
              <a:ext uri="{FF2B5EF4-FFF2-40B4-BE49-F238E27FC236}">
                <a16:creationId xmlns:a16="http://schemas.microsoft.com/office/drawing/2014/main" id="{BB67D435-964B-1FBE-B3EE-9954310F65F0}"/>
              </a:ext>
              <a:ext uri="{C183D7F6-B498-43B3-948B-1728B52AA6E4}">
                <adec:decorative xmlns:adec="http://schemas.microsoft.com/office/drawing/2017/decorative" val="1"/>
              </a:ext>
            </a:extLst>
          </p:cNvPr>
          <p:cNvGrpSpPr/>
          <p:nvPr/>
        </p:nvGrpSpPr>
        <p:grpSpPr>
          <a:xfrm>
            <a:off x="6762219" y="2144825"/>
            <a:ext cx="120381" cy="151203"/>
            <a:chOff x="6766272" y="2607924"/>
            <a:chExt cx="108687" cy="133977"/>
          </a:xfrm>
        </p:grpSpPr>
        <p:sp>
          <p:nvSpPr>
            <p:cNvPr id="54" name="Freeform: Shape 53">
              <a:extLst>
                <a:ext uri="{FF2B5EF4-FFF2-40B4-BE49-F238E27FC236}">
                  <a16:creationId xmlns:a16="http://schemas.microsoft.com/office/drawing/2014/main" id="{D4AD86E1-5D34-FC31-3D1B-52CEBD58E8B0}"/>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5" name="Freeform 128">
              <a:extLst>
                <a:ext uri="{FF2B5EF4-FFF2-40B4-BE49-F238E27FC236}">
                  <a16:creationId xmlns:a16="http://schemas.microsoft.com/office/drawing/2014/main" id="{C36270C4-7B9A-B216-CC23-B8D74A36A518}"/>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56" name="security &amp; comp">
            <a:extLst>
              <a:ext uri="{FF2B5EF4-FFF2-40B4-BE49-F238E27FC236}">
                <a16:creationId xmlns:a16="http://schemas.microsoft.com/office/drawing/2014/main" id="{05397CFA-39F9-02EB-1D0B-DF5BD6156381}"/>
              </a:ext>
            </a:extLst>
          </p:cNvPr>
          <p:cNvSpPr/>
          <p:nvPr/>
        </p:nvSpPr>
        <p:spPr bwMode="auto">
          <a:xfrm rot="21405841">
            <a:off x="4657675" y="1500495"/>
            <a:ext cx="2879554" cy="2943819"/>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074">
              <a:lnSpc>
                <a:spcPct val="93000"/>
              </a:lnSpc>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lang="en-US" sz="900" b="1" kern="0">
                <a:solidFill>
                  <a:srgbClr val="FFFFFF"/>
                </a:solidFill>
                <a:latin typeface="Segoe UI Semibold"/>
                <a:cs typeface="Segoe UI Semibold" panose="020B0702040204020203" pitchFamily="34" charset="0"/>
                <a:sym typeface="'Roboto-Bold'"/>
              </a:rPr>
              <a:t>Security &amp; compliance</a:t>
            </a:r>
          </a:p>
        </p:txBody>
      </p:sp>
      <p:sp>
        <p:nvSpPr>
          <p:cNvPr id="57" name="Arc 56">
            <a:extLst>
              <a:ext uri="{FF2B5EF4-FFF2-40B4-BE49-F238E27FC236}">
                <a16:creationId xmlns:a16="http://schemas.microsoft.com/office/drawing/2014/main" id="{3A151E07-0517-5C4E-6930-58D869D01F62}"/>
              </a:ext>
              <a:ext uri="{C183D7F6-B498-43B3-948B-1728B52AA6E4}">
                <adec:decorative xmlns:adec="http://schemas.microsoft.com/office/drawing/2017/decorative" val="1"/>
              </a:ext>
            </a:extLst>
          </p:cNvPr>
          <p:cNvSpPr>
            <a:spLocks noChangeAspect="1"/>
          </p:cNvSpPr>
          <p:nvPr/>
        </p:nvSpPr>
        <p:spPr bwMode="auto">
          <a:xfrm>
            <a:off x="5067664" y="1924640"/>
            <a:ext cx="2078921" cy="2118306"/>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8" name="TextBox 57">
            <a:extLst>
              <a:ext uri="{FF2B5EF4-FFF2-40B4-BE49-F238E27FC236}">
                <a16:creationId xmlns:a16="http://schemas.microsoft.com/office/drawing/2014/main" id="{45D6A1BD-5ADB-A573-C77F-DA0B2EF46785}"/>
              </a:ext>
            </a:extLst>
          </p:cNvPr>
          <p:cNvSpPr txBox="1"/>
          <p:nvPr/>
        </p:nvSpPr>
        <p:spPr>
          <a:xfrm rot="19041190">
            <a:off x="4772889" y="1537443"/>
            <a:ext cx="2689172" cy="2926471"/>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Capital Markets</a:t>
            </a:r>
            <a:endParaRPr lang="en-US" sz="1200">
              <a:solidFill>
                <a:srgbClr val="FFFFFF"/>
              </a:solidFill>
              <a:latin typeface="Segoe UI Semibold"/>
            </a:endParaRPr>
          </a:p>
        </p:txBody>
      </p:sp>
      <p:sp>
        <p:nvSpPr>
          <p:cNvPr id="59" name="TextBox 58">
            <a:extLst>
              <a:ext uri="{FF2B5EF4-FFF2-40B4-BE49-F238E27FC236}">
                <a16:creationId xmlns:a16="http://schemas.microsoft.com/office/drawing/2014/main" id="{DD913000-A71C-A062-456C-ECD42A965C0E}"/>
              </a:ext>
            </a:extLst>
          </p:cNvPr>
          <p:cNvSpPr txBox="1"/>
          <p:nvPr/>
        </p:nvSpPr>
        <p:spPr>
          <a:xfrm rot="18919150">
            <a:off x="4632366" y="1431954"/>
            <a:ext cx="3107263" cy="3157698"/>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a:solidFill>
                  <a:srgbClr val="FFFFFF"/>
                </a:solidFill>
                <a:latin typeface="Segoe UI Semibold"/>
              </a:rPr>
              <a:t>Banking</a:t>
            </a:r>
            <a:endParaRPr lang="en-US" sz="1600">
              <a:solidFill>
                <a:srgbClr val="FFFFFF"/>
              </a:solidFill>
              <a:latin typeface="Segoe UI Semibold"/>
            </a:endParaRPr>
          </a:p>
        </p:txBody>
      </p:sp>
      <p:sp>
        <p:nvSpPr>
          <p:cNvPr id="60" name="TextBox 59">
            <a:extLst>
              <a:ext uri="{FF2B5EF4-FFF2-40B4-BE49-F238E27FC236}">
                <a16:creationId xmlns:a16="http://schemas.microsoft.com/office/drawing/2014/main" id="{C84A814F-E76C-A851-EE6F-087D5CFC7F72}"/>
              </a:ext>
            </a:extLst>
          </p:cNvPr>
          <p:cNvSpPr txBox="1"/>
          <p:nvPr/>
        </p:nvSpPr>
        <p:spPr>
          <a:xfrm rot="2759323">
            <a:off x="4509619" y="1249837"/>
            <a:ext cx="3321468" cy="3218820"/>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Insurance</a:t>
            </a:r>
          </a:p>
        </p:txBody>
      </p:sp>
      <p:sp>
        <p:nvSpPr>
          <p:cNvPr id="61" name="TextBox 60">
            <a:extLst>
              <a:ext uri="{FF2B5EF4-FFF2-40B4-BE49-F238E27FC236}">
                <a16:creationId xmlns:a16="http://schemas.microsoft.com/office/drawing/2014/main" id="{CB5226D5-33D8-F650-21A5-1C98C6049EAD}"/>
              </a:ext>
            </a:extLst>
          </p:cNvPr>
          <p:cNvSpPr txBox="1"/>
          <p:nvPr/>
        </p:nvSpPr>
        <p:spPr>
          <a:xfrm rot="2954309">
            <a:off x="4346020" y="1406710"/>
            <a:ext cx="3153547" cy="3083603"/>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err="1">
                <a:solidFill>
                  <a:srgbClr val="FFFFFF"/>
                </a:solidFill>
                <a:latin typeface="Segoe UI Semibold"/>
              </a:rPr>
              <a:t>Optimise</a:t>
            </a:r>
            <a:r>
              <a:rPr lang="en-US" sz="1400">
                <a:solidFill>
                  <a:srgbClr val="FFFFFF"/>
                </a:solidFill>
                <a:latin typeface="Segoe UI Semibold"/>
              </a:rPr>
              <a:t> Back-Office</a:t>
            </a:r>
          </a:p>
          <a:p>
            <a:pPr algn="ctr" defTabSz="932504">
              <a:defRPr/>
            </a:pPr>
            <a:r>
              <a:rPr lang="en-US" sz="1400">
                <a:solidFill>
                  <a:srgbClr val="FFFFFF"/>
                </a:solidFill>
                <a:latin typeface="Segoe UI Semibold"/>
              </a:rPr>
              <a:t> Management</a:t>
            </a:r>
            <a:endParaRPr lang="en-US" sz="1200">
              <a:solidFill>
                <a:srgbClr val="FFFFFF"/>
              </a:solidFill>
              <a:latin typeface="Segoe UI Semibold"/>
            </a:endParaRPr>
          </a:p>
        </p:txBody>
      </p:sp>
      <p:sp>
        <p:nvSpPr>
          <p:cNvPr id="62" name="Oval 61" descr="Graphs on a display with reflection of office">
            <a:extLst>
              <a:ext uri="{FF2B5EF4-FFF2-40B4-BE49-F238E27FC236}">
                <a16:creationId xmlns:a16="http://schemas.microsoft.com/office/drawing/2014/main" id="{8CAD9F87-E322-FD43-F547-A2E5B672B9E5}"/>
              </a:ext>
            </a:extLst>
          </p:cNvPr>
          <p:cNvSpPr/>
          <p:nvPr/>
        </p:nvSpPr>
        <p:spPr>
          <a:xfrm>
            <a:off x="5206553" y="2068069"/>
            <a:ext cx="1810557" cy="1902015"/>
          </a:xfrm>
          <a:prstGeom prst="ellipse">
            <a:avLst/>
          </a:prstGeom>
          <a:blipFill>
            <a:blip r:embed="rId2" cstate="screen">
              <a:extLst>
                <a:ext uri="{28A0092B-C50C-407E-A947-70E740481C1C}">
                  <a14:useLocalDpi xmlns:a14="http://schemas.microsoft.com/office/drawing/2010/main"/>
                </a:ext>
              </a:extLst>
            </a:blip>
            <a:srcRect/>
            <a:stretch>
              <a:fillRect/>
            </a:stretch>
          </a:blipFill>
          <a:ln w="10795"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63" name="Oval 62">
            <a:extLst>
              <a:ext uri="{FF2B5EF4-FFF2-40B4-BE49-F238E27FC236}">
                <a16:creationId xmlns:a16="http://schemas.microsoft.com/office/drawing/2014/main" id="{AC0E6B5D-AF52-DB11-EC6D-6865F854224D}"/>
              </a:ext>
              <a:ext uri="{C183D7F6-B498-43B3-948B-1728B52AA6E4}">
                <adec:decorative xmlns:adec="http://schemas.microsoft.com/office/drawing/2017/decorative" val="1"/>
              </a:ext>
            </a:extLst>
          </p:cNvPr>
          <p:cNvSpPr/>
          <p:nvPr/>
        </p:nvSpPr>
        <p:spPr bwMode="auto">
          <a:xfrm flipH="1">
            <a:off x="4412835" y="4943236"/>
            <a:ext cx="128953" cy="128953"/>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Connector 63">
            <a:extLst>
              <a:ext uri="{FF2B5EF4-FFF2-40B4-BE49-F238E27FC236}">
                <a16:creationId xmlns:a16="http://schemas.microsoft.com/office/drawing/2014/main" id="{E8B99BBA-3672-04B1-3ABB-14DEF1B122AB}"/>
              </a:ext>
              <a:ext uri="{C183D7F6-B498-43B3-948B-1728B52AA6E4}">
                <adec:decorative xmlns:adec="http://schemas.microsoft.com/office/drawing/2017/decorative" val="1"/>
              </a:ext>
            </a:extLst>
          </p:cNvPr>
          <p:cNvCxnSpPr>
            <a:cxnSpLocks/>
          </p:cNvCxnSpPr>
          <p:nvPr/>
        </p:nvCxnSpPr>
        <p:spPr>
          <a:xfrm flipH="1">
            <a:off x="3924856" y="5007713"/>
            <a:ext cx="487980"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65" name="TextBox 64">
            <a:extLst>
              <a:ext uri="{FF2B5EF4-FFF2-40B4-BE49-F238E27FC236}">
                <a16:creationId xmlns:a16="http://schemas.microsoft.com/office/drawing/2014/main" id="{D91F1CC0-C95E-7FA7-0583-825E54FFAB65}"/>
              </a:ext>
            </a:extLst>
          </p:cNvPr>
          <p:cNvSpPr txBox="1"/>
          <p:nvPr/>
        </p:nvSpPr>
        <p:spPr>
          <a:xfrm>
            <a:off x="133719" y="4775271"/>
            <a:ext cx="3756552"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Semibold"/>
              </a:rPr>
              <a:t>Contact Center Analytics</a:t>
            </a:r>
            <a:br>
              <a:rPr kumimoji="0" lang="en-US" sz="105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summarization to extract key information from call logs in order to identify trends in customer complaints and involve human agents who have succinct and relevant information to make faster decisions / responses.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Use Q&amp;A features to automatically handle calls through bot agents.</a:t>
            </a:r>
            <a:endParaRPr kumimoji="0" lang="en-US" sz="1000" b="0" i="0" u="none" strike="noStrike" kern="0" cap="none" spc="0" normalizeH="0" baseline="0" noProof="0">
              <a:ln>
                <a:noFill/>
              </a:ln>
              <a:solidFill>
                <a:srgbClr val="000000"/>
              </a:solidFill>
              <a:effectLst/>
              <a:uLnTx/>
              <a:uFillTx/>
            </a:endParaRPr>
          </a:p>
        </p:txBody>
      </p:sp>
      <p:grpSp>
        <p:nvGrpSpPr>
          <p:cNvPr id="66" name="Group 65">
            <a:extLst>
              <a:ext uri="{FF2B5EF4-FFF2-40B4-BE49-F238E27FC236}">
                <a16:creationId xmlns:a16="http://schemas.microsoft.com/office/drawing/2014/main" id="{0325FD89-062E-5296-9AC0-A60ADE68DF3C}"/>
              </a:ext>
              <a:ext uri="{C183D7F6-B498-43B3-948B-1728B52AA6E4}">
                <adec:decorative xmlns:adec="http://schemas.microsoft.com/office/drawing/2017/decorative" val="1"/>
              </a:ext>
            </a:extLst>
          </p:cNvPr>
          <p:cNvGrpSpPr/>
          <p:nvPr/>
        </p:nvGrpSpPr>
        <p:grpSpPr>
          <a:xfrm>
            <a:off x="457198" y="5578221"/>
            <a:ext cx="11277603" cy="1234953"/>
            <a:chOff x="457198" y="5578219"/>
            <a:chExt cx="11277603" cy="743859"/>
          </a:xfrm>
        </p:grpSpPr>
        <p:sp>
          <p:nvSpPr>
            <p:cNvPr id="67" name="Rectangle: Rounded Corners 66">
              <a:extLst>
                <a:ext uri="{FF2B5EF4-FFF2-40B4-BE49-F238E27FC236}">
                  <a16:creationId xmlns:a16="http://schemas.microsoft.com/office/drawing/2014/main" id="{FC0BAF20-FDBC-0E26-F948-4D82EFCC8DD8}"/>
                </a:ext>
              </a:extLst>
            </p:cNvPr>
            <p:cNvSpPr/>
            <p:nvPr/>
          </p:nvSpPr>
          <p:spPr bwMode="auto">
            <a:xfrm>
              <a:off x="588262" y="5916896"/>
              <a:ext cx="11029703" cy="349287"/>
            </a:xfrm>
            <a:prstGeom prst="roundRect">
              <a:avLst>
                <a:gd name="adj" fmla="val 16051"/>
              </a:avLst>
            </a:prstGeom>
            <a:gradFill>
              <a:gsLst>
                <a:gs pos="0">
                  <a:srgbClr val="0078D4"/>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9F4E704E-D47B-0987-6D10-1B7DE0A94284}"/>
                </a:ext>
              </a:extLst>
            </p:cNvPr>
            <p:cNvGrpSpPr/>
            <p:nvPr/>
          </p:nvGrpSpPr>
          <p:grpSpPr>
            <a:xfrm>
              <a:off x="530942" y="5578219"/>
              <a:ext cx="11130116" cy="743859"/>
              <a:chOff x="150812" y="5384378"/>
              <a:chExt cx="11890376" cy="811703"/>
            </a:xfrm>
          </p:grpSpPr>
          <p:sp>
            <p:nvSpPr>
              <p:cNvPr id="74" name="!!Structured &amp; unstructured">
                <a:extLst>
                  <a:ext uri="{FF2B5EF4-FFF2-40B4-BE49-F238E27FC236}">
                    <a16:creationId xmlns:a16="http://schemas.microsoft.com/office/drawing/2014/main" id="{3616AE8C-F83B-431D-6AE1-E694F89DE010}"/>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17C4EA29-3144-7158-936A-5D91F7F95608}"/>
                  </a:ext>
                </a:extLst>
              </p:cNvPr>
              <p:cNvGrpSpPr/>
              <p:nvPr/>
            </p:nvGrpSpPr>
            <p:grpSpPr>
              <a:xfrm>
                <a:off x="196850" y="5715068"/>
                <a:ext cx="11798303" cy="447926"/>
                <a:chOff x="180976" y="5686551"/>
                <a:chExt cx="11830051" cy="457200"/>
              </a:xfrm>
            </p:grpSpPr>
            <p:sp>
              <p:nvSpPr>
                <p:cNvPr id="77" name="!!Structured &amp; unstructured">
                  <a:extLst>
                    <a:ext uri="{FF2B5EF4-FFF2-40B4-BE49-F238E27FC236}">
                      <a16:creationId xmlns:a16="http://schemas.microsoft.com/office/drawing/2014/main" id="{517D5026-5BF0-AAB5-B41E-9D3A9D890EA1}"/>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Semibold"/>
                      <a:ea typeface="+mn-ea"/>
                      <a:cs typeface="+mn-cs"/>
                    </a:rPr>
                    <a:t>Personalised</a:t>
                  </a:r>
                  <a:r>
                    <a:rPr kumimoji="0" lang="en-US" sz="1200" b="0" i="0" u="none" strike="noStrike" kern="0" cap="none" spc="0" normalizeH="0" baseline="0" noProof="0">
                      <a:ln>
                        <a:noFill/>
                      </a:ln>
                      <a:solidFill>
                        <a:srgbClr val="FFFFFF"/>
                      </a:solidFill>
                      <a:effectLst/>
                      <a:uLnTx/>
                      <a:uFillTx/>
                      <a:latin typeface="Segoe UI Semibold"/>
                      <a:ea typeface="+mn-ea"/>
                      <a:cs typeface="+mn-cs"/>
                    </a:rPr>
                    <a:t> Customer Care</a:t>
                  </a:r>
                </a:p>
              </p:txBody>
            </p:sp>
            <p:sp>
              <p:nvSpPr>
                <p:cNvPr id="78" name="!!Structured &amp; unstructured">
                  <a:extLst>
                    <a:ext uri="{FF2B5EF4-FFF2-40B4-BE49-F238E27FC236}">
                      <a16:creationId xmlns:a16="http://schemas.microsoft.com/office/drawing/2014/main" id="{ED8D4DC0-972F-6E88-BCB1-BAFC0B0472BB}"/>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Intelligent Compliance &amp; Risk Management</a:t>
                  </a:r>
                </a:p>
              </p:txBody>
            </p:sp>
          </p:grpSp>
          <p:sp>
            <p:nvSpPr>
              <p:cNvPr id="76" name="!!Structured &amp; unstructured">
                <a:extLst>
                  <a:ext uri="{FF2B5EF4-FFF2-40B4-BE49-F238E27FC236}">
                    <a16:creationId xmlns:a16="http://schemas.microsoft.com/office/drawing/2014/main" id="{B07299A0-2FFD-23E3-D2EC-E276F184605B}"/>
                  </a:ext>
                </a:extLst>
              </p:cNvPr>
              <p:cNvSpPr/>
              <p:nvPr/>
            </p:nvSpPr>
            <p:spPr>
              <a:xfrm>
                <a:off x="4755215" y="5384378"/>
                <a:ext cx="2608770" cy="171950"/>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ea typeface="+mn-ea"/>
                    <a:cs typeface="+mn-cs"/>
                  </a:rPr>
                  <a:t>FSI INDUSTRY BENEFITS</a:t>
                </a:r>
              </a:p>
            </p:txBody>
          </p:sp>
        </p:grpSp>
        <p:sp>
          <p:nvSpPr>
            <p:cNvPr id="69" name="Freeform: Shape 68">
              <a:extLst>
                <a:ext uri="{FF2B5EF4-FFF2-40B4-BE49-F238E27FC236}">
                  <a16:creationId xmlns:a16="http://schemas.microsoft.com/office/drawing/2014/main" id="{102F49E8-516B-4EF1-BDD4-B9273F0261A1}"/>
                </a:ext>
              </a:extLst>
            </p:cNvPr>
            <p:cNvSpPr/>
            <p:nvPr/>
          </p:nvSpPr>
          <p:spPr bwMode="auto">
            <a:xfrm>
              <a:off x="7401261" y="5711112"/>
              <a:ext cx="4333540"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9153F9FF-8AB1-18AA-B663-1658A3220D26}"/>
                </a:ext>
              </a:extLst>
            </p:cNvPr>
            <p:cNvSpPr/>
            <p:nvPr/>
          </p:nvSpPr>
          <p:spPr bwMode="auto">
            <a:xfrm flipH="1">
              <a:off x="457198" y="5700584"/>
              <a:ext cx="4222378"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1" name="Straight Connector 70">
              <a:extLst>
                <a:ext uri="{FF2B5EF4-FFF2-40B4-BE49-F238E27FC236}">
                  <a16:creationId xmlns:a16="http://schemas.microsoft.com/office/drawing/2014/main" id="{C66074E2-A3D1-84F5-87F9-EE643D067770}"/>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72" name="Straight Connector 71">
              <a:extLst>
                <a:ext uri="{FF2B5EF4-FFF2-40B4-BE49-F238E27FC236}">
                  <a16:creationId xmlns:a16="http://schemas.microsoft.com/office/drawing/2014/main" id="{2C283ADE-6E28-1E92-ACEF-979D6A6CF7A5}"/>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73" name="!!Structured &amp; unstructured">
              <a:extLst>
                <a:ext uri="{FF2B5EF4-FFF2-40B4-BE49-F238E27FC236}">
                  <a16:creationId xmlns:a16="http://schemas.microsoft.com/office/drawing/2014/main" id="{CA0CC723-5878-F438-27CD-E4B0CDF925BD}"/>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Cost Savings through </a:t>
              </a:r>
              <a:r>
                <a:rPr kumimoji="0" lang="en-US" sz="1200" b="0" i="0" u="none" strike="noStrike" kern="0" cap="none" spc="0" normalizeH="0" baseline="0" noProof="0" err="1">
                  <a:ln>
                    <a:noFill/>
                  </a:ln>
                  <a:solidFill>
                    <a:srgbClr val="FFFFFF"/>
                  </a:solidFill>
                  <a:effectLst/>
                  <a:uLnTx/>
                  <a:uFillTx/>
                  <a:latin typeface="Segoe UI Semibold"/>
                  <a:ea typeface="+mn-ea"/>
                  <a:cs typeface="+mn-cs"/>
                </a:rPr>
                <a:t>Optimised</a:t>
              </a:r>
              <a:r>
                <a:rPr kumimoji="0" lang="en-US" sz="1200" b="0" i="0" u="none" strike="noStrike" kern="0" cap="none" spc="0" normalizeH="0" baseline="0" noProof="0">
                  <a:ln>
                    <a:noFill/>
                  </a:ln>
                  <a:solidFill>
                    <a:srgbClr val="FFFFFF"/>
                  </a:solidFill>
                  <a:effectLst/>
                  <a:uLnTx/>
                  <a:uFillTx/>
                  <a:latin typeface="Segoe UI Semibold"/>
                  <a:ea typeface="+mn-ea"/>
                  <a:cs typeface="+mn-cs"/>
                </a:rPr>
                <a:t> Engagement</a:t>
              </a:r>
            </a:p>
          </p:txBody>
        </p:sp>
      </p:grpSp>
      <p:sp>
        <p:nvSpPr>
          <p:cNvPr id="79" name="Oval 78">
            <a:extLst>
              <a:ext uri="{FF2B5EF4-FFF2-40B4-BE49-F238E27FC236}">
                <a16:creationId xmlns:a16="http://schemas.microsoft.com/office/drawing/2014/main" id="{84399B4A-3BF7-B84F-9E80-5BE2EBCC8BD6}"/>
              </a:ext>
              <a:ext uri="{C183D7F6-B498-43B3-948B-1728B52AA6E4}">
                <adec:decorative xmlns:adec="http://schemas.microsoft.com/office/drawing/2017/decorative" val="1"/>
              </a:ext>
            </a:extLst>
          </p:cNvPr>
          <p:cNvSpPr/>
          <p:nvPr/>
        </p:nvSpPr>
        <p:spPr bwMode="auto">
          <a:xfrm>
            <a:off x="8311704" y="2499779"/>
            <a:ext cx="128953" cy="128951"/>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0" name="Straight Connector 79">
            <a:extLst>
              <a:ext uri="{FF2B5EF4-FFF2-40B4-BE49-F238E27FC236}">
                <a16:creationId xmlns:a16="http://schemas.microsoft.com/office/drawing/2014/main" id="{D769CAB3-1C70-4EAD-4C66-BA0C2785366C}"/>
              </a:ext>
              <a:ext uri="{C183D7F6-B498-43B3-948B-1728B52AA6E4}">
                <adec:decorative xmlns:adec="http://schemas.microsoft.com/office/drawing/2017/decorative" val="1"/>
              </a:ext>
            </a:extLst>
          </p:cNvPr>
          <p:cNvCxnSpPr>
            <a:cxnSpLocks/>
            <a:stCxn id="79" idx="6"/>
          </p:cNvCxnSpPr>
          <p:nvPr/>
        </p:nvCxnSpPr>
        <p:spPr>
          <a:xfrm>
            <a:off x="8440657" y="2564299"/>
            <a:ext cx="388861"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81" name="TextBox 80">
            <a:extLst>
              <a:ext uri="{FF2B5EF4-FFF2-40B4-BE49-F238E27FC236}">
                <a16:creationId xmlns:a16="http://schemas.microsoft.com/office/drawing/2014/main" id="{FB3907D9-575E-E9F0-ED83-7BB22D6471F3}"/>
              </a:ext>
            </a:extLst>
          </p:cNvPr>
          <p:cNvSpPr txBox="1"/>
          <p:nvPr/>
        </p:nvSpPr>
        <p:spPr>
          <a:xfrm>
            <a:off x="8829517" y="2406558"/>
            <a:ext cx="3263714"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Cross-Business Unit Information Gathering</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WordVisi_MSFontService"/>
              </a:rPr>
              <a:t>NER, Sentiment, Classification and Summarization of news sources across multiple business units</a:t>
            </a:r>
            <a:endParaRPr kumimoji="0" lang="en-US" sz="1000" b="0" i="0" u="none" strike="noStrike" kern="0" cap="none" spc="0" normalizeH="0" baseline="0" noProof="0">
              <a:ln>
                <a:noFill/>
              </a:ln>
              <a:solidFill>
                <a:srgbClr val="000000"/>
              </a:solidFill>
              <a:effectLst/>
              <a:uLnTx/>
              <a:uFillTx/>
            </a:endParaRPr>
          </a:p>
        </p:txBody>
      </p:sp>
      <p:sp>
        <p:nvSpPr>
          <p:cNvPr id="83" name="Title 1">
            <a:extLst>
              <a:ext uri="{FF2B5EF4-FFF2-40B4-BE49-F238E27FC236}">
                <a16:creationId xmlns:a16="http://schemas.microsoft.com/office/drawing/2014/main" id="{DA0AD359-9000-4CF3-BBC7-73ED10F3A3C6}"/>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FSI Industry</a:t>
            </a:r>
          </a:p>
        </p:txBody>
      </p:sp>
    </p:spTree>
    <p:extLst>
      <p:ext uri="{BB962C8B-B14F-4D97-AF65-F5344CB8AC3E}">
        <p14:creationId xmlns:p14="http://schemas.microsoft.com/office/powerpoint/2010/main" val="248573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50000" fill="hold" nodeType="withEffect">
                                  <p:stCondLst>
                                    <p:cond delay="0"/>
                                  </p:stCondLst>
                                  <p:childTnLst>
                                    <p:animMotion origin="layout" path="M 2.91667E-6 -4.81481E-6 L 0.02955 -4.81481E-6 " pathEditMode="relative" rAng="0" ptsTypes="AA">
                                      <p:cBhvr>
                                        <p:cTn id="9" dur="500" spd="-100000" fill="hold"/>
                                        <p:tgtEl>
                                          <p:spTgt spid="13"/>
                                        </p:tgtEl>
                                        <p:attrNameLst>
                                          <p:attrName>ppt_x</p:attrName>
                                          <p:attrName>ppt_y</p:attrName>
                                        </p:attrNameLst>
                                      </p:cBhvr>
                                      <p:rCtr x="1471" y="0"/>
                                    </p:animMotion>
                                  </p:childTnLst>
                                </p:cTn>
                              </p:par>
                              <p:par>
                                <p:cTn id="10" presetID="10" presetClass="entr" presetSubtype="0" decel="5000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50000" fill="hold" grpId="1" nodeType="withEffect">
                                  <p:stCondLst>
                                    <p:cond delay="0"/>
                                  </p:stCondLst>
                                  <p:childTnLst>
                                    <p:animMotion origin="layout" path="M -1.25E-6 -2.59259E-6 L 0.02956 -2.59259E-6 " pathEditMode="relative" rAng="0" ptsTypes="AA">
                                      <p:cBhvr>
                                        <p:cTn id="14" dur="500" spd="-100000" fill="hold"/>
                                        <p:tgtEl>
                                          <p:spTgt spid="2"/>
                                        </p:tgtEl>
                                        <p:attrNameLst>
                                          <p:attrName>ppt_x</p:attrName>
                                          <p:attrName>ppt_y</p:attrName>
                                        </p:attrNameLst>
                                      </p:cBhvr>
                                      <p:rCtr x="1471" y="0"/>
                                    </p:animMotion>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63" presetClass="path" presetSubtype="0" accel="50000" decel="50000" fill="hold" nodeType="withEffect">
                                  <p:stCondLst>
                                    <p:cond delay="0"/>
                                  </p:stCondLst>
                                  <p:childTnLst>
                                    <p:animMotion origin="layout" path="M -0.02956 7.40741E-7 L 4.58333E-6 7.40741E-7 " pathEditMode="relative" rAng="0" ptsTypes="AA">
                                      <p:cBhvr>
                                        <p:cTn id="19" dur="500" fill="hold"/>
                                        <p:tgtEl>
                                          <p:spTgt spid="37"/>
                                        </p:tgtEl>
                                        <p:attrNameLst>
                                          <p:attrName>ppt_x</p:attrName>
                                          <p:attrName>ppt_y</p:attrName>
                                        </p:attrNameLst>
                                      </p:cBhvr>
                                      <p:rCtr x="1471" y="0"/>
                                    </p:animMotion>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63" presetClass="path" presetSubtype="0" accel="50000" decel="50000" fill="hold" grpId="1" nodeType="withEffect">
                                  <p:stCondLst>
                                    <p:cond delay="0"/>
                                  </p:stCondLst>
                                  <p:childTnLst>
                                    <p:animMotion origin="layout" path="M -0.02955 -2.59259E-6 L -3.95833E-6 -2.59259E-6 " pathEditMode="relative" rAng="0" ptsTypes="AA">
                                      <p:cBhvr>
                                        <p:cTn id="24" dur="500" fill="hold"/>
                                        <p:tgtEl>
                                          <p:spTgt spid="36"/>
                                        </p:tgtEl>
                                        <p:attrNameLst>
                                          <p:attrName>ppt_x</p:attrName>
                                          <p:attrName>ppt_y</p:attrName>
                                        </p:attrNameLst>
                                      </p:cBhvr>
                                      <p:rCtr x="1471" y="0"/>
                                    </p:animMotion>
                                  </p:childTnLst>
                                </p:cTn>
                              </p:par>
                              <p:par>
                                <p:cTn id="25" presetID="10"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63" presetClass="path" presetSubtype="0" accel="50000" decel="50000" fill="hold" nodeType="withEffect">
                                  <p:stCondLst>
                                    <p:cond delay="0"/>
                                  </p:stCondLst>
                                  <p:childTnLst>
                                    <p:animMotion origin="layout" path="M -0.02956 1.48148E-6 L 1.04167E-6 1.48148E-6 " pathEditMode="relative" rAng="0" ptsTypes="AA">
                                      <p:cBhvr>
                                        <p:cTn id="29" dur="500" fill="hold"/>
                                        <p:tgtEl>
                                          <p:spTgt spid="22"/>
                                        </p:tgtEl>
                                        <p:attrNameLst>
                                          <p:attrName>ppt_x</p:attrName>
                                          <p:attrName>ppt_y</p:attrName>
                                        </p:attrNameLst>
                                      </p:cBhvr>
                                      <p:rCtr x="1471" y="0"/>
                                    </p:animMotion>
                                  </p:childTnLst>
                                </p:cTn>
                              </p:par>
                              <p:par>
                                <p:cTn id="30" presetID="10" presetClass="entr" presetSubtype="0" decel="50000" fill="hold"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3" presetClass="path" presetSubtype="0" decel="50000" fill="hold" nodeType="withEffect">
                                  <p:stCondLst>
                                    <p:cond delay="0"/>
                                  </p:stCondLst>
                                  <p:childTnLst>
                                    <p:animMotion origin="layout" path="M -1.25E-6 -2.59259E-6 L 0.02956 -2.59259E-6 " pathEditMode="relative" rAng="0" ptsTypes="AA">
                                      <p:cBhvr>
                                        <p:cTn id="34" dur="500" spd="-100000" fill="hold"/>
                                        <p:tgtEl>
                                          <p:spTgt spid="3"/>
                                        </p:tgtEl>
                                        <p:attrNameLst>
                                          <p:attrName>ppt_x</p:attrName>
                                          <p:attrName>ppt_y</p:attrName>
                                        </p:attrNameLst>
                                      </p:cBhvr>
                                      <p:rCtr x="1471" y="0"/>
                                    </p:animMotion>
                                  </p:childTnLst>
                                </p:cTn>
                              </p:par>
                              <p:par>
                                <p:cTn id="35" presetID="10" presetClass="entr" presetSubtype="0" fill="hold" nodeType="withEffect">
                                  <p:stCondLst>
                                    <p:cond delay="20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42" presetClass="path" presetSubtype="0" decel="100000" fill="hold" nodeType="withEffect">
                                  <p:stCondLst>
                                    <p:cond delay="200"/>
                                  </p:stCondLst>
                                  <p:childTnLst>
                                    <p:animMotion origin="layout" path="M 3.75E-6 -2.59259E-6 L 3.75E-6 0.05255 " pathEditMode="relative" rAng="0" ptsTypes="AA">
                                      <p:cBhvr>
                                        <p:cTn id="39" dur="500" spd="-100000" fill="hold"/>
                                        <p:tgtEl>
                                          <p:spTgt spid="66"/>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6" grpId="0" animBg="1"/>
      <p:bldP spid="36"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0C573C6D-F186-DFD1-BAB6-A0EFC996C6A8}"/>
              </a:ext>
              <a:ext uri="{C183D7F6-B498-43B3-948B-1728B52AA6E4}">
                <adec:decorative xmlns:adec="http://schemas.microsoft.com/office/drawing/2017/decorative" val="1"/>
              </a:ext>
            </a:extLst>
          </p:cNvPr>
          <p:cNvSpPr>
            <a:spLocks/>
          </p:cNvSpPr>
          <p:nvPr/>
        </p:nvSpPr>
        <p:spPr bwMode="auto">
          <a:xfrm>
            <a:off x="7053734" y="2975672"/>
            <a:ext cx="5138266" cy="2426232"/>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ED6A55E5-64F8-7E53-CF5B-512823DBCABE}"/>
              </a:ext>
              <a:ext uri="{C183D7F6-B498-43B3-948B-1728B52AA6E4}">
                <adec:decorative xmlns:adec="http://schemas.microsoft.com/office/drawing/2017/decorative" val="1"/>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9CCAF5BC-5D6B-87FE-717E-F066F2E8F4CF}"/>
              </a:ext>
              <a:ext uri="{C183D7F6-B498-43B3-948B-1728B52AA6E4}">
                <adec:decorative xmlns:adec="http://schemas.microsoft.com/office/drawing/2017/decorative" val="1"/>
              </a:ext>
            </a:extLst>
          </p:cNvPr>
          <p:cNvGrpSpPr/>
          <p:nvPr/>
        </p:nvGrpSpPr>
        <p:grpSpPr>
          <a:xfrm flipH="1">
            <a:off x="8367701" y="2461132"/>
            <a:ext cx="517814" cy="128953"/>
            <a:chOff x="3908350" y="2155245"/>
            <a:chExt cx="465697" cy="115974"/>
          </a:xfrm>
        </p:grpSpPr>
        <p:sp>
          <p:nvSpPr>
            <p:cNvPr id="5" name="Oval 4">
              <a:extLst>
                <a:ext uri="{FF2B5EF4-FFF2-40B4-BE49-F238E27FC236}">
                  <a16:creationId xmlns:a16="http://schemas.microsoft.com/office/drawing/2014/main" id="{1B8001E4-9AAE-3FC5-983C-EEDD142FB9C3}"/>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 name="Straight Connector 5">
              <a:extLst>
                <a:ext uri="{FF2B5EF4-FFF2-40B4-BE49-F238E27FC236}">
                  <a16:creationId xmlns:a16="http://schemas.microsoft.com/office/drawing/2014/main" id="{AC2ACB7F-6F38-E149-D9C8-4AF398B94738}"/>
                </a:ext>
              </a:extLst>
            </p:cNvPr>
            <p:cNvCxnSpPr>
              <a:cxnSpLocks/>
              <a:stCxn id="5" idx="6"/>
            </p:cNvCxnSpPr>
            <p:nvPr/>
          </p:nvCxnSpPr>
          <p:spPr>
            <a:xfrm flipH="1">
              <a:off x="3908350" y="2213232"/>
              <a:ext cx="349723"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7" name="Group 6">
            <a:extLst>
              <a:ext uri="{FF2B5EF4-FFF2-40B4-BE49-F238E27FC236}">
                <a16:creationId xmlns:a16="http://schemas.microsoft.com/office/drawing/2014/main" id="{FD9DAF60-5031-36A2-3CED-CC22DC4F10BF}"/>
              </a:ext>
              <a:ext uri="{C183D7F6-B498-43B3-948B-1728B52AA6E4}">
                <adec:decorative xmlns:adec="http://schemas.microsoft.com/office/drawing/2017/decorative" val="1"/>
              </a:ext>
            </a:extLst>
          </p:cNvPr>
          <p:cNvGrpSpPr/>
          <p:nvPr/>
        </p:nvGrpSpPr>
        <p:grpSpPr>
          <a:xfrm flipH="1">
            <a:off x="7878365" y="1501437"/>
            <a:ext cx="616932" cy="128953"/>
            <a:chOff x="3819209" y="2155245"/>
            <a:chExt cx="554838" cy="115974"/>
          </a:xfrm>
        </p:grpSpPr>
        <p:sp>
          <p:nvSpPr>
            <p:cNvPr id="8" name="Oval 7">
              <a:extLst>
                <a:ext uri="{FF2B5EF4-FFF2-40B4-BE49-F238E27FC236}">
                  <a16:creationId xmlns:a16="http://schemas.microsoft.com/office/drawing/2014/main" id="{34998D10-4BF0-A01A-AF4C-80DB4B341FED}"/>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67B91343-FC51-2E1A-2C40-4A9920277435}"/>
                </a:ext>
              </a:extLst>
            </p:cNvPr>
            <p:cNvCxnSpPr>
              <a:cxnSpLocks/>
            </p:cNvCxnSpPr>
            <p:nvPr/>
          </p:nvCxnSpPr>
          <p:spPr>
            <a:xfrm flipH="1">
              <a:off x="3819209" y="221323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0" name="Group 9">
            <a:extLst>
              <a:ext uri="{FF2B5EF4-FFF2-40B4-BE49-F238E27FC236}">
                <a16:creationId xmlns:a16="http://schemas.microsoft.com/office/drawing/2014/main" id="{91FAC462-FF34-BB32-CDEB-807D612EE372}"/>
              </a:ext>
              <a:ext uri="{C183D7F6-B498-43B3-948B-1728B52AA6E4}">
                <adec:decorative xmlns:adec="http://schemas.microsoft.com/office/drawing/2017/decorative" val="1"/>
              </a:ext>
            </a:extLst>
          </p:cNvPr>
          <p:cNvGrpSpPr/>
          <p:nvPr/>
        </p:nvGrpSpPr>
        <p:grpSpPr>
          <a:xfrm flipH="1">
            <a:off x="6766842" y="677210"/>
            <a:ext cx="939857" cy="128953"/>
            <a:chOff x="3602168" y="2155245"/>
            <a:chExt cx="845261" cy="115974"/>
          </a:xfrm>
        </p:grpSpPr>
        <p:sp>
          <p:nvSpPr>
            <p:cNvPr id="11" name="Oval 10">
              <a:extLst>
                <a:ext uri="{FF2B5EF4-FFF2-40B4-BE49-F238E27FC236}">
                  <a16:creationId xmlns:a16="http://schemas.microsoft.com/office/drawing/2014/main" id="{DB30C70E-1ECD-44DB-8886-59336039EC2D}"/>
                </a:ext>
                <a:ext uri="{C183D7F6-B498-43B3-948B-1728B52AA6E4}">
                  <adec:decorative xmlns:adec="http://schemas.microsoft.com/office/drawing/2017/decorative" val="1"/>
                </a:ext>
              </a:extLst>
            </p:cNvPr>
            <p:cNvSpPr/>
            <p:nvPr/>
          </p:nvSpPr>
          <p:spPr bwMode="auto">
            <a:xfrm flipH="1">
              <a:off x="4331455"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CA5AEFAC-9FFD-FC49-4A64-1361C1FC8674}"/>
                </a:ext>
              </a:extLst>
            </p:cNvPr>
            <p:cNvCxnSpPr>
              <a:cxnSpLocks/>
              <a:stCxn id="11" idx="6"/>
            </p:cNvCxnSpPr>
            <p:nvPr/>
          </p:nvCxnSpPr>
          <p:spPr>
            <a:xfrm flipH="1">
              <a:off x="3602168" y="2213232"/>
              <a:ext cx="729287"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13" name="TextBox 12">
            <a:extLst>
              <a:ext uri="{FF2B5EF4-FFF2-40B4-BE49-F238E27FC236}">
                <a16:creationId xmlns:a16="http://schemas.microsoft.com/office/drawing/2014/main" id="{2D545088-BE1B-437A-76DB-53B766766025}"/>
              </a:ext>
            </a:extLst>
          </p:cNvPr>
          <p:cNvSpPr txBox="1"/>
          <p:nvPr/>
        </p:nvSpPr>
        <p:spPr>
          <a:xfrm>
            <a:off x="7823408" y="583951"/>
            <a:ext cx="3832732"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Communications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Respond to queries from across the org, multiple business units and backend data systems through intelligent Q&amp;A using semantic search and summarization.</a:t>
            </a:r>
          </a:p>
        </p:txBody>
      </p:sp>
      <p:sp>
        <p:nvSpPr>
          <p:cNvPr id="14" name="TextBox 13">
            <a:extLst>
              <a:ext uri="{FF2B5EF4-FFF2-40B4-BE49-F238E27FC236}">
                <a16:creationId xmlns:a16="http://schemas.microsoft.com/office/drawing/2014/main" id="{C751B951-69E8-42A3-DF1F-ED618FE69515}"/>
              </a:ext>
            </a:extLst>
          </p:cNvPr>
          <p:cNvSpPr txBox="1"/>
          <p:nvPr/>
        </p:nvSpPr>
        <p:spPr>
          <a:xfrm>
            <a:off x="8558815" y="1408179"/>
            <a:ext cx="3442887"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Helpdesk</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Use intent classification, entity extraction, sentiment analysis and light-weight summarization of internal helpdesk tickets, to automate route and reduce resolution time of IT/HR helpdesk tickets submitted by employees.</a:t>
            </a:r>
          </a:p>
        </p:txBody>
      </p:sp>
      <p:sp>
        <p:nvSpPr>
          <p:cNvPr id="15" name="TextBox 14">
            <a:extLst>
              <a:ext uri="{FF2B5EF4-FFF2-40B4-BE49-F238E27FC236}">
                <a16:creationId xmlns:a16="http://schemas.microsoft.com/office/drawing/2014/main" id="{75EE7AAB-487F-D583-447C-711D3438D63C}"/>
              </a:ext>
            </a:extLst>
          </p:cNvPr>
          <p:cNvSpPr txBox="1"/>
          <p:nvPr/>
        </p:nvSpPr>
        <p:spPr>
          <a:xfrm>
            <a:off x="8884365" y="2398527"/>
            <a:ext cx="3264863" cy="284816"/>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Procurement Management</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Extract valuable information and insights from data in vendor contracts. Summarize vendor contracts and highlight any negative statements through sentiment analysis.</a:t>
            </a:r>
          </a:p>
        </p:txBody>
      </p:sp>
      <p:grpSp>
        <p:nvGrpSpPr>
          <p:cNvPr id="16" name="Group 15">
            <a:extLst>
              <a:ext uri="{FF2B5EF4-FFF2-40B4-BE49-F238E27FC236}">
                <a16:creationId xmlns:a16="http://schemas.microsoft.com/office/drawing/2014/main" id="{85ADDBF6-F481-39BD-1850-57F2AA4CC24E}"/>
              </a:ext>
              <a:ext uri="{C183D7F6-B498-43B3-948B-1728B52AA6E4}">
                <adec:decorative xmlns:adec="http://schemas.microsoft.com/office/drawing/2017/decorative" val="1"/>
              </a:ext>
            </a:extLst>
          </p:cNvPr>
          <p:cNvGrpSpPr/>
          <p:nvPr/>
        </p:nvGrpSpPr>
        <p:grpSpPr>
          <a:xfrm>
            <a:off x="7152963" y="3304908"/>
            <a:ext cx="5033672" cy="1850668"/>
            <a:chOff x="7154832" y="3304600"/>
            <a:chExt cx="5033672" cy="1850668"/>
          </a:xfrm>
        </p:grpSpPr>
        <p:grpSp>
          <p:nvGrpSpPr>
            <p:cNvPr id="17" name="Group 16">
              <a:extLst>
                <a:ext uri="{FF2B5EF4-FFF2-40B4-BE49-F238E27FC236}">
                  <a16:creationId xmlns:a16="http://schemas.microsoft.com/office/drawing/2014/main" id="{D970A3BA-BE44-D7AF-B440-9173588A7256}"/>
                </a:ext>
              </a:extLst>
            </p:cNvPr>
            <p:cNvGrpSpPr/>
            <p:nvPr/>
          </p:nvGrpSpPr>
          <p:grpSpPr>
            <a:xfrm flipH="1">
              <a:off x="8023602" y="4124312"/>
              <a:ext cx="623214" cy="128953"/>
              <a:chOff x="4196607" y="4435404"/>
              <a:chExt cx="560488" cy="115974"/>
            </a:xfrm>
          </p:grpSpPr>
          <p:sp>
            <p:nvSpPr>
              <p:cNvPr id="27" name="Oval 26">
                <a:extLst>
                  <a:ext uri="{FF2B5EF4-FFF2-40B4-BE49-F238E27FC236}">
                    <a16:creationId xmlns:a16="http://schemas.microsoft.com/office/drawing/2014/main" id="{5B43DB55-EEDD-C2C3-D80E-961FC4735C86}"/>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8" name="Straight Connector 27">
                <a:extLst>
                  <a:ext uri="{FF2B5EF4-FFF2-40B4-BE49-F238E27FC236}">
                    <a16:creationId xmlns:a16="http://schemas.microsoft.com/office/drawing/2014/main" id="{773E882C-19B1-6EBB-AA5A-5C9921F93CA1}"/>
                  </a:ext>
                </a:extLst>
              </p:cNvPr>
              <p:cNvCxnSpPr>
                <a:cxnSpLocks/>
              </p:cNvCxnSpPr>
              <p:nvPr/>
            </p:nvCxnSpPr>
            <p:spPr>
              <a:xfrm flipH="1">
                <a:off x="4196607" y="449339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8" name="Group 17">
              <a:extLst>
                <a:ext uri="{FF2B5EF4-FFF2-40B4-BE49-F238E27FC236}">
                  <a16:creationId xmlns:a16="http://schemas.microsoft.com/office/drawing/2014/main" id="{F5EA9861-BDC4-CCD0-F8E4-F2738380591E}"/>
                </a:ext>
              </a:extLst>
            </p:cNvPr>
            <p:cNvGrpSpPr/>
            <p:nvPr/>
          </p:nvGrpSpPr>
          <p:grpSpPr>
            <a:xfrm flipH="1">
              <a:off x="7154832" y="4933056"/>
              <a:ext cx="1150303" cy="128953"/>
              <a:chOff x="3722569" y="4435404"/>
              <a:chExt cx="1034526" cy="115974"/>
            </a:xfrm>
          </p:grpSpPr>
          <p:sp>
            <p:nvSpPr>
              <p:cNvPr id="25" name="Oval 24">
                <a:extLst>
                  <a:ext uri="{FF2B5EF4-FFF2-40B4-BE49-F238E27FC236}">
                    <a16:creationId xmlns:a16="http://schemas.microsoft.com/office/drawing/2014/main" id="{8139EA20-8E8B-80CC-DC9B-46D06661040A}"/>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6" name="Straight Connector 25">
                <a:extLst>
                  <a:ext uri="{FF2B5EF4-FFF2-40B4-BE49-F238E27FC236}">
                    <a16:creationId xmlns:a16="http://schemas.microsoft.com/office/drawing/2014/main" id="{F4621C6F-577F-2C2A-A60B-7E8D02C507F5}"/>
                  </a:ext>
                </a:extLst>
              </p:cNvPr>
              <p:cNvCxnSpPr>
                <a:cxnSpLocks/>
              </p:cNvCxnSpPr>
              <p:nvPr/>
            </p:nvCxnSpPr>
            <p:spPr>
              <a:xfrm flipH="1">
                <a:off x="3722569" y="4493391"/>
                <a:ext cx="918552"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9" name="Group 18">
              <a:extLst>
                <a:ext uri="{FF2B5EF4-FFF2-40B4-BE49-F238E27FC236}">
                  <a16:creationId xmlns:a16="http://schemas.microsoft.com/office/drawing/2014/main" id="{FFE43FBF-688F-8BB5-126F-B9AD9CD3A2CD}"/>
                </a:ext>
              </a:extLst>
            </p:cNvPr>
            <p:cNvGrpSpPr/>
            <p:nvPr/>
          </p:nvGrpSpPr>
          <p:grpSpPr>
            <a:xfrm flipH="1">
              <a:off x="8338729" y="3401706"/>
              <a:ext cx="436655" cy="128953"/>
              <a:chOff x="3786829" y="3310906"/>
              <a:chExt cx="392706" cy="115974"/>
            </a:xfrm>
          </p:grpSpPr>
          <p:sp>
            <p:nvSpPr>
              <p:cNvPr id="23" name="Oval 22">
                <a:extLst>
                  <a:ext uri="{FF2B5EF4-FFF2-40B4-BE49-F238E27FC236}">
                    <a16:creationId xmlns:a16="http://schemas.microsoft.com/office/drawing/2014/main" id="{93F52E74-278C-2F7B-8AAF-5B4BE960F1FF}"/>
                  </a:ext>
                  <a:ext uri="{C183D7F6-B498-43B3-948B-1728B52AA6E4}">
                    <adec:decorative xmlns:adec="http://schemas.microsoft.com/office/drawing/2017/decorative" val="1"/>
                  </a:ext>
                </a:extLst>
              </p:cNvPr>
              <p:cNvSpPr/>
              <p:nvPr/>
            </p:nvSpPr>
            <p:spPr bwMode="auto">
              <a:xfrm flipH="1">
                <a:off x="4063561" y="331090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EE0C46EF-9CCD-1989-D555-9D19ACA55B47}"/>
                  </a:ext>
                </a:extLst>
              </p:cNvPr>
              <p:cNvCxnSpPr>
                <a:cxnSpLocks/>
              </p:cNvCxnSpPr>
              <p:nvPr/>
            </p:nvCxnSpPr>
            <p:spPr>
              <a:xfrm flipH="1">
                <a:off x="3786829" y="3368896"/>
                <a:ext cx="2666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0" name="TextBox 19">
              <a:extLst>
                <a:ext uri="{FF2B5EF4-FFF2-40B4-BE49-F238E27FC236}">
                  <a16:creationId xmlns:a16="http://schemas.microsoft.com/office/drawing/2014/main" id="{00AFD5A9-8A57-06E0-F547-D413CE440E09}"/>
                </a:ext>
              </a:extLst>
            </p:cNvPr>
            <p:cNvSpPr txBox="1"/>
            <p:nvPr/>
          </p:nvSpPr>
          <p:spPr>
            <a:xfrm>
              <a:off x="7956407" y="4839797"/>
              <a:ext cx="3994809"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Intelligent Onboarding</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Conversational chat to onboard engineers, sales representatives, etc. into the company using development practice, IT Strategy and Best practices..</a:t>
              </a:r>
            </a:p>
          </p:txBody>
        </p:sp>
        <p:sp>
          <p:nvSpPr>
            <p:cNvPr id="21" name="TextBox 20">
              <a:extLst>
                <a:ext uri="{FF2B5EF4-FFF2-40B4-BE49-F238E27FC236}">
                  <a16:creationId xmlns:a16="http://schemas.microsoft.com/office/drawing/2014/main" id="{B405FABD-5049-57A6-891A-B27F371848A7}"/>
                </a:ext>
              </a:extLst>
            </p:cNvPr>
            <p:cNvSpPr txBox="1"/>
            <p:nvPr/>
          </p:nvSpPr>
          <p:spPr>
            <a:xfrm>
              <a:off x="8775379" y="3304600"/>
              <a:ext cx="3413125" cy="323165"/>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Semibold"/>
                </a:rPr>
                <a:t>Automatic Product Descriptions</a:t>
              </a:r>
              <a:br>
                <a:rPr kumimoji="0" lang="en-US" sz="1000" b="1"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latin typeface="Segoe UI VSS (Regular)"/>
                </a:rPr>
                <a:t>Suggest long item description generation based on few key inputs from merchandising experience agents, to reduce manual efforts</a:t>
              </a:r>
              <a:endParaRPr kumimoji="0" lang="en-US" sz="1000" b="0" i="0" u="none" strike="noStrike" kern="0" cap="none" spc="0" normalizeH="0" baseline="0" noProof="0">
                <a:ln>
                  <a:noFill/>
                </a:ln>
                <a:solidFill>
                  <a:srgbClr val="000000"/>
                </a:solidFill>
                <a:effectLst/>
                <a:uLnTx/>
                <a:uFillTx/>
              </a:endParaRPr>
            </a:p>
          </p:txBody>
        </p:sp>
        <p:sp>
          <p:nvSpPr>
            <p:cNvPr id="22" name="TextBox 21">
              <a:extLst>
                <a:ext uri="{FF2B5EF4-FFF2-40B4-BE49-F238E27FC236}">
                  <a16:creationId xmlns:a16="http://schemas.microsoft.com/office/drawing/2014/main" id="{2AD108C3-25C9-0C88-D0DD-6DD91E03C034}"/>
                </a:ext>
              </a:extLst>
            </p:cNvPr>
            <p:cNvSpPr txBox="1"/>
            <p:nvPr/>
          </p:nvSpPr>
          <p:spPr>
            <a:xfrm>
              <a:off x="8558815" y="3935702"/>
              <a:ext cx="3560670" cy="323165"/>
            </a:xfrm>
            <a:prstGeom prst="rect">
              <a:avLst/>
            </a:prstGeom>
            <a:noFill/>
          </p:spPr>
          <p:txBody>
            <a:bodyPr wrap="square" lIns="0" tIns="0" rIns="0" bIns="0">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Automatic Marketing Emails</a:t>
              </a:r>
            </a:p>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VSS (Regular)"/>
                </a:rPr>
                <a:t>Generate marketing emails automatically based on personalized customer 360 information and marketing video extraction and summarization.</a:t>
              </a:r>
              <a:endParaRPr kumimoji="0" lang="en-US" sz="1000" b="0" i="0" u="none" strike="noStrike" kern="0" cap="none" spc="0" normalizeH="0" baseline="0" noProof="0">
                <a:ln>
                  <a:noFill/>
                </a:ln>
                <a:solidFill>
                  <a:srgbClr val="000000"/>
                </a:solidFill>
                <a:effectLst/>
                <a:uLnTx/>
                <a:uFillTx/>
              </a:endParaRPr>
            </a:p>
          </p:txBody>
        </p:sp>
      </p:grpSp>
      <p:sp>
        <p:nvSpPr>
          <p:cNvPr id="29" name="Freeform: Shape 28">
            <a:extLst>
              <a:ext uri="{FF2B5EF4-FFF2-40B4-BE49-F238E27FC236}">
                <a16:creationId xmlns:a16="http://schemas.microsoft.com/office/drawing/2014/main" id="{C4CF9451-8A81-3DFF-5D5F-1B296867DB71}"/>
              </a:ext>
              <a:ext uri="{C183D7F6-B498-43B3-948B-1728B52AA6E4}">
                <adec:decorative xmlns:adec="http://schemas.microsoft.com/office/drawing/2017/decorative" val="1"/>
              </a:ext>
            </a:extLst>
          </p:cNvPr>
          <p:cNvSpPr>
            <a:spLocks/>
          </p:cNvSpPr>
          <p:nvPr/>
        </p:nvSpPr>
        <p:spPr bwMode="auto">
          <a:xfrm>
            <a:off x="0" y="499797"/>
            <a:ext cx="5166900" cy="2426232"/>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 name="Group 29">
            <a:extLst>
              <a:ext uri="{FF2B5EF4-FFF2-40B4-BE49-F238E27FC236}">
                <a16:creationId xmlns:a16="http://schemas.microsoft.com/office/drawing/2014/main" id="{6546D746-75C5-4469-C367-68FBAA05B98F}"/>
              </a:ext>
              <a:ext uri="{C183D7F6-B498-43B3-948B-1728B52AA6E4}">
                <adec:decorative xmlns:adec="http://schemas.microsoft.com/office/drawing/2017/decorative" val="1"/>
              </a:ext>
            </a:extLst>
          </p:cNvPr>
          <p:cNvGrpSpPr/>
          <p:nvPr/>
        </p:nvGrpSpPr>
        <p:grpSpPr>
          <a:xfrm>
            <a:off x="3367856" y="2552789"/>
            <a:ext cx="472719" cy="128953"/>
            <a:chOff x="3870325" y="2333828"/>
            <a:chExt cx="425140" cy="115974"/>
          </a:xfrm>
        </p:grpSpPr>
        <p:cxnSp>
          <p:nvCxnSpPr>
            <p:cNvPr id="31" name="Straight Connector 30">
              <a:extLst>
                <a:ext uri="{FF2B5EF4-FFF2-40B4-BE49-F238E27FC236}">
                  <a16:creationId xmlns:a16="http://schemas.microsoft.com/office/drawing/2014/main" id="{402EAAF0-FBEA-7CE7-FBD8-252224AF178C}"/>
                </a:ext>
              </a:extLst>
            </p:cNvPr>
            <p:cNvCxnSpPr>
              <a:cxnSpLocks/>
            </p:cNvCxnSpPr>
            <p:nvPr/>
          </p:nvCxnSpPr>
          <p:spPr>
            <a:xfrm flipH="1">
              <a:off x="3870325" y="2391815"/>
              <a:ext cx="299100"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32" name="Oval 31">
              <a:extLst>
                <a:ext uri="{FF2B5EF4-FFF2-40B4-BE49-F238E27FC236}">
                  <a16:creationId xmlns:a16="http://schemas.microsoft.com/office/drawing/2014/main" id="{68E5C948-44DE-770C-2ACD-0EF6C64F63B3}"/>
                </a:ext>
                <a:ext uri="{C183D7F6-B498-43B3-948B-1728B52AA6E4}">
                  <adec:decorative xmlns:adec="http://schemas.microsoft.com/office/drawing/2017/decorative" val="1"/>
                </a:ext>
              </a:extLst>
            </p:cNvPr>
            <p:cNvSpPr/>
            <p:nvPr/>
          </p:nvSpPr>
          <p:spPr bwMode="auto">
            <a:xfrm flipH="1">
              <a:off x="4179491" y="2333828"/>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33" name="Group 32">
            <a:extLst>
              <a:ext uri="{FF2B5EF4-FFF2-40B4-BE49-F238E27FC236}">
                <a16:creationId xmlns:a16="http://schemas.microsoft.com/office/drawing/2014/main" id="{B31CADD4-55C3-6F81-914B-4A3AF0361DA4}"/>
              </a:ext>
              <a:ext uri="{C183D7F6-B498-43B3-948B-1728B52AA6E4}">
                <adec:decorative xmlns:adec="http://schemas.microsoft.com/office/drawing/2017/decorative" val="1"/>
              </a:ext>
            </a:extLst>
          </p:cNvPr>
          <p:cNvGrpSpPr/>
          <p:nvPr/>
        </p:nvGrpSpPr>
        <p:grpSpPr>
          <a:xfrm>
            <a:off x="3576229" y="1400594"/>
            <a:ext cx="616906" cy="128953"/>
            <a:chOff x="3598726" y="2369769"/>
            <a:chExt cx="554812" cy="115974"/>
          </a:xfrm>
        </p:grpSpPr>
        <p:sp>
          <p:nvSpPr>
            <p:cNvPr id="34" name="Oval 33">
              <a:extLst>
                <a:ext uri="{FF2B5EF4-FFF2-40B4-BE49-F238E27FC236}">
                  <a16:creationId xmlns:a16="http://schemas.microsoft.com/office/drawing/2014/main" id="{DEEB3BBE-9EC8-A13C-4C2D-FC8E239C78B3}"/>
                </a:ext>
                <a:ext uri="{C183D7F6-B498-43B3-948B-1728B52AA6E4}">
                  <adec:decorative xmlns:adec="http://schemas.microsoft.com/office/drawing/2017/decorative" val="1"/>
                </a:ext>
              </a:extLst>
            </p:cNvPr>
            <p:cNvSpPr/>
            <p:nvPr/>
          </p:nvSpPr>
          <p:spPr bwMode="auto">
            <a:xfrm flipH="1">
              <a:off x="4037564" y="2369769"/>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A1ED65F4-47CC-D283-9E52-E0EB66384058}"/>
                </a:ext>
              </a:extLst>
            </p:cNvPr>
            <p:cNvCxnSpPr>
              <a:cxnSpLocks/>
            </p:cNvCxnSpPr>
            <p:nvPr/>
          </p:nvCxnSpPr>
          <p:spPr>
            <a:xfrm flipH="1">
              <a:off x="3598726" y="2427761"/>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36" name="Group 35">
            <a:extLst>
              <a:ext uri="{FF2B5EF4-FFF2-40B4-BE49-F238E27FC236}">
                <a16:creationId xmlns:a16="http://schemas.microsoft.com/office/drawing/2014/main" id="{035A921B-A725-BE43-5E51-66A39BF923AE}"/>
              </a:ext>
              <a:ext uri="{C183D7F6-B498-43B3-948B-1728B52AA6E4}">
                <adec:decorative xmlns:adec="http://schemas.microsoft.com/office/drawing/2017/decorative" val="1"/>
              </a:ext>
            </a:extLst>
          </p:cNvPr>
          <p:cNvGrpSpPr/>
          <p:nvPr/>
        </p:nvGrpSpPr>
        <p:grpSpPr>
          <a:xfrm>
            <a:off x="4254008" y="738600"/>
            <a:ext cx="1027907" cy="128953"/>
            <a:chOff x="3522980" y="2155245"/>
            <a:chExt cx="924449" cy="115974"/>
          </a:xfrm>
        </p:grpSpPr>
        <p:sp>
          <p:nvSpPr>
            <p:cNvPr id="37" name="Oval 36">
              <a:extLst>
                <a:ext uri="{FF2B5EF4-FFF2-40B4-BE49-F238E27FC236}">
                  <a16:creationId xmlns:a16="http://schemas.microsoft.com/office/drawing/2014/main" id="{F9A28BFB-1AE7-BE17-1328-2054C8F3173F}"/>
                </a:ext>
                <a:ext uri="{C183D7F6-B498-43B3-948B-1728B52AA6E4}">
                  <adec:decorative xmlns:adec="http://schemas.microsoft.com/office/drawing/2017/decorative" val="1"/>
                </a:ext>
              </a:extLst>
            </p:cNvPr>
            <p:cNvSpPr/>
            <p:nvPr/>
          </p:nvSpPr>
          <p:spPr bwMode="auto">
            <a:xfrm flipH="1">
              <a:off x="4331455"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8" name="Straight Connector 37">
              <a:extLst>
                <a:ext uri="{FF2B5EF4-FFF2-40B4-BE49-F238E27FC236}">
                  <a16:creationId xmlns:a16="http://schemas.microsoft.com/office/drawing/2014/main" id="{BD45F6BC-670C-4519-2854-6244A252C05B}"/>
                </a:ext>
              </a:extLst>
            </p:cNvPr>
            <p:cNvCxnSpPr>
              <a:cxnSpLocks/>
              <a:stCxn id="37" idx="6"/>
            </p:cNvCxnSpPr>
            <p:nvPr/>
          </p:nvCxnSpPr>
          <p:spPr>
            <a:xfrm flipH="1">
              <a:off x="3522980" y="2213232"/>
              <a:ext cx="80847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39" name="TextBox 38">
            <a:extLst>
              <a:ext uri="{FF2B5EF4-FFF2-40B4-BE49-F238E27FC236}">
                <a16:creationId xmlns:a16="http://schemas.microsoft.com/office/drawing/2014/main" id="{9EC21AB3-A411-535A-D29B-659D4918EBEA}"/>
              </a:ext>
            </a:extLst>
          </p:cNvPr>
          <p:cNvSpPr txBox="1"/>
          <p:nvPr/>
        </p:nvSpPr>
        <p:spPr>
          <a:xfrm>
            <a:off x="191091" y="2161763"/>
            <a:ext cx="3222036"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Contact Center Analytics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summarization to extract key information from call logs in order to identify trends in customer complaints and involve human agents who have succinct and relevant information to make faster decisions / responses. Use Q&amp;A features to automatically handle calls through bot agents.</a:t>
            </a:r>
          </a:p>
        </p:txBody>
      </p:sp>
      <p:sp>
        <p:nvSpPr>
          <p:cNvPr id="40" name="TextBox 39">
            <a:extLst>
              <a:ext uri="{FF2B5EF4-FFF2-40B4-BE49-F238E27FC236}">
                <a16:creationId xmlns:a16="http://schemas.microsoft.com/office/drawing/2014/main" id="{B9607593-62A8-9C18-B3E8-046CD13925B6}"/>
              </a:ext>
            </a:extLst>
          </p:cNvPr>
          <p:cNvSpPr txBox="1"/>
          <p:nvPr/>
        </p:nvSpPr>
        <p:spPr>
          <a:xfrm>
            <a:off x="739155" y="645341"/>
            <a:ext cx="3505767"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Advertising and Campaigns</a:t>
            </a:r>
            <a:br>
              <a:rPr kumimoji="0" lang="en-US" sz="1000" b="1"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Automatically generate image models for advertisements and marketing campaigns</a:t>
            </a:r>
          </a:p>
        </p:txBody>
      </p:sp>
      <p:sp>
        <p:nvSpPr>
          <p:cNvPr id="41" name="TextBox 40">
            <a:extLst>
              <a:ext uri="{FF2B5EF4-FFF2-40B4-BE49-F238E27FC236}">
                <a16:creationId xmlns:a16="http://schemas.microsoft.com/office/drawing/2014/main" id="{5A711EFB-95EC-3DCD-3D5A-B4054530CFB1}"/>
              </a:ext>
            </a:extLst>
          </p:cNvPr>
          <p:cNvSpPr txBox="1"/>
          <p:nvPr/>
        </p:nvSpPr>
        <p:spPr>
          <a:xfrm>
            <a:off x="107362" y="1242858"/>
            <a:ext cx="3468867"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Brand Management</a:t>
            </a:r>
          </a:p>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Connect to social media feeds, summarizing them and using sentiment analysis to better understand product / service quality. </a:t>
            </a:r>
          </a:p>
        </p:txBody>
      </p:sp>
      <p:sp>
        <p:nvSpPr>
          <p:cNvPr id="42" name="Freeform: Shape 41">
            <a:extLst>
              <a:ext uri="{FF2B5EF4-FFF2-40B4-BE49-F238E27FC236}">
                <a16:creationId xmlns:a16="http://schemas.microsoft.com/office/drawing/2014/main" id="{F79F3647-4601-E3C0-1106-5887AA80E12E}"/>
              </a:ext>
              <a:ext uri="{C183D7F6-B498-43B3-948B-1728B52AA6E4}">
                <adec:decorative xmlns:adec="http://schemas.microsoft.com/office/drawing/2017/decorative" val="1"/>
              </a:ext>
            </a:extLst>
          </p:cNvPr>
          <p:cNvSpPr>
            <a:spLocks/>
          </p:cNvSpPr>
          <p:nvPr/>
        </p:nvSpPr>
        <p:spPr bwMode="auto">
          <a:xfrm>
            <a:off x="2" y="2975672"/>
            <a:ext cx="5135553" cy="2426232"/>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AFF5EB7D-F864-57FE-6D36-1DAF501B9D49}"/>
              </a:ext>
              <a:ext uri="{C183D7F6-B498-43B3-948B-1728B52AA6E4}">
                <adec:decorative xmlns:adec="http://schemas.microsoft.com/office/drawing/2017/decorative" val="1"/>
              </a:ext>
            </a:extLst>
          </p:cNvPr>
          <p:cNvGrpSpPr/>
          <p:nvPr/>
        </p:nvGrpSpPr>
        <p:grpSpPr>
          <a:xfrm>
            <a:off x="191091" y="3222309"/>
            <a:ext cx="4865019" cy="1868482"/>
            <a:chOff x="191090" y="3222309"/>
            <a:chExt cx="4865019" cy="1868482"/>
          </a:xfrm>
        </p:grpSpPr>
        <p:grpSp>
          <p:nvGrpSpPr>
            <p:cNvPr id="44" name="Group 43">
              <a:extLst>
                <a:ext uri="{FF2B5EF4-FFF2-40B4-BE49-F238E27FC236}">
                  <a16:creationId xmlns:a16="http://schemas.microsoft.com/office/drawing/2014/main" id="{76B34ACC-1207-719F-E7DA-F684759C6040}"/>
                </a:ext>
              </a:extLst>
            </p:cNvPr>
            <p:cNvGrpSpPr/>
            <p:nvPr/>
          </p:nvGrpSpPr>
          <p:grpSpPr>
            <a:xfrm>
              <a:off x="3558507" y="4091182"/>
              <a:ext cx="623214" cy="128953"/>
              <a:chOff x="4196607" y="4405609"/>
              <a:chExt cx="560488" cy="115974"/>
            </a:xfrm>
          </p:grpSpPr>
          <p:sp>
            <p:nvSpPr>
              <p:cNvPr id="54" name="Oval 53">
                <a:extLst>
                  <a:ext uri="{FF2B5EF4-FFF2-40B4-BE49-F238E27FC236}">
                    <a16:creationId xmlns:a16="http://schemas.microsoft.com/office/drawing/2014/main" id="{0958F213-BB2A-DCCB-86B2-AA6364985731}"/>
                  </a:ext>
                  <a:ext uri="{C183D7F6-B498-43B3-948B-1728B52AA6E4}">
                    <adec:decorative xmlns:adec="http://schemas.microsoft.com/office/drawing/2017/decorative" val="1"/>
                  </a:ext>
                </a:extLst>
              </p:cNvPr>
              <p:cNvSpPr/>
              <p:nvPr/>
            </p:nvSpPr>
            <p:spPr bwMode="auto">
              <a:xfrm flipH="1">
                <a:off x="4641121" y="4405609"/>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5" name="Straight Connector 54">
                <a:extLst>
                  <a:ext uri="{FF2B5EF4-FFF2-40B4-BE49-F238E27FC236}">
                    <a16:creationId xmlns:a16="http://schemas.microsoft.com/office/drawing/2014/main" id="{65E573E3-3F20-7E1D-B613-B1BF225CCC65}"/>
                  </a:ext>
                </a:extLst>
              </p:cNvPr>
              <p:cNvCxnSpPr>
                <a:cxnSpLocks/>
              </p:cNvCxnSpPr>
              <p:nvPr/>
            </p:nvCxnSpPr>
            <p:spPr>
              <a:xfrm flipH="1">
                <a:off x="4196607" y="4463596"/>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5" name="Group 44">
              <a:extLst>
                <a:ext uri="{FF2B5EF4-FFF2-40B4-BE49-F238E27FC236}">
                  <a16:creationId xmlns:a16="http://schemas.microsoft.com/office/drawing/2014/main" id="{950160EE-7D03-DEC5-49F1-3975DB9A81AF}"/>
                </a:ext>
              </a:extLst>
            </p:cNvPr>
            <p:cNvGrpSpPr/>
            <p:nvPr/>
          </p:nvGrpSpPr>
          <p:grpSpPr>
            <a:xfrm>
              <a:off x="4009789" y="4933056"/>
              <a:ext cx="1046320" cy="128953"/>
              <a:chOff x="3816086" y="4435404"/>
              <a:chExt cx="941009" cy="115974"/>
            </a:xfrm>
          </p:grpSpPr>
          <p:sp>
            <p:nvSpPr>
              <p:cNvPr id="52" name="Oval 51">
                <a:extLst>
                  <a:ext uri="{FF2B5EF4-FFF2-40B4-BE49-F238E27FC236}">
                    <a16:creationId xmlns:a16="http://schemas.microsoft.com/office/drawing/2014/main" id="{1F54A811-1D23-2F03-A7D9-345D95413835}"/>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3" name="Straight Connector 52">
                <a:extLst>
                  <a:ext uri="{FF2B5EF4-FFF2-40B4-BE49-F238E27FC236}">
                    <a16:creationId xmlns:a16="http://schemas.microsoft.com/office/drawing/2014/main" id="{F2E691B6-3DA8-5213-B3EB-E5D012373F44}"/>
                  </a:ext>
                </a:extLst>
              </p:cNvPr>
              <p:cNvCxnSpPr>
                <a:cxnSpLocks/>
              </p:cNvCxnSpPr>
              <p:nvPr/>
            </p:nvCxnSpPr>
            <p:spPr>
              <a:xfrm flipH="1">
                <a:off x="3816086" y="4493391"/>
                <a:ext cx="82503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6" name="Group 45">
              <a:extLst>
                <a:ext uri="{FF2B5EF4-FFF2-40B4-BE49-F238E27FC236}">
                  <a16:creationId xmlns:a16="http://schemas.microsoft.com/office/drawing/2014/main" id="{79A00A6B-6345-5B91-15DE-486DF6DB1B05}"/>
                </a:ext>
              </a:extLst>
            </p:cNvPr>
            <p:cNvGrpSpPr/>
            <p:nvPr/>
          </p:nvGrpSpPr>
          <p:grpSpPr>
            <a:xfrm>
              <a:off x="3306289" y="3315568"/>
              <a:ext cx="563793" cy="128953"/>
              <a:chOff x="3901541" y="2155245"/>
              <a:chExt cx="472506" cy="115974"/>
            </a:xfrm>
          </p:grpSpPr>
          <p:sp>
            <p:nvSpPr>
              <p:cNvPr id="50" name="Oval 49">
                <a:extLst>
                  <a:ext uri="{FF2B5EF4-FFF2-40B4-BE49-F238E27FC236}">
                    <a16:creationId xmlns:a16="http://schemas.microsoft.com/office/drawing/2014/main" id="{183699D0-6017-9A89-DD08-4246BBA015A7}"/>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1" name="Straight Connector 50">
                <a:extLst>
                  <a:ext uri="{FF2B5EF4-FFF2-40B4-BE49-F238E27FC236}">
                    <a16:creationId xmlns:a16="http://schemas.microsoft.com/office/drawing/2014/main" id="{8937392E-BFD0-657A-950A-6F2E097022EF}"/>
                  </a:ext>
                </a:extLst>
              </p:cNvPr>
              <p:cNvCxnSpPr>
                <a:cxnSpLocks/>
              </p:cNvCxnSpPr>
              <p:nvPr/>
            </p:nvCxnSpPr>
            <p:spPr>
              <a:xfrm flipH="1" flipV="1">
                <a:off x="3901541" y="2210234"/>
                <a:ext cx="346465" cy="4"/>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47" name="TextBox 46">
              <a:extLst>
                <a:ext uri="{FF2B5EF4-FFF2-40B4-BE49-F238E27FC236}">
                  <a16:creationId xmlns:a16="http://schemas.microsoft.com/office/drawing/2014/main" id="{7213303A-7ADC-6E5C-2FB8-BC15954E54E2}"/>
                </a:ext>
              </a:extLst>
            </p:cNvPr>
            <p:cNvSpPr txBox="1"/>
            <p:nvPr/>
          </p:nvSpPr>
          <p:spPr>
            <a:xfrm>
              <a:off x="418654" y="3997923"/>
              <a:ext cx="3222037"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Retail workforce management</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Automatically manage store scheduling through search and content generation.</a:t>
              </a:r>
            </a:p>
          </p:txBody>
        </p:sp>
        <p:sp>
          <p:nvSpPr>
            <p:cNvPr id="48" name="TextBox 47">
              <a:extLst>
                <a:ext uri="{FF2B5EF4-FFF2-40B4-BE49-F238E27FC236}">
                  <a16:creationId xmlns:a16="http://schemas.microsoft.com/office/drawing/2014/main" id="{13FBDC4D-34A1-A04C-6358-ABDCC997815D}"/>
                </a:ext>
              </a:extLst>
            </p:cNvPr>
            <p:cNvSpPr txBox="1"/>
            <p:nvPr/>
          </p:nvSpPr>
          <p:spPr>
            <a:xfrm>
              <a:off x="197615" y="4775320"/>
              <a:ext cx="3728015"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User-Generated Content</a:t>
              </a:r>
            </a:p>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Generate description for User Generated Contents (e.g. product description based on photograph of the product). Combine with Computer Vision and Content Moderator to filter out contents inappropriate for sharing.</a:t>
              </a:r>
            </a:p>
          </p:txBody>
        </p:sp>
        <p:sp>
          <p:nvSpPr>
            <p:cNvPr id="49" name="TextBox 48">
              <a:extLst>
                <a:ext uri="{FF2B5EF4-FFF2-40B4-BE49-F238E27FC236}">
                  <a16:creationId xmlns:a16="http://schemas.microsoft.com/office/drawing/2014/main" id="{30A33D6C-FC5A-D7B7-2A21-ABC2B1296139}"/>
                </a:ext>
              </a:extLst>
            </p:cNvPr>
            <p:cNvSpPr txBox="1"/>
            <p:nvPr/>
          </p:nvSpPr>
          <p:spPr>
            <a:xfrm>
              <a:off x="191090" y="3222309"/>
              <a:ext cx="3222036"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Report Generation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Operational management summary for store managers and central managers. Concise summary of all support tickets to store manager/executives to create a report for executive leadership</a:t>
              </a:r>
            </a:p>
          </p:txBody>
        </p:sp>
      </p:grpSp>
      <p:grpSp>
        <p:nvGrpSpPr>
          <p:cNvPr id="56" name="Group 55">
            <a:extLst>
              <a:ext uri="{FF2B5EF4-FFF2-40B4-BE49-F238E27FC236}">
                <a16:creationId xmlns:a16="http://schemas.microsoft.com/office/drawing/2014/main" id="{94DB3576-A50F-7F48-913B-799EB33C7D75}"/>
              </a:ext>
              <a:ext uri="{C183D7F6-B498-43B3-948B-1728B52AA6E4}">
                <adec:decorative xmlns:adec="http://schemas.microsoft.com/office/drawing/2017/decorative" val="1"/>
              </a:ext>
            </a:extLst>
          </p:cNvPr>
          <p:cNvGrpSpPr/>
          <p:nvPr/>
        </p:nvGrpSpPr>
        <p:grpSpPr>
          <a:xfrm>
            <a:off x="3956164" y="838705"/>
            <a:ext cx="4279672" cy="4270994"/>
            <a:chOff x="642413" y="1934803"/>
            <a:chExt cx="3428142" cy="3421190"/>
          </a:xfrm>
        </p:grpSpPr>
        <p:sp>
          <p:nvSpPr>
            <p:cNvPr id="57" name="Oval 56">
              <a:extLst>
                <a:ext uri="{FF2B5EF4-FFF2-40B4-BE49-F238E27FC236}">
                  <a16:creationId xmlns:a16="http://schemas.microsoft.com/office/drawing/2014/main" id="{566D1089-6A69-5569-1C6F-8CD8538A9B17}"/>
                </a:ext>
              </a:extLst>
            </p:cNvPr>
            <p:cNvSpPr/>
            <p:nvPr/>
          </p:nvSpPr>
          <p:spPr bwMode="auto">
            <a:xfrm>
              <a:off x="1398700" y="2684206"/>
              <a:ext cx="1907316" cy="1904900"/>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Freeform: Shape 58">
              <a:extLst>
                <a:ext uri="{FF2B5EF4-FFF2-40B4-BE49-F238E27FC236}">
                  <a16:creationId xmlns:a16="http://schemas.microsoft.com/office/drawing/2014/main" id="{2574895E-4AB9-C78D-E882-DFCF68885184}"/>
                </a:ext>
              </a:extLst>
            </p:cNvPr>
            <p:cNvSpPr/>
            <p:nvPr/>
          </p:nvSpPr>
          <p:spPr bwMode="auto">
            <a:xfrm>
              <a:off x="642938" y="1934803"/>
              <a:ext cx="1886014" cy="1686990"/>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349F54B2-C84B-7A4A-2650-49ABD3FAB429}"/>
                </a:ext>
              </a:extLst>
            </p:cNvPr>
            <p:cNvSpPr/>
            <p:nvPr/>
          </p:nvSpPr>
          <p:spPr bwMode="auto">
            <a:xfrm>
              <a:off x="2189806" y="3658630"/>
              <a:ext cx="1880749" cy="1697363"/>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Freeform: Shape 60">
              <a:extLst>
                <a:ext uri="{FF2B5EF4-FFF2-40B4-BE49-F238E27FC236}">
                  <a16:creationId xmlns:a16="http://schemas.microsoft.com/office/drawing/2014/main" id="{5AAAEAF9-1B80-56C0-13C1-4A65714E47E8}"/>
                </a:ext>
              </a:extLst>
            </p:cNvPr>
            <p:cNvSpPr/>
            <p:nvPr/>
          </p:nvSpPr>
          <p:spPr bwMode="auto">
            <a:xfrm>
              <a:off x="2374902" y="1934803"/>
              <a:ext cx="1695129" cy="1871097"/>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2EF75F48-1EF3-823B-BF1E-224CBCCB133E}"/>
                </a:ext>
              </a:extLst>
            </p:cNvPr>
            <p:cNvSpPr/>
            <p:nvPr/>
          </p:nvSpPr>
          <p:spPr bwMode="auto">
            <a:xfrm>
              <a:off x="642413" y="3455270"/>
              <a:ext cx="1695652" cy="1900723"/>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0E9C2E53-8985-C7EC-2563-B5ADCE4D150E}"/>
                </a:ext>
              </a:extLst>
            </p:cNvPr>
            <p:cNvSpPr txBox="1"/>
            <p:nvPr/>
          </p:nvSpPr>
          <p:spPr>
            <a:xfrm rot="2867302">
              <a:off x="2265020" y="2700175"/>
              <a:ext cx="1397890" cy="747685"/>
            </a:xfrm>
            <a:prstGeom prst="rect">
              <a:avLst/>
            </a:prstGeom>
            <a:noFill/>
          </p:spPr>
          <p:txBody>
            <a:bodyPr spcFirstLastPara="1" wrap="square" lIns="0" tIns="0" bIns="0" numCol="1">
              <a:prstTxWarp prst="textArchUp">
                <a:avLst/>
              </a:prstTxWarp>
              <a:spAutoFit/>
            </a:bodyPr>
            <a:lstStyle/>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err="1">
                  <a:ln>
                    <a:noFill/>
                  </a:ln>
                  <a:solidFill>
                    <a:srgbClr val="FFFFFF"/>
                  </a:solidFill>
                  <a:effectLst/>
                  <a:uLnTx/>
                  <a:uFillTx/>
                  <a:latin typeface="Segoe UI Semibold"/>
                </a:rPr>
                <a:t>Optimise</a:t>
              </a:r>
              <a:r>
                <a:rPr kumimoji="0" lang="en-US" sz="1400" b="0" i="0" u="none" strike="noStrike" kern="0" cap="none" spc="0" normalizeH="0" baseline="0" noProof="0">
                  <a:ln>
                    <a:noFill/>
                  </a:ln>
                  <a:solidFill>
                    <a:srgbClr val="FFFFFF"/>
                  </a:solidFill>
                  <a:effectLst/>
                  <a:uLnTx/>
                  <a:uFillTx/>
                  <a:latin typeface="Segoe UI Semibold"/>
                </a:rPr>
                <a:t> Back-Office</a:t>
              </a:r>
            </a:p>
            <a:p>
              <a:pPr marL="0" marR="0" lvl="0" indent="0" algn="ctr" defTabSz="932504"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rPr>
                <a:t> Management</a:t>
              </a:r>
              <a:endParaRPr kumimoji="0" lang="en-US" sz="1200" b="0" i="0" u="none" strike="noStrike" kern="0" cap="none" spc="0" normalizeH="0" baseline="0" noProof="0">
                <a:ln>
                  <a:noFill/>
                </a:ln>
                <a:solidFill>
                  <a:srgbClr val="FFFFFF"/>
                </a:solidFill>
                <a:effectLst/>
                <a:uLnTx/>
                <a:uFillTx/>
                <a:latin typeface="Segoe UI Semibold"/>
              </a:endParaRPr>
            </a:p>
          </p:txBody>
        </p:sp>
        <p:sp>
          <p:nvSpPr>
            <p:cNvPr id="64" name="TextBox 63">
              <a:extLst>
                <a:ext uri="{FF2B5EF4-FFF2-40B4-BE49-F238E27FC236}">
                  <a16:creationId xmlns:a16="http://schemas.microsoft.com/office/drawing/2014/main" id="{CAA87585-549D-089A-A5A8-3FE0DC7A7E66}"/>
                </a:ext>
              </a:extLst>
            </p:cNvPr>
            <p:cNvSpPr txBox="1"/>
            <p:nvPr/>
          </p:nvSpPr>
          <p:spPr>
            <a:xfrm rot="18950607">
              <a:off x="1072281" y="2595320"/>
              <a:ext cx="1249068" cy="747686"/>
            </a:xfrm>
            <a:prstGeom prst="rect">
              <a:avLst/>
            </a:prstGeom>
            <a:noFill/>
          </p:spPr>
          <p:txBody>
            <a:bodyPr spcFirstLastPara="1" wrap="square" lIns="0" tIns="0" bIns="0" numCol="1">
              <a:prstTxWarp prst="textArchUp">
                <a:avLst/>
              </a:prstTxWarp>
              <a:spAutoFit/>
            </a:bodyPr>
            <a:lstStyle/>
            <a:p>
              <a:pPr marL="0" marR="0" lvl="0" indent="0" algn="ctr" defTabSz="932470" eaLnBrk="1" fontAlgn="auto" latinLnBrk="0" hangingPunct="1">
                <a:lnSpc>
                  <a:spcPct val="100000"/>
                </a:lnSpc>
                <a:spcBef>
                  <a:spcPts val="800"/>
                </a:spcBef>
                <a:spcAft>
                  <a:spcPts val="0"/>
                </a:spcAft>
                <a:buClrTx/>
                <a:buSzPct val="90000"/>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1400" b="0" i="0" u="none" strike="noStrike" kern="0" cap="none" spc="0" normalizeH="0" baseline="0" noProof="0">
                  <a:ln>
                    <a:noFill/>
                  </a:ln>
                  <a:solidFill>
                    <a:srgbClr val="FFFFFF"/>
                  </a:solidFill>
                  <a:effectLst/>
                  <a:uLnTx/>
                  <a:uFillTx/>
                  <a:latin typeface="Segoe UI Semibold"/>
                  <a:cs typeface="Segoe UI Semilight" panose="020B0402040204020203" pitchFamily="34" charset="0"/>
                  <a:sym typeface="'Roboto-Bold'"/>
                </a:rPr>
                <a:t>Consumer Goods</a:t>
              </a:r>
            </a:p>
          </p:txBody>
        </p:sp>
        <p:sp>
          <p:nvSpPr>
            <p:cNvPr id="65" name="TextBox 64">
              <a:extLst>
                <a:ext uri="{FF2B5EF4-FFF2-40B4-BE49-F238E27FC236}">
                  <a16:creationId xmlns:a16="http://schemas.microsoft.com/office/drawing/2014/main" id="{BED4A7CF-2471-31DE-4F21-524C0FF5485A}"/>
                </a:ext>
              </a:extLst>
            </p:cNvPr>
            <p:cNvSpPr txBox="1"/>
            <p:nvPr/>
          </p:nvSpPr>
          <p:spPr>
            <a:xfrm rot="19062880">
              <a:off x="2072783" y="3831674"/>
              <a:ext cx="1684235" cy="771512"/>
            </a:xfrm>
            <a:prstGeom prst="rect">
              <a:avLst/>
            </a:prstGeom>
            <a:noFill/>
          </p:spPr>
          <p:txBody>
            <a:bodyPr spcFirstLastPara="1" wrap="square" lIns="0" tIns="0" bIns="0" numCol="1">
              <a:prstTxWarp prst="textArchDown">
                <a:avLst>
                  <a:gd name="adj" fmla="val 471229"/>
                </a:avLst>
              </a:prstTxWarp>
              <a:spAutoFit/>
            </a:bodyPr>
            <a:lstStyle/>
            <a:p>
              <a:pPr marL="0" marR="0" lvl="0" indent="0" algn="ctr" defTabSz="932470" eaLnBrk="1" fontAlgn="auto" latinLnBrk="0" hangingPunct="1">
                <a:lnSpc>
                  <a:spcPct val="100000"/>
                </a:lnSpc>
                <a:spcBef>
                  <a:spcPts val="800"/>
                </a:spcBef>
                <a:spcAft>
                  <a:spcPts val="0"/>
                </a:spcAft>
                <a:buClrTx/>
                <a:buSzPct val="90000"/>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1400" b="0" i="0" u="none" strike="noStrike" kern="0" cap="none" spc="0" normalizeH="0" baseline="0" noProof="0">
                  <a:ln>
                    <a:noFill/>
                  </a:ln>
                  <a:solidFill>
                    <a:srgbClr val="FFFFFF"/>
                  </a:solidFill>
                  <a:effectLst/>
                  <a:uLnTx/>
                  <a:uFillTx/>
                  <a:latin typeface="Segoe UI Semibold"/>
                  <a:cs typeface="Segoe UI Semilight" panose="020B0402040204020203" pitchFamily="34" charset="0"/>
                  <a:sym typeface="'Roboto-Bold'"/>
                </a:rPr>
                <a:t>Automation through</a:t>
              </a:r>
            </a:p>
            <a:p>
              <a:pPr marL="0" marR="0" lvl="0" indent="0" algn="ctr" defTabSz="932470" eaLnBrk="1" fontAlgn="auto" latinLnBrk="0" hangingPunct="1">
                <a:lnSpc>
                  <a:spcPct val="100000"/>
                </a:lnSpc>
                <a:spcBef>
                  <a:spcPts val="800"/>
                </a:spcBef>
                <a:spcAft>
                  <a:spcPts val="0"/>
                </a:spcAft>
                <a:buClrTx/>
                <a:buSzPct val="90000"/>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1400" b="0" i="0" u="none" strike="noStrike" kern="0" cap="none" spc="0" normalizeH="0" baseline="0" noProof="0">
                  <a:ln>
                    <a:noFill/>
                  </a:ln>
                  <a:solidFill>
                    <a:srgbClr val="FFFFFF"/>
                  </a:solidFill>
                  <a:effectLst/>
                  <a:uLnTx/>
                  <a:uFillTx/>
                  <a:latin typeface="Segoe UI Semibold"/>
                  <a:cs typeface="Segoe UI Semilight" panose="020B0402040204020203" pitchFamily="34" charset="0"/>
                  <a:sym typeface="'Roboto-Bold'"/>
                </a:rPr>
                <a:t>Innovation</a:t>
              </a:r>
            </a:p>
          </p:txBody>
        </p:sp>
        <p:sp>
          <p:nvSpPr>
            <p:cNvPr id="66" name="TextBox 65">
              <a:extLst>
                <a:ext uri="{FF2B5EF4-FFF2-40B4-BE49-F238E27FC236}">
                  <a16:creationId xmlns:a16="http://schemas.microsoft.com/office/drawing/2014/main" id="{ABB2452E-A809-7578-A662-304CF3710C9F}"/>
                </a:ext>
              </a:extLst>
            </p:cNvPr>
            <p:cNvSpPr txBox="1"/>
            <p:nvPr/>
          </p:nvSpPr>
          <p:spPr>
            <a:xfrm rot="2460923">
              <a:off x="993302" y="3764908"/>
              <a:ext cx="1491486" cy="837720"/>
            </a:xfrm>
            <a:prstGeom prst="rect">
              <a:avLst/>
            </a:prstGeom>
            <a:noFill/>
          </p:spPr>
          <p:txBody>
            <a:bodyPr spcFirstLastPara="1" wrap="square" lIns="0" tIns="0" bIns="0" numCol="1">
              <a:prstTxWarp prst="textArchDown">
                <a:avLst>
                  <a:gd name="adj" fmla="val 1116580"/>
                </a:avLst>
              </a:prstTxWarp>
              <a:spAutoFit/>
            </a:bodyPr>
            <a:lstStyle/>
            <a:p>
              <a:pPr marL="0" marR="0" lvl="0" indent="0" algn="ctr" defTabSz="932470" eaLnBrk="1" fontAlgn="auto" latinLnBrk="0" hangingPunct="1">
                <a:lnSpc>
                  <a:spcPct val="100000"/>
                </a:lnSpc>
                <a:spcBef>
                  <a:spcPts val="800"/>
                </a:spcBef>
                <a:spcAft>
                  <a:spcPts val="0"/>
                </a:spcAft>
                <a:buClrTx/>
                <a:buSzPct val="90000"/>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1400" b="0" i="0" u="none" strike="noStrike" kern="0" cap="none" spc="0" normalizeH="0" baseline="0" noProof="0" dirty="0">
                  <a:ln>
                    <a:noFill/>
                  </a:ln>
                  <a:solidFill>
                    <a:srgbClr val="FFFFFF"/>
                  </a:solidFill>
                  <a:effectLst/>
                  <a:uLnTx/>
                  <a:uFillTx/>
                  <a:latin typeface="Segoe UI Semibold"/>
                  <a:cs typeface="Segoe UI Semilight" panose="020B0402040204020203" pitchFamily="34" charset="0"/>
                  <a:sym typeface="'Roboto-Bold'"/>
                </a:rPr>
                <a:t>Retail</a:t>
              </a:r>
            </a:p>
          </p:txBody>
        </p:sp>
        <p:grpSp>
          <p:nvGrpSpPr>
            <p:cNvPr id="67" name="lock">
              <a:extLst>
                <a:ext uri="{FF2B5EF4-FFF2-40B4-BE49-F238E27FC236}">
                  <a16:creationId xmlns:a16="http://schemas.microsoft.com/office/drawing/2014/main" id="{DDA56A23-F66A-09CB-F321-059B390E81A0}"/>
                </a:ext>
              </a:extLst>
            </p:cNvPr>
            <p:cNvGrpSpPr/>
            <p:nvPr/>
          </p:nvGrpSpPr>
          <p:grpSpPr>
            <a:xfrm>
              <a:off x="2894507" y="2984822"/>
              <a:ext cx="97955" cy="120748"/>
              <a:chOff x="6766272" y="2607924"/>
              <a:chExt cx="108687" cy="133977"/>
            </a:xfrm>
          </p:grpSpPr>
          <p:sp>
            <p:nvSpPr>
              <p:cNvPr id="71" name="Freeform: Shape 70">
                <a:extLst>
                  <a:ext uri="{FF2B5EF4-FFF2-40B4-BE49-F238E27FC236}">
                    <a16:creationId xmlns:a16="http://schemas.microsoft.com/office/drawing/2014/main" id="{7F662FBC-DF36-69FC-8374-C7DEA121CDA4}"/>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sp>
            <p:nvSpPr>
              <p:cNvPr id="72" name="Freeform 128">
                <a:extLst>
                  <a:ext uri="{FF2B5EF4-FFF2-40B4-BE49-F238E27FC236}">
                    <a16:creationId xmlns:a16="http://schemas.microsoft.com/office/drawing/2014/main" id="{F10D3F4B-1E90-D786-35DE-2477FBB55992}"/>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endParaRPr>
              </a:p>
            </p:txBody>
          </p:sp>
        </p:grpSp>
        <p:sp>
          <p:nvSpPr>
            <p:cNvPr id="68" name="security &amp; comp">
              <a:extLst>
                <a:ext uri="{FF2B5EF4-FFF2-40B4-BE49-F238E27FC236}">
                  <a16:creationId xmlns:a16="http://schemas.microsoft.com/office/drawing/2014/main" id="{003121AA-0C66-E2F1-25E1-8A0307CFCE49}"/>
                </a:ext>
              </a:extLst>
            </p:cNvPr>
            <p:cNvSpPr/>
            <p:nvPr/>
          </p:nvSpPr>
          <p:spPr bwMode="auto">
            <a:xfrm rot="21405841">
              <a:off x="1182020" y="2470273"/>
              <a:ext cx="2343122" cy="2350880"/>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marL="0" marR="0" lvl="0" indent="0" algn="ctr" defTabSz="590074" eaLnBrk="1" fontAlgn="auto" latinLnBrk="0" hangingPunct="1">
                <a:lnSpc>
                  <a:spcPct val="93000"/>
                </a:lnSpc>
                <a:spcBef>
                  <a:spcPts val="0"/>
                </a:spcBef>
                <a:spcAft>
                  <a:spcPts val="0"/>
                </a:spcAft>
                <a:buClrTx/>
                <a:buSzTx/>
                <a:buFontTx/>
                <a:buNone/>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kumimoji="0" lang="en-US" sz="1050" b="1" i="0" u="none" strike="noStrike" kern="0" cap="none" spc="0" normalizeH="0" baseline="0" noProof="0" dirty="0">
                  <a:ln>
                    <a:noFill/>
                  </a:ln>
                  <a:solidFill>
                    <a:srgbClr val="FFFFFF"/>
                  </a:solidFill>
                  <a:effectLst/>
                  <a:uLnTx/>
                  <a:uFillTx/>
                  <a:latin typeface="Segoe UI Semibold"/>
                  <a:cs typeface="Segoe UI Semibold" panose="020B0702040204020203" pitchFamily="34" charset="0"/>
                  <a:sym typeface="'Roboto-Bold'"/>
                </a:rPr>
                <a:t>Security &amp; compliance</a:t>
              </a:r>
            </a:p>
          </p:txBody>
        </p:sp>
        <p:sp>
          <p:nvSpPr>
            <p:cNvPr id="69" name="Arc 68">
              <a:extLst>
                <a:ext uri="{FF2B5EF4-FFF2-40B4-BE49-F238E27FC236}">
                  <a16:creationId xmlns:a16="http://schemas.microsoft.com/office/drawing/2014/main" id="{0884F9BB-AC68-1D6C-A448-4741D66B6780}"/>
                </a:ext>
              </a:extLst>
            </p:cNvPr>
            <p:cNvSpPr/>
            <p:nvPr/>
          </p:nvSpPr>
          <p:spPr bwMode="auto">
            <a:xfrm>
              <a:off x="1508840" y="2802194"/>
              <a:ext cx="1687036" cy="1687036"/>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0" name="Picture 69" descr="A picture containing text, person, remote, indoor&#10;&#10;Description automatically generated">
              <a:extLst>
                <a:ext uri="{FF2B5EF4-FFF2-40B4-BE49-F238E27FC236}">
                  <a16:creationId xmlns:a16="http://schemas.microsoft.com/office/drawing/2014/main" id="{8A95D15A-5A62-8A34-5415-B20035419E4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70191" y="2950856"/>
              <a:ext cx="1371600" cy="1371600"/>
            </a:xfrm>
            <a:prstGeom prst="ellipse">
              <a:avLst/>
            </a:prstGeom>
          </p:spPr>
        </p:pic>
      </p:grpSp>
      <p:grpSp>
        <p:nvGrpSpPr>
          <p:cNvPr id="73" name="Group 72">
            <a:extLst>
              <a:ext uri="{FF2B5EF4-FFF2-40B4-BE49-F238E27FC236}">
                <a16:creationId xmlns:a16="http://schemas.microsoft.com/office/drawing/2014/main" id="{FA9E18AD-82DB-C747-79F3-17072AC62B22}"/>
              </a:ext>
              <a:ext uri="{C183D7F6-B498-43B3-948B-1728B52AA6E4}">
                <adec:decorative xmlns:adec="http://schemas.microsoft.com/office/drawing/2017/decorative" val="1"/>
              </a:ext>
            </a:extLst>
          </p:cNvPr>
          <p:cNvGrpSpPr/>
          <p:nvPr/>
        </p:nvGrpSpPr>
        <p:grpSpPr>
          <a:xfrm>
            <a:off x="457198" y="5578221"/>
            <a:ext cx="11277603" cy="1234953"/>
            <a:chOff x="457198" y="5578219"/>
            <a:chExt cx="11277603" cy="743859"/>
          </a:xfrm>
        </p:grpSpPr>
        <p:sp>
          <p:nvSpPr>
            <p:cNvPr id="74" name="Rectangle: Rounded Corners 73">
              <a:extLst>
                <a:ext uri="{FF2B5EF4-FFF2-40B4-BE49-F238E27FC236}">
                  <a16:creationId xmlns:a16="http://schemas.microsoft.com/office/drawing/2014/main" id="{414C9B59-A352-E148-4155-57E511ED4584}"/>
                </a:ext>
              </a:extLst>
            </p:cNvPr>
            <p:cNvSpPr/>
            <p:nvPr/>
          </p:nvSpPr>
          <p:spPr bwMode="auto">
            <a:xfrm>
              <a:off x="588262" y="5916896"/>
              <a:ext cx="11029703" cy="349287"/>
            </a:xfrm>
            <a:prstGeom prst="roundRect">
              <a:avLst>
                <a:gd name="adj" fmla="val 16051"/>
              </a:avLst>
            </a:prstGeom>
            <a:gradFill>
              <a:gsLst>
                <a:gs pos="0">
                  <a:srgbClr val="0078D4"/>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5" name="Group 74">
              <a:extLst>
                <a:ext uri="{FF2B5EF4-FFF2-40B4-BE49-F238E27FC236}">
                  <a16:creationId xmlns:a16="http://schemas.microsoft.com/office/drawing/2014/main" id="{49829084-5F72-2A8B-2173-B558D6B987E2}"/>
                </a:ext>
              </a:extLst>
            </p:cNvPr>
            <p:cNvGrpSpPr/>
            <p:nvPr/>
          </p:nvGrpSpPr>
          <p:grpSpPr>
            <a:xfrm>
              <a:off x="530942" y="5578219"/>
              <a:ext cx="11130116" cy="743859"/>
              <a:chOff x="150812" y="5384378"/>
              <a:chExt cx="11890376" cy="811703"/>
            </a:xfrm>
          </p:grpSpPr>
          <p:sp>
            <p:nvSpPr>
              <p:cNvPr id="81" name="!!Structured &amp; unstructured">
                <a:extLst>
                  <a:ext uri="{FF2B5EF4-FFF2-40B4-BE49-F238E27FC236}">
                    <a16:creationId xmlns:a16="http://schemas.microsoft.com/office/drawing/2014/main" id="{F4D9D5F4-AEEF-7F7B-70CF-D6316BECAD07}"/>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F660D36-ACAC-829F-8E5D-53FF34EB08E5}"/>
                  </a:ext>
                </a:extLst>
              </p:cNvPr>
              <p:cNvGrpSpPr/>
              <p:nvPr/>
            </p:nvGrpSpPr>
            <p:grpSpPr>
              <a:xfrm>
                <a:off x="196850" y="5715068"/>
                <a:ext cx="11798303" cy="447926"/>
                <a:chOff x="180976" y="5686551"/>
                <a:chExt cx="11830051" cy="457200"/>
              </a:xfrm>
            </p:grpSpPr>
            <p:sp>
              <p:nvSpPr>
                <p:cNvPr id="84" name="!!Structured &amp; unstructured">
                  <a:extLst>
                    <a:ext uri="{FF2B5EF4-FFF2-40B4-BE49-F238E27FC236}">
                      <a16:creationId xmlns:a16="http://schemas.microsoft.com/office/drawing/2014/main" id="{C0A6DFBD-C730-84FC-9A80-AC4F46D04388}"/>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Hyper-</a:t>
                  </a:r>
                  <a:r>
                    <a:rPr kumimoji="0" lang="en-US" sz="1200" b="0" i="0" u="none" strike="noStrike" kern="0" cap="none" spc="0" normalizeH="0" baseline="0" noProof="0" err="1">
                      <a:ln>
                        <a:noFill/>
                      </a:ln>
                      <a:solidFill>
                        <a:srgbClr val="FFFFFF"/>
                      </a:solidFill>
                      <a:effectLst/>
                      <a:uLnTx/>
                      <a:uFillTx/>
                      <a:latin typeface="Segoe UI Semibold"/>
                      <a:ea typeface="+mn-ea"/>
                      <a:cs typeface="+mn-cs"/>
                    </a:rPr>
                    <a:t>personalisation</a:t>
                  </a: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5" name="!!Structured &amp; unstructured">
                  <a:extLst>
                    <a:ext uri="{FF2B5EF4-FFF2-40B4-BE49-F238E27FC236}">
                      <a16:creationId xmlns:a16="http://schemas.microsoft.com/office/drawing/2014/main" id="{9A6DB360-0117-00D6-BE0B-8BA6E1C2D274}"/>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Intelligent Contact Center</a:t>
                  </a:r>
                </a:p>
              </p:txBody>
            </p:sp>
          </p:grpSp>
          <p:sp>
            <p:nvSpPr>
              <p:cNvPr id="83" name="!!Structured &amp; unstructured">
                <a:extLst>
                  <a:ext uri="{FF2B5EF4-FFF2-40B4-BE49-F238E27FC236}">
                    <a16:creationId xmlns:a16="http://schemas.microsoft.com/office/drawing/2014/main" id="{8C9468A5-27D7-5FF1-E9B6-F7E57C19E98E}"/>
                  </a:ext>
                </a:extLst>
              </p:cNvPr>
              <p:cNvSpPr/>
              <p:nvPr/>
            </p:nvSpPr>
            <p:spPr>
              <a:xfrm>
                <a:off x="4755215" y="5384378"/>
                <a:ext cx="2608770" cy="171950"/>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0078D4"/>
                        </a:gs>
                        <a:gs pos="100000">
                          <a:srgbClr val="8661C5"/>
                        </a:gs>
                      </a:gsLst>
                      <a:lin ang="2700000" scaled="0"/>
                    </a:gradFill>
                    <a:effectLst/>
                    <a:uLnTx/>
                    <a:uFillTx/>
                    <a:latin typeface="Segoe UI Semibold"/>
                    <a:ea typeface="+mn-ea"/>
                    <a:cs typeface="+mn-cs"/>
                  </a:rPr>
                  <a:t>RETAIL &amp; CPG INDUSTRY BENEFITS</a:t>
                </a:r>
              </a:p>
            </p:txBody>
          </p:sp>
        </p:grpSp>
        <p:sp>
          <p:nvSpPr>
            <p:cNvPr id="76" name="Freeform: Shape 75">
              <a:extLst>
                <a:ext uri="{FF2B5EF4-FFF2-40B4-BE49-F238E27FC236}">
                  <a16:creationId xmlns:a16="http://schemas.microsoft.com/office/drawing/2014/main" id="{F8FA08F5-3901-778B-9F28-1414280F908D}"/>
                </a:ext>
              </a:extLst>
            </p:cNvPr>
            <p:cNvSpPr/>
            <p:nvPr/>
          </p:nvSpPr>
          <p:spPr bwMode="auto">
            <a:xfrm>
              <a:off x="7401261" y="5711112"/>
              <a:ext cx="4333540"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3D57FFF-30C3-DD4E-C740-D278CADD98B3}"/>
                </a:ext>
              </a:extLst>
            </p:cNvPr>
            <p:cNvSpPr/>
            <p:nvPr/>
          </p:nvSpPr>
          <p:spPr bwMode="auto">
            <a:xfrm flipH="1">
              <a:off x="457198" y="5700584"/>
              <a:ext cx="4222378"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8" name="Straight Connector 77">
              <a:extLst>
                <a:ext uri="{FF2B5EF4-FFF2-40B4-BE49-F238E27FC236}">
                  <a16:creationId xmlns:a16="http://schemas.microsoft.com/office/drawing/2014/main" id="{A64D8ED6-D306-5C91-7BBD-93102B49E30D}"/>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350A1DE2-64FD-6F97-10DA-944FE9024826}"/>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80" name="!!Structured &amp; unstructured">
              <a:extLst>
                <a:ext uri="{FF2B5EF4-FFF2-40B4-BE49-F238E27FC236}">
                  <a16:creationId xmlns:a16="http://schemas.microsoft.com/office/drawing/2014/main" id="{F5A48085-0D24-5D46-2225-01DC31CFA969}"/>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Innovative Marketing and Campaigning</a:t>
              </a:r>
            </a:p>
          </p:txBody>
        </p:sp>
      </p:grpSp>
      <p:sp>
        <p:nvSpPr>
          <p:cNvPr id="88" name="Title 1">
            <a:extLst>
              <a:ext uri="{FF2B5EF4-FFF2-40B4-BE49-F238E27FC236}">
                <a16:creationId xmlns:a16="http://schemas.microsoft.com/office/drawing/2014/main" id="{D31DBE0F-6EA8-043C-BDE3-18D347D6E536}"/>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Retail &amp; CPG Industry</a:t>
            </a:r>
          </a:p>
        </p:txBody>
      </p:sp>
    </p:spTree>
    <p:extLst>
      <p:ext uri="{BB962C8B-B14F-4D97-AF65-F5344CB8AC3E}">
        <p14:creationId xmlns:p14="http://schemas.microsoft.com/office/powerpoint/2010/main" val="3808332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63" presetClass="path" presetSubtype="0" accel="50000" decel="50000" fill="hold" grpId="1" nodeType="withEffect">
                                  <p:stCondLst>
                                    <p:cond delay="0"/>
                                  </p:stCondLst>
                                  <p:childTnLst>
                                    <p:animMotion origin="layout" path="M -0.02956 1.48148E-6 L 1.04167E-6 1.48148E-6 " pathEditMode="relative" rAng="0" ptsTypes="AA">
                                      <p:cBhvr>
                                        <p:cTn id="9" dur="500" fill="hold"/>
                                        <p:tgtEl>
                                          <p:spTgt spid="29"/>
                                        </p:tgtEl>
                                        <p:attrNameLst>
                                          <p:attrName>ppt_x</p:attrName>
                                          <p:attrName>ppt_y</p:attrName>
                                        </p:attrNameLst>
                                      </p:cBhvr>
                                      <p:rCtr x="1471" y="0"/>
                                    </p:animMotion>
                                  </p:childTnLst>
                                </p:cTn>
                              </p:par>
                              <p:par>
                                <p:cTn id="10" presetID="10" presetClass="entr" presetSubtype="0" decel="5000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63" presetClass="path" presetSubtype="0" decel="50000" fill="hold" grpId="1" nodeType="withEffect">
                                  <p:stCondLst>
                                    <p:cond delay="0"/>
                                  </p:stCondLst>
                                  <p:childTnLst>
                                    <p:animMotion origin="layout" path="M -8.33333E-7 1.48148E-6 L 0.02956 1.48148E-6 " pathEditMode="relative" rAng="0" ptsTypes="AA">
                                      <p:cBhvr>
                                        <p:cTn id="14" dur="500" spd="-100000" fill="hold"/>
                                        <p:tgtEl>
                                          <p:spTgt spid="3"/>
                                        </p:tgtEl>
                                        <p:attrNameLst>
                                          <p:attrName>ppt_x</p:attrName>
                                          <p:attrName>ppt_y</p:attrName>
                                        </p:attrNameLst>
                                      </p:cBhvr>
                                      <p:rCtr x="1471" y="0"/>
                                    </p:animMotion>
                                  </p:childTnLst>
                                </p:cTn>
                              </p:par>
                              <p:par>
                                <p:cTn id="15" presetID="10" presetClass="entr" presetSubtype="0" decel="5000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3" presetClass="path" presetSubtype="0" decel="50000" fill="hold" nodeType="withEffect">
                                  <p:stCondLst>
                                    <p:cond delay="0"/>
                                  </p:stCondLst>
                                  <p:childTnLst>
                                    <p:animMotion origin="layout" path="M 8.33333E-7 3.33333E-6 L 0.02956 3.33333E-6 " pathEditMode="relative" rAng="0" ptsTypes="AA">
                                      <p:cBhvr>
                                        <p:cTn id="19" dur="500" spd="-100000" fill="hold"/>
                                        <p:tgtEl>
                                          <p:spTgt spid="16"/>
                                        </p:tgtEl>
                                        <p:attrNameLst>
                                          <p:attrName>ppt_x</p:attrName>
                                          <p:attrName>ppt_y</p:attrName>
                                        </p:attrNameLst>
                                      </p:cBhvr>
                                      <p:rCtr x="1471" y="0"/>
                                    </p:animMotion>
                                  </p:childTnLst>
                                </p:cTn>
                              </p:par>
                              <p:par>
                                <p:cTn id="20" presetID="10" presetClass="entr" presetSubtype="0" decel="5000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63" presetClass="path" presetSubtype="0" decel="50000" fill="hold" grpId="1" nodeType="withEffect">
                                  <p:stCondLst>
                                    <p:cond delay="0"/>
                                  </p:stCondLst>
                                  <p:childTnLst>
                                    <p:animMotion origin="layout" path="M -1.25E-6 -2.59259E-6 L 0.02956 -2.59259E-6 " pathEditMode="relative" rAng="0" ptsTypes="AA">
                                      <p:cBhvr>
                                        <p:cTn id="24" dur="500" spd="-100000" fill="hold"/>
                                        <p:tgtEl>
                                          <p:spTgt spid="2"/>
                                        </p:tgtEl>
                                        <p:attrNameLst>
                                          <p:attrName>ppt_x</p:attrName>
                                          <p:attrName>ppt_y</p:attrName>
                                        </p:attrNameLst>
                                      </p:cBhvr>
                                      <p:rCtr x="1471" y="0"/>
                                    </p:animMotion>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3" presetClass="path" presetSubtype="0" accel="50000" decel="50000" fill="hold" nodeType="withEffect">
                                  <p:stCondLst>
                                    <p:cond delay="0"/>
                                  </p:stCondLst>
                                  <p:childTnLst>
                                    <p:animMotion origin="layout" path="M -0.02955 1.48148E-6 L -4.16667E-6 1.48148E-6 " pathEditMode="relative" rAng="0" ptsTypes="AA">
                                      <p:cBhvr>
                                        <p:cTn id="29" dur="500" fill="hold"/>
                                        <p:tgtEl>
                                          <p:spTgt spid="43"/>
                                        </p:tgtEl>
                                        <p:attrNameLst>
                                          <p:attrName>ppt_x</p:attrName>
                                          <p:attrName>ppt_y</p:attrName>
                                        </p:attrNameLst>
                                      </p:cBhvr>
                                      <p:rCtr x="1471" y="0"/>
                                    </p:animMotion>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63" presetClass="path" presetSubtype="0" accel="50000" decel="50000" fill="hold" grpId="1" nodeType="withEffect">
                                  <p:stCondLst>
                                    <p:cond delay="0"/>
                                  </p:stCondLst>
                                  <p:childTnLst>
                                    <p:animMotion origin="layout" path="M -0.02955 -2.59259E-6 L -3.95833E-6 -2.59259E-6 " pathEditMode="relative" rAng="0" ptsTypes="AA">
                                      <p:cBhvr>
                                        <p:cTn id="34" dur="500" fill="hold"/>
                                        <p:tgtEl>
                                          <p:spTgt spid="42"/>
                                        </p:tgtEl>
                                        <p:attrNameLst>
                                          <p:attrName>ppt_x</p:attrName>
                                          <p:attrName>ppt_y</p:attrName>
                                        </p:attrNameLst>
                                      </p:cBhvr>
                                      <p:rCtr x="1471" y="0"/>
                                    </p:animMotion>
                                  </p:childTnLst>
                                </p:cTn>
                              </p:par>
                              <p:par>
                                <p:cTn id="35" presetID="10" presetClass="entr" presetSubtype="0" fill="hold" nodeType="withEffect">
                                  <p:stCondLst>
                                    <p:cond delay="2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nodeType="withEffect">
                                  <p:stCondLst>
                                    <p:cond delay="200"/>
                                  </p:stCondLst>
                                  <p:childTnLst>
                                    <p:animMotion origin="layout" path="M 3.75E-6 -2.59259E-6 L 3.75E-6 0.05255 " pathEditMode="relative" rAng="0" ptsTypes="AA">
                                      <p:cBhvr>
                                        <p:cTn id="39" dur="500" spd="-100000" fill="hold"/>
                                        <p:tgtEl>
                                          <p:spTgt spid="73"/>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29" grpId="0" animBg="1"/>
      <p:bldP spid="29" grpId="1" animBg="1"/>
      <p:bldP spid="42" grpId="0" animBg="1"/>
      <p:bldP spid="42"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6FFE4FE-B71A-818C-FD7F-4C1A10579E62}"/>
              </a:ext>
              <a:ext uri="{C183D7F6-B498-43B3-948B-1728B52AA6E4}">
                <adec:decorative xmlns:adec="http://schemas.microsoft.com/office/drawing/2017/decorative" val="1"/>
              </a:ext>
            </a:extLst>
          </p:cNvPr>
          <p:cNvGrpSpPr/>
          <p:nvPr/>
        </p:nvGrpSpPr>
        <p:grpSpPr>
          <a:xfrm>
            <a:off x="457198" y="5578221"/>
            <a:ext cx="11277603" cy="1234953"/>
            <a:chOff x="457198" y="5578219"/>
            <a:chExt cx="11277603" cy="743859"/>
          </a:xfrm>
        </p:grpSpPr>
        <p:sp>
          <p:nvSpPr>
            <p:cNvPr id="3" name="Rectangle: Rounded Corners 2">
              <a:extLst>
                <a:ext uri="{FF2B5EF4-FFF2-40B4-BE49-F238E27FC236}">
                  <a16:creationId xmlns:a16="http://schemas.microsoft.com/office/drawing/2014/main" id="{DD3BBAC0-7819-44E0-F046-24E6154ADCC1}"/>
                </a:ext>
              </a:extLst>
            </p:cNvPr>
            <p:cNvSpPr/>
            <p:nvPr/>
          </p:nvSpPr>
          <p:spPr bwMode="auto">
            <a:xfrm>
              <a:off x="588262" y="5916896"/>
              <a:ext cx="11029703" cy="349287"/>
            </a:xfrm>
            <a:prstGeom prst="roundRect">
              <a:avLst>
                <a:gd name="adj" fmla="val 16051"/>
              </a:avLst>
            </a:prstGeom>
            <a:gradFill>
              <a:gsLst>
                <a:gs pos="0">
                  <a:srgbClr val="0078D4"/>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C958073B-154F-1878-975F-B5C45005AE0D}"/>
                </a:ext>
              </a:extLst>
            </p:cNvPr>
            <p:cNvGrpSpPr/>
            <p:nvPr/>
          </p:nvGrpSpPr>
          <p:grpSpPr>
            <a:xfrm>
              <a:off x="530942" y="5578219"/>
              <a:ext cx="11130116" cy="743859"/>
              <a:chOff x="150812" y="5384378"/>
              <a:chExt cx="11890376" cy="811703"/>
            </a:xfrm>
          </p:grpSpPr>
          <p:sp>
            <p:nvSpPr>
              <p:cNvPr id="10" name="!!Structured &amp; unstructured">
                <a:extLst>
                  <a:ext uri="{FF2B5EF4-FFF2-40B4-BE49-F238E27FC236}">
                    <a16:creationId xmlns:a16="http://schemas.microsoft.com/office/drawing/2014/main" id="{10D03C90-7AD3-A85E-88E1-1E65C838EE30}"/>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6DD634D1-4334-C858-6557-FBDD4F7A2746}"/>
                  </a:ext>
                </a:extLst>
              </p:cNvPr>
              <p:cNvGrpSpPr/>
              <p:nvPr/>
            </p:nvGrpSpPr>
            <p:grpSpPr>
              <a:xfrm>
                <a:off x="196850" y="5715068"/>
                <a:ext cx="11798303" cy="447926"/>
                <a:chOff x="180976" y="5686551"/>
                <a:chExt cx="11830051" cy="457200"/>
              </a:xfrm>
            </p:grpSpPr>
            <p:sp>
              <p:nvSpPr>
                <p:cNvPr id="13" name="!!Structured &amp; unstructured">
                  <a:extLst>
                    <a:ext uri="{FF2B5EF4-FFF2-40B4-BE49-F238E27FC236}">
                      <a16:creationId xmlns:a16="http://schemas.microsoft.com/office/drawing/2014/main" id="{A047E5B9-3066-7389-FAD6-FDC263B85D7A}"/>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Hyper-</a:t>
                  </a:r>
                  <a:r>
                    <a:rPr kumimoji="0" lang="en-US" sz="1200" b="0" i="0" u="none" strike="noStrike" kern="0" cap="none" spc="0" normalizeH="0" baseline="0" noProof="0" err="1">
                      <a:ln>
                        <a:noFill/>
                      </a:ln>
                      <a:solidFill>
                        <a:srgbClr val="FFFFFF"/>
                      </a:solidFill>
                      <a:effectLst/>
                      <a:uLnTx/>
                      <a:uFillTx/>
                      <a:latin typeface="Segoe UI Semibold"/>
                      <a:ea typeface="+mn-ea"/>
                      <a:cs typeface="+mn-cs"/>
                    </a:rPr>
                    <a:t>personalisation</a:t>
                  </a: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4" name="!!Structured &amp; unstructured">
                  <a:extLst>
                    <a:ext uri="{FF2B5EF4-FFF2-40B4-BE49-F238E27FC236}">
                      <a16:creationId xmlns:a16="http://schemas.microsoft.com/office/drawing/2014/main" id="{E4F26BE8-7882-6E6A-3AA5-D7C7E1252EB5}"/>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Innovative Content Creation</a:t>
                  </a:r>
                </a:p>
              </p:txBody>
            </p:sp>
          </p:grpSp>
          <p:sp>
            <p:nvSpPr>
              <p:cNvPr id="12" name="!!Structured &amp; unstructured">
                <a:extLst>
                  <a:ext uri="{FF2B5EF4-FFF2-40B4-BE49-F238E27FC236}">
                    <a16:creationId xmlns:a16="http://schemas.microsoft.com/office/drawing/2014/main" id="{13A2280A-AF87-3DDC-EF5D-A658AF47029F}"/>
                  </a:ext>
                </a:extLst>
              </p:cNvPr>
              <p:cNvSpPr/>
              <p:nvPr/>
            </p:nvSpPr>
            <p:spPr>
              <a:xfrm>
                <a:off x="4624777" y="5384378"/>
                <a:ext cx="2869648" cy="171950"/>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0078D4"/>
                        </a:gs>
                        <a:gs pos="100000">
                          <a:srgbClr val="8661C5"/>
                        </a:gs>
                      </a:gsLst>
                      <a:lin ang="2700000" scaled="0"/>
                    </a:gradFill>
                    <a:effectLst/>
                    <a:uLnTx/>
                    <a:uFillTx/>
                    <a:latin typeface="Segoe UI Semibold"/>
                    <a:ea typeface="+mn-ea"/>
                    <a:cs typeface="+mn-cs"/>
                  </a:rPr>
                  <a:t>CMT INDUSTRY BENEFITS</a:t>
                </a:r>
              </a:p>
            </p:txBody>
          </p:sp>
        </p:grpSp>
        <p:sp>
          <p:nvSpPr>
            <p:cNvPr id="5" name="Freeform: Shape 4">
              <a:extLst>
                <a:ext uri="{FF2B5EF4-FFF2-40B4-BE49-F238E27FC236}">
                  <a16:creationId xmlns:a16="http://schemas.microsoft.com/office/drawing/2014/main" id="{2BCCCAD1-037D-4B3C-6593-A8844647AA22}"/>
                </a:ext>
              </a:extLst>
            </p:cNvPr>
            <p:cNvSpPr/>
            <p:nvPr/>
          </p:nvSpPr>
          <p:spPr bwMode="auto">
            <a:xfrm>
              <a:off x="7401261" y="5711112"/>
              <a:ext cx="4333540"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CACA2F1D-1613-6A5B-7EFA-A3321F8DCB92}"/>
                </a:ext>
              </a:extLst>
            </p:cNvPr>
            <p:cNvSpPr/>
            <p:nvPr/>
          </p:nvSpPr>
          <p:spPr bwMode="auto">
            <a:xfrm flipH="1">
              <a:off x="457198" y="5700584"/>
              <a:ext cx="4222378"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2683F14F-AE9A-8777-CF32-0C78A03FE76A}"/>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EE397F61-9E5F-3E28-EF97-848217A376AF}"/>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9" name="!!Structured &amp; unstructured">
              <a:extLst>
                <a:ext uri="{FF2B5EF4-FFF2-40B4-BE49-F238E27FC236}">
                  <a16:creationId xmlns:a16="http://schemas.microsoft.com/office/drawing/2014/main" id="{F5B88D2C-127D-B405-901F-933AF85A91A3}"/>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Intelligent Contact Center</a:t>
              </a:r>
            </a:p>
          </p:txBody>
        </p:sp>
      </p:grpSp>
      <p:sp>
        <p:nvSpPr>
          <p:cNvPr id="15" name="Freeform: Shape 14">
            <a:extLst>
              <a:ext uri="{FF2B5EF4-FFF2-40B4-BE49-F238E27FC236}">
                <a16:creationId xmlns:a16="http://schemas.microsoft.com/office/drawing/2014/main" id="{80B28746-5CA6-7DF0-3FDC-7C2036AB77BB}"/>
              </a:ext>
              <a:ext uri="{C183D7F6-B498-43B3-948B-1728B52AA6E4}">
                <adec:decorative xmlns:adec="http://schemas.microsoft.com/office/drawing/2017/decorative" val="1"/>
              </a:ext>
            </a:extLst>
          </p:cNvPr>
          <p:cNvSpPr>
            <a:spLocks/>
          </p:cNvSpPr>
          <p:nvPr/>
        </p:nvSpPr>
        <p:spPr bwMode="auto">
          <a:xfrm>
            <a:off x="7053734" y="2975672"/>
            <a:ext cx="5138266" cy="2426232"/>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FF30993B-E0D8-F7DF-5DCC-F4FE7622CEC9}"/>
              </a:ext>
              <a:ext uri="{C183D7F6-B498-43B3-948B-1728B52AA6E4}">
                <adec:decorative xmlns:adec="http://schemas.microsoft.com/office/drawing/2017/decorative" val="1"/>
              </a:ext>
            </a:extLst>
          </p:cNvPr>
          <p:cNvGrpSpPr/>
          <p:nvPr/>
        </p:nvGrpSpPr>
        <p:grpSpPr>
          <a:xfrm>
            <a:off x="7022388" y="488438"/>
            <a:ext cx="5169613" cy="2426232"/>
            <a:chOff x="7022388" y="499797"/>
            <a:chExt cx="5169613" cy="2426232"/>
          </a:xfrm>
        </p:grpSpPr>
        <p:sp>
          <p:nvSpPr>
            <p:cNvPr id="17" name="Freeform: Shape 16">
              <a:extLst>
                <a:ext uri="{FF2B5EF4-FFF2-40B4-BE49-F238E27FC236}">
                  <a16:creationId xmlns:a16="http://schemas.microsoft.com/office/drawing/2014/main" id="{87B8965D-4634-6688-F9F8-86883A15A412}"/>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3A146CB4-3326-274A-D30D-86B4133B6654}"/>
                </a:ext>
              </a:extLst>
            </p:cNvPr>
            <p:cNvGrpSpPr/>
            <p:nvPr/>
          </p:nvGrpSpPr>
          <p:grpSpPr>
            <a:xfrm flipH="1">
              <a:off x="8062993" y="1564563"/>
              <a:ext cx="517818" cy="128951"/>
              <a:chOff x="3979350" y="1857319"/>
              <a:chExt cx="465701" cy="115974"/>
            </a:xfrm>
          </p:grpSpPr>
          <p:sp>
            <p:nvSpPr>
              <p:cNvPr id="24" name="Oval 23">
                <a:extLst>
                  <a:ext uri="{FF2B5EF4-FFF2-40B4-BE49-F238E27FC236}">
                    <a16:creationId xmlns:a16="http://schemas.microsoft.com/office/drawing/2014/main" id="{B49F2BA5-6174-299F-8496-4A25F69A2438}"/>
                  </a:ext>
                  <a:ext uri="{C183D7F6-B498-43B3-948B-1728B52AA6E4}">
                    <adec:decorative xmlns:adec="http://schemas.microsoft.com/office/drawing/2017/decorative" val="1"/>
                  </a:ext>
                </a:extLst>
              </p:cNvPr>
              <p:cNvSpPr/>
              <p:nvPr/>
            </p:nvSpPr>
            <p:spPr bwMode="auto">
              <a:xfrm flipH="1">
                <a:off x="4329077" y="1857319"/>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5" name="Straight Connector 24">
                <a:extLst>
                  <a:ext uri="{FF2B5EF4-FFF2-40B4-BE49-F238E27FC236}">
                    <a16:creationId xmlns:a16="http://schemas.microsoft.com/office/drawing/2014/main" id="{8FBDDF76-F996-BF0D-BA1B-FE8DF0CF342F}"/>
                  </a:ext>
                </a:extLst>
              </p:cNvPr>
              <p:cNvCxnSpPr>
                <a:cxnSpLocks/>
                <a:stCxn id="24" idx="6"/>
              </p:cNvCxnSpPr>
              <p:nvPr/>
            </p:nvCxnSpPr>
            <p:spPr>
              <a:xfrm flipH="1">
                <a:off x="3979350" y="1915344"/>
                <a:ext cx="349723"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9" name="Group 18">
              <a:extLst>
                <a:ext uri="{FF2B5EF4-FFF2-40B4-BE49-F238E27FC236}">
                  <a16:creationId xmlns:a16="http://schemas.microsoft.com/office/drawing/2014/main" id="{CA2CDABF-9A85-8ACE-9245-5FDA868F0459}"/>
                </a:ext>
              </a:extLst>
            </p:cNvPr>
            <p:cNvGrpSpPr/>
            <p:nvPr/>
          </p:nvGrpSpPr>
          <p:grpSpPr>
            <a:xfrm flipH="1">
              <a:off x="7557857" y="879158"/>
              <a:ext cx="616930" cy="128953"/>
              <a:chOff x="3867605" y="1899800"/>
              <a:chExt cx="554836" cy="115974"/>
            </a:xfrm>
          </p:grpSpPr>
          <p:sp>
            <p:nvSpPr>
              <p:cNvPr id="22" name="Oval 21">
                <a:extLst>
                  <a:ext uri="{FF2B5EF4-FFF2-40B4-BE49-F238E27FC236}">
                    <a16:creationId xmlns:a16="http://schemas.microsoft.com/office/drawing/2014/main" id="{F5EFF7CB-979D-72AA-A703-BF10EBD13BB5}"/>
                  </a:ext>
                  <a:ext uri="{C183D7F6-B498-43B3-948B-1728B52AA6E4}">
                    <adec:decorative xmlns:adec="http://schemas.microsoft.com/office/drawing/2017/decorative" val="1"/>
                  </a:ext>
                </a:extLst>
              </p:cNvPr>
              <p:cNvSpPr/>
              <p:nvPr/>
            </p:nvSpPr>
            <p:spPr bwMode="auto">
              <a:xfrm flipH="1">
                <a:off x="4306467" y="1899800"/>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CDEEAEF4-6D82-E376-BB51-BAC513EE1C74}"/>
                  </a:ext>
                </a:extLst>
              </p:cNvPr>
              <p:cNvCxnSpPr>
                <a:cxnSpLocks/>
              </p:cNvCxnSpPr>
              <p:nvPr/>
            </p:nvCxnSpPr>
            <p:spPr>
              <a:xfrm flipH="1">
                <a:off x="3867605" y="195778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0" name="TextBox 19">
              <a:extLst>
                <a:ext uri="{FF2B5EF4-FFF2-40B4-BE49-F238E27FC236}">
                  <a16:creationId xmlns:a16="http://schemas.microsoft.com/office/drawing/2014/main" id="{42F282E4-C5DE-9644-94B0-223E55A462CA}"/>
                </a:ext>
              </a:extLst>
            </p:cNvPr>
            <p:cNvSpPr txBox="1"/>
            <p:nvPr/>
          </p:nvSpPr>
          <p:spPr>
            <a:xfrm>
              <a:off x="8238101" y="785894"/>
              <a:ext cx="3707007"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Trends Analysis</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Use Social Media trends and data to understand customer sentiments on products and services, in order to better service to the customers and personalize content based on new trends and patterns.</a:t>
              </a:r>
              <a:endParaRPr kumimoji="0" lang="en-US" sz="1000" b="0" i="0" u="none" strike="noStrike" kern="0" cap="none" spc="0" normalizeH="0" baseline="0" noProof="0">
                <a:ln>
                  <a:noFill/>
                </a:ln>
                <a:solidFill>
                  <a:srgbClr val="000000"/>
                </a:solidFill>
                <a:effectLst/>
                <a:uLnTx/>
                <a:uFillTx/>
                <a:latin typeface="Segoe UI VSS (Regular)"/>
              </a:endParaRPr>
            </a:p>
          </p:txBody>
        </p:sp>
        <p:sp>
          <p:nvSpPr>
            <p:cNvPr id="21" name="TextBox 20">
              <a:extLst>
                <a:ext uri="{FF2B5EF4-FFF2-40B4-BE49-F238E27FC236}">
                  <a16:creationId xmlns:a16="http://schemas.microsoft.com/office/drawing/2014/main" id="{E5D0C52B-F7D6-03E2-85B6-F44696897923}"/>
                </a:ext>
              </a:extLst>
            </p:cNvPr>
            <p:cNvSpPr txBox="1"/>
            <p:nvPr/>
          </p:nvSpPr>
          <p:spPr>
            <a:xfrm>
              <a:off x="8585494" y="1544451"/>
              <a:ext cx="3263714"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Communications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Respond to queries from across the org, multiple business units and backend data systems through intelligent Q&amp;A using semantic search and summarization.</a:t>
              </a:r>
            </a:p>
          </p:txBody>
        </p:sp>
      </p:grpSp>
      <p:grpSp>
        <p:nvGrpSpPr>
          <p:cNvPr id="26" name="Group 25">
            <a:extLst>
              <a:ext uri="{FF2B5EF4-FFF2-40B4-BE49-F238E27FC236}">
                <a16:creationId xmlns:a16="http://schemas.microsoft.com/office/drawing/2014/main" id="{9F1EEA20-0220-8012-2F31-27877ED3AE3B}"/>
              </a:ext>
              <a:ext uri="{C183D7F6-B498-43B3-948B-1728B52AA6E4}">
                <adec:decorative xmlns:adec="http://schemas.microsoft.com/office/drawing/2017/decorative" val="1"/>
              </a:ext>
            </a:extLst>
          </p:cNvPr>
          <p:cNvGrpSpPr/>
          <p:nvPr/>
        </p:nvGrpSpPr>
        <p:grpSpPr>
          <a:xfrm>
            <a:off x="0" y="490991"/>
            <a:ext cx="5166900" cy="2426232"/>
            <a:chOff x="0" y="502128"/>
            <a:chExt cx="5166900" cy="2426232"/>
          </a:xfrm>
        </p:grpSpPr>
        <p:sp>
          <p:nvSpPr>
            <p:cNvPr id="27" name="Freeform: Shape 26">
              <a:extLst>
                <a:ext uri="{FF2B5EF4-FFF2-40B4-BE49-F238E27FC236}">
                  <a16:creationId xmlns:a16="http://schemas.microsoft.com/office/drawing/2014/main" id="{1C95A519-3052-E840-AAB6-81643995F6F7}"/>
                </a:ext>
              </a:extLst>
            </p:cNvPr>
            <p:cNvSpPr>
              <a:spLocks/>
            </p:cNvSpPr>
            <p:nvPr/>
          </p:nvSpPr>
          <p:spPr bwMode="auto">
            <a:xfrm>
              <a:off x="0" y="502128"/>
              <a:ext cx="5166900" cy="2426232"/>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68907933-F795-3221-B98C-0E6003375599}"/>
                </a:ext>
              </a:extLst>
            </p:cNvPr>
            <p:cNvGrpSpPr/>
            <p:nvPr/>
          </p:nvGrpSpPr>
          <p:grpSpPr>
            <a:xfrm>
              <a:off x="3490154" y="2381759"/>
              <a:ext cx="502593" cy="128953"/>
              <a:chOff x="3932068" y="2145216"/>
              <a:chExt cx="452008" cy="115974"/>
            </a:xfrm>
          </p:grpSpPr>
          <p:sp>
            <p:nvSpPr>
              <p:cNvPr id="38" name="Oval 37">
                <a:extLst>
                  <a:ext uri="{FF2B5EF4-FFF2-40B4-BE49-F238E27FC236}">
                    <a16:creationId xmlns:a16="http://schemas.microsoft.com/office/drawing/2014/main" id="{8C00E53C-0199-0F2B-C928-C50151B832D9}"/>
                  </a:ext>
                  <a:ext uri="{C183D7F6-B498-43B3-948B-1728B52AA6E4}">
                    <adec:decorative xmlns:adec="http://schemas.microsoft.com/office/drawing/2017/decorative" val="1"/>
                  </a:ext>
                </a:extLst>
              </p:cNvPr>
              <p:cNvSpPr/>
              <p:nvPr/>
            </p:nvSpPr>
            <p:spPr bwMode="auto">
              <a:xfrm flipH="1">
                <a:off x="4268102" y="214521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9" name="Straight Connector 38">
                <a:extLst>
                  <a:ext uri="{FF2B5EF4-FFF2-40B4-BE49-F238E27FC236}">
                    <a16:creationId xmlns:a16="http://schemas.microsoft.com/office/drawing/2014/main" id="{B2DA65C5-8602-66A7-408B-158FCC4048ED}"/>
                  </a:ext>
                </a:extLst>
              </p:cNvPr>
              <p:cNvCxnSpPr>
                <a:cxnSpLocks/>
              </p:cNvCxnSpPr>
              <p:nvPr/>
            </p:nvCxnSpPr>
            <p:spPr>
              <a:xfrm flipH="1" flipV="1">
                <a:off x="3932068" y="2203323"/>
                <a:ext cx="332469" cy="4"/>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9" name="Group 28">
              <a:extLst>
                <a:ext uri="{FF2B5EF4-FFF2-40B4-BE49-F238E27FC236}">
                  <a16:creationId xmlns:a16="http://schemas.microsoft.com/office/drawing/2014/main" id="{171EDDD6-AEE5-2858-22CD-FE1C37DD059F}"/>
                </a:ext>
              </a:extLst>
            </p:cNvPr>
            <p:cNvGrpSpPr/>
            <p:nvPr/>
          </p:nvGrpSpPr>
          <p:grpSpPr>
            <a:xfrm>
              <a:off x="3778087" y="1058542"/>
              <a:ext cx="616933" cy="128953"/>
              <a:chOff x="3824274" y="1963562"/>
              <a:chExt cx="554839" cy="115974"/>
            </a:xfrm>
          </p:grpSpPr>
          <p:sp>
            <p:nvSpPr>
              <p:cNvPr id="36" name="Oval 35">
                <a:extLst>
                  <a:ext uri="{FF2B5EF4-FFF2-40B4-BE49-F238E27FC236}">
                    <a16:creationId xmlns:a16="http://schemas.microsoft.com/office/drawing/2014/main" id="{F8F76F01-9D4C-F499-DC58-8D898A7D316F}"/>
                  </a:ext>
                  <a:ext uri="{C183D7F6-B498-43B3-948B-1728B52AA6E4}">
                    <adec:decorative xmlns:adec="http://schemas.microsoft.com/office/drawing/2017/decorative" val="1"/>
                  </a:ext>
                </a:extLst>
              </p:cNvPr>
              <p:cNvSpPr/>
              <p:nvPr/>
            </p:nvSpPr>
            <p:spPr bwMode="auto">
              <a:xfrm flipH="1">
                <a:off x="4263139" y="1963562"/>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CC02329C-1F38-4471-250B-DF46ECB36077}"/>
                  </a:ext>
                </a:extLst>
              </p:cNvPr>
              <p:cNvCxnSpPr>
                <a:cxnSpLocks/>
              </p:cNvCxnSpPr>
              <p:nvPr/>
            </p:nvCxnSpPr>
            <p:spPr>
              <a:xfrm flipH="1">
                <a:off x="3824274" y="2015100"/>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30" name="Group 29">
              <a:extLst>
                <a:ext uri="{FF2B5EF4-FFF2-40B4-BE49-F238E27FC236}">
                  <a16:creationId xmlns:a16="http://schemas.microsoft.com/office/drawing/2014/main" id="{CC9EE568-8AE2-134F-0AB0-57B38BF35B70}"/>
                </a:ext>
              </a:extLst>
            </p:cNvPr>
            <p:cNvGrpSpPr/>
            <p:nvPr/>
          </p:nvGrpSpPr>
          <p:grpSpPr>
            <a:xfrm>
              <a:off x="3487925" y="1914245"/>
              <a:ext cx="626837" cy="128953"/>
              <a:chOff x="3800817" y="2216826"/>
              <a:chExt cx="563746" cy="115974"/>
            </a:xfrm>
          </p:grpSpPr>
          <p:sp>
            <p:nvSpPr>
              <p:cNvPr id="34" name="Oval 33">
                <a:extLst>
                  <a:ext uri="{FF2B5EF4-FFF2-40B4-BE49-F238E27FC236}">
                    <a16:creationId xmlns:a16="http://schemas.microsoft.com/office/drawing/2014/main" id="{A7868A2B-9404-49F2-9515-9E300CA09A98}"/>
                  </a:ext>
                  <a:ext uri="{C183D7F6-B498-43B3-948B-1728B52AA6E4}">
                    <adec:decorative xmlns:adec="http://schemas.microsoft.com/office/drawing/2017/decorative" val="1"/>
                  </a:ext>
                </a:extLst>
              </p:cNvPr>
              <p:cNvSpPr/>
              <p:nvPr/>
            </p:nvSpPr>
            <p:spPr bwMode="auto">
              <a:xfrm flipH="1">
                <a:off x="4248589" y="221682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CD124107-2C09-067E-4EFA-5FBB1185A49E}"/>
                  </a:ext>
                </a:extLst>
              </p:cNvPr>
              <p:cNvCxnSpPr>
                <a:cxnSpLocks/>
                <a:stCxn id="34" idx="6"/>
              </p:cNvCxnSpPr>
              <p:nvPr/>
            </p:nvCxnSpPr>
            <p:spPr>
              <a:xfrm flipH="1" flipV="1">
                <a:off x="3800817" y="2274816"/>
                <a:ext cx="447772" cy="1"/>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31" name="TextBox 30">
              <a:extLst>
                <a:ext uri="{FF2B5EF4-FFF2-40B4-BE49-F238E27FC236}">
                  <a16:creationId xmlns:a16="http://schemas.microsoft.com/office/drawing/2014/main" id="{17B7DB70-DD28-C63E-DDBE-605185DD987F}"/>
                </a:ext>
              </a:extLst>
            </p:cNvPr>
            <p:cNvSpPr txBox="1"/>
            <p:nvPr/>
          </p:nvSpPr>
          <p:spPr>
            <a:xfrm>
              <a:off x="166240" y="901771"/>
              <a:ext cx="3596768"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Contact Center Analytics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summarization to extract key information from call logs in order to identify trends in customer complaints and involve human agents who have succinct and relevant information to make faster decisions / responses. Use Q&amp;A features to automatically handle calls through bot agents (e.g. outage information, etc.)</a:t>
              </a:r>
            </a:p>
          </p:txBody>
        </p:sp>
        <p:sp>
          <p:nvSpPr>
            <p:cNvPr id="32" name="TextBox 31">
              <a:extLst>
                <a:ext uri="{FF2B5EF4-FFF2-40B4-BE49-F238E27FC236}">
                  <a16:creationId xmlns:a16="http://schemas.microsoft.com/office/drawing/2014/main" id="{40B9C44E-F9A7-9F35-6C72-E63FA907AD07}"/>
                </a:ext>
              </a:extLst>
            </p:cNvPr>
            <p:cNvSpPr txBox="1"/>
            <p:nvPr/>
          </p:nvSpPr>
          <p:spPr>
            <a:xfrm>
              <a:off x="145137" y="1734967"/>
              <a:ext cx="3390184" cy="375328"/>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Pattern Recognition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identify emerging patterns in customer complaints and asks.</a:t>
              </a:r>
              <a:endParaRPr kumimoji="0" lang="en-US" sz="1000" b="0" i="0" u="none" strike="noStrike" kern="0" cap="none" spc="0" normalizeH="0" baseline="0" noProof="0">
                <a:ln>
                  <a:noFill/>
                </a:ln>
                <a:solidFill>
                  <a:srgbClr val="000000"/>
                </a:solidFill>
                <a:effectLst/>
                <a:uLnTx/>
                <a:uFillTx/>
              </a:endParaRPr>
            </a:p>
          </p:txBody>
        </p:sp>
        <p:sp>
          <p:nvSpPr>
            <p:cNvPr id="33" name="TextBox 32">
              <a:extLst>
                <a:ext uri="{FF2B5EF4-FFF2-40B4-BE49-F238E27FC236}">
                  <a16:creationId xmlns:a16="http://schemas.microsoft.com/office/drawing/2014/main" id="{7D1BE332-5E68-4ED5-556B-9AAC9DB1CE46}"/>
                </a:ext>
              </a:extLst>
            </p:cNvPr>
            <p:cNvSpPr txBox="1"/>
            <p:nvPr/>
          </p:nvSpPr>
          <p:spPr>
            <a:xfrm>
              <a:off x="166239" y="2409924"/>
              <a:ext cx="3267843"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Hyper-</a:t>
              </a:r>
              <a:r>
                <a:rPr kumimoji="0" lang="en-US" sz="1000" b="0" i="0" u="none" strike="noStrike" kern="0" cap="none" spc="0" normalizeH="0" baseline="0" noProof="0" err="1">
                  <a:ln>
                    <a:noFill/>
                  </a:ln>
                  <a:solidFill>
                    <a:srgbClr val="000000"/>
                  </a:solidFill>
                  <a:effectLst/>
                  <a:uLnTx/>
                  <a:uFillTx/>
                  <a:latin typeface="Segoe UI Semibold"/>
                </a:rPr>
                <a:t>personalisation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suggest alternatives to customers.</a:t>
              </a:r>
              <a:endParaRPr kumimoji="0" lang="en-US" sz="1000" b="0" i="0" u="none" strike="noStrike" kern="0" cap="none" spc="0" normalizeH="0" baseline="0" noProof="0">
                <a:ln>
                  <a:noFill/>
                </a:ln>
                <a:solidFill>
                  <a:srgbClr val="000000"/>
                </a:solidFill>
                <a:effectLst/>
                <a:uLnTx/>
                <a:uFillTx/>
              </a:endParaRPr>
            </a:p>
          </p:txBody>
        </p:sp>
      </p:grpSp>
      <p:sp>
        <p:nvSpPr>
          <p:cNvPr id="40" name="Freeform: Shape 39">
            <a:extLst>
              <a:ext uri="{FF2B5EF4-FFF2-40B4-BE49-F238E27FC236}">
                <a16:creationId xmlns:a16="http://schemas.microsoft.com/office/drawing/2014/main" id="{D7B80C17-CADA-3C4A-44C0-EC98A0162BEC}"/>
              </a:ext>
              <a:ext uri="{C183D7F6-B498-43B3-948B-1728B52AA6E4}">
                <adec:decorative xmlns:adec="http://schemas.microsoft.com/office/drawing/2017/decorative" val="1"/>
              </a:ext>
            </a:extLst>
          </p:cNvPr>
          <p:cNvSpPr>
            <a:spLocks/>
          </p:cNvSpPr>
          <p:nvPr/>
        </p:nvSpPr>
        <p:spPr bwMode="auto">
          <a:xfrm>
            <a:off x="2" y="2975672"/>
            <a:ext cx="5135553" cy="2426232"/>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AFCA3EC6-D1F1-3EA3-AB03-3445C622C77D}"/>
              </a:ext>
              <a:ext uri="{C183D7F6-B498-43B3-948B-1728B52AA6E4}">
                <adec:decorative xmlns:adec="http://schemas.microsoft.com/office/drawing/2017/decorative" val="1"/>
              </a:ext>
            </a:extLst>
          </p:cNvPr>
          <p:cNvGrpSpPr/>
          <p:nvPr/>
        </p:nvGrpSpPr>
        <p:grpSpPr>
          <a:xfrm>
            <a:off x="179996" y="3493263"/>
            <a:ext cx="4120893" cy="1278029"/>
            <a:chOff x="191090" y="3387016"/>
            <a:chExt cx="4120893" cy="1278029"/>
          </a:xfrm>
        </p:grpSpPr>
        <p:grpSp>
          <p:nvGrpSpPr>
            <p:cNvPr id="42" name="Group 41">
              <a:extLst>
                <a:ext uri="{FF2B5EF4-FFF2-40B4-BE49-F238E27FC236}">
                  <a16:creationId xmlns:a16="http://schemas.microsoft.com/office/drawing/2014/main" id="{4FDED51E-20DE-DC2D-A993-05CADEDCAFFC}"/>
                </a:ext>
              </a:extLst>
            </p:cNvPr>
            <p:cNvGrpSpPr/>
            <p:nvPr/>
          </p:nvGrpSpPr>
          <p:grpSpPr>
            <a:xfrm>
              <a:off x="3688782" y="4394029"/>
              <a:ext cx="623201" cy="128952"/>
              <a:chOff x="4313759" y="4678016"/>
              <a:chExt cx="560475" cy="115974"/>
            </a:xfrm>
          </p:grpSpPr>
          <p:sp>
            <p:nvSpPr>
              <p:cNvPr id="48" name="Oval 47">
                <a:extLst>
                  <a:ext uri="{FF2B5EF4-FFF2-40B4-BE49-F238E27FC236}">
                    <a16:creationId xmlns:a16="http://schemas.microsoft.com/office/drawing/2014/main" id="{E8862C81-582A-6C37-B741-CE4C3E3310C1}"/>
                  </a:ext>
                  <a:ext uri="{C183D7F6-B498-43B3-948B-1728B52AA6E4}">
                    <adec:decorative xmlns:adec="http://schemas.microsoft.com/office/drawing/2017/decorative" val="1"/>
                  </a:ext>
                </a:extLst>
              </p:cNvPr>
              <p:cNvSpPr/>
              <p:nvPr/>
            </p:nvSpPr>
            <p:spPr bwMode="auto">
              <a:xfrm flipH="1">
                <a:off x="4758260" y="467801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6132C9AA-B3A8-DFE4-340E-FC91CA30F8C0}"/>
                  </a:ext>
                </a:extLst>
              </p:cNvPr>
              <p:cNvCxnSpPr>
                <a:cxnSpLocks/>
              </p:cNvCxnSpPr>
              <p:nvPr/>
            </p:nvCxnSpPr>
            <p:spPr>
              <a:xfrm flipH="1">
                <a:off x="4313759" y="4726942"/>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3" name="Group 42">
              <a:extLst>
                <a:ext uri="{FF2B5EF4-FFF2-40B4-BE49-F238E27FC236}">
                  <a16:creationId xmlns:a16="http://schemas.microsoft.com/office/drawing/2014/main" id="{93ABB155-D89C-46CF-680F-651480232CA8}"/>
                </a:ext>
              </a:extLst>
            </p:cNvPr>
            <p:cNvGrpSpPr/>
            <p:nvPr/>
          </p:nvGrpSpPr>
          <p:grpSpPr>
            <a:xfrm>
              <a:off x="3306289" y="3480273"/>
              <a:ext cx="563793" cy="128953"/>
              <a:chOff x="3901541" y="2303374"/>
              <a:chExt cx="472506" cy="115974"/>
            </a:xfrm>
          </p:grpSpPr>
          <p:sp>
            <p:nvSpPr>
              <p:cNvPr id="46" name="Oval 45">
                <a:extLst>
                  <a:ext uri="{FF2B5EF4-FFF2-40B4-BE49-F238E27FC236}">
                    <a16:creationId xmlns:a16="http://schemas.microsoft.com/office/drawing/2014/main" id="{66F81676-528C-3A81-B518-1FC7E0C8B4B9}"/>
                  </a:ext>
                  <a:ext uri="{C183D7F6-B498-43B3-948B-1728B52AA6E4}">
                    <adec:decorative xmlns:adec="http://schemas.microsoft.com/office/drawing/2017/decorative" val="1"/>
                  </a:ext>
                </a:extLst>
              </p:cNvPr>
              <p:cNvSpPr/>
              <p:nvPr/>
            </p:nvSpPr>
            <p:spPr bwMode="auto">
              <a:xfrm flipH="1">
                <a:off x="4258073" y="230337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7" name="Straight Connector 46">
                <a:extLst>
                  <a:ext uri="{FF2B5EF4-FFF2-40B4-BE49-F238E27FC236}">
                    <a16:creationId xmlns:a16="http://schemas.microsoft.com/office/drawing/2014/main" id="{86F3FD06-AF17-B172-31E8-8461A98F74E6}"/>
                  </a:ext>
                </a:extLst>
              </p:cNvPr>
              <p:cNvCxnSpPr>
                <a:cxnSpLocks/>
              </p:cNvCxnSpPr>
              <p:nvPr/>
            </p:nvCxnSpPr>
            <p:spPr>
              <a:xfrm flipH="1" flipV="1">
                <a:off x="3901541" y="2358363"/>
                <a:ext cx="346465" cy="4"/>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44" name="TextBox 43">
              <a:extLst>
                <a:ext uri="{FF2B5EF4-FFF2-40B4-BE49-F238E27FC236}">
                  <a16:creationId xmlns:a16="http://schemas.microsoft.com/office/drawing/2014/main" id="{DAB567DF-81C1-B892-F62C-E2A47714CE88}"/>
                </a:ext>
              </a:extLst>
            </p:cNvPr>
            <p:cNvSpPr txBox="1"/>
            <p:nvPr/>
          </p:nvSpPr>
          <p:spPr>
            <a:xfrm>
              <a:off x="562527" y="4349574"/>
              <a:ext cx="3222037"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Segoe UI Semibold"/>
                </a:rPr>
                <a:t>Summarise</a:t>
              </a:r>
              <a:r>
                <a:rPr kumimoji="0" lang="en-US" sz="1000" b="0" i="0" u="none" strike="noStrike" kern="0" cap="none" spc="0" normalizeH="0" baseline="0" noProof="0">
                  <a:ln>
                    <a:noFill/>
                  </a:ln>
                  <a:solidFill>
                    <a:srgbClr val="000000"/>
                  </a:solidFill>
                  <a:effectLst/>
                  <a:uLnTx/>
                  <a:uFillTx/>
                  <a:latin typeface="Segoe UI Semibold"/>
                </a:rPr>
                <a:t> audio transcripts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Perform entity extraction and generate summaries of audio transcripts extracted from their video content.</a:t>
              </a:r>
            </a:p>
            <a:p>
              <a:pPr marL="0" marR="0" lvl="2" indent="0" algn="r" defTabSz="914133" eaLnBrk="1" fontAlgn="auto" latinLnBrk="0" hangingPunct="1">
                <a:lnSpc>
                  <a:spcPct val="100000"/>
                </a:lnSpc>
                <a:spcBef>
                  <a:spcPts val="40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endParaRPr>
            </a:p>
          </p:txBody>
        </p:sp>
        <p:sp>
          <p:nvSpPr>
            <p:cNvPr id="45" name="TextBox 44">
              <a:extLst>
                <a:ext uri="{FF2B5EF4-FFF2-40B4-BE49-F238E27FC236}">
                  <a16:creationId xmlns:a16="http://schemas.microsoft.com/office/drawing/2014/main" id="{F2633E52-16F5-517E-5FB2-3B08497BAF10}"/>
                </a:ext>
              </a:extLst>
            </p:cNvPr>
            <p:cNvSpPr txBox="1"/>
            <p:nvPr/>
          </p:nvSpPr>
          <p:spPr>
            <a:xfrm>
              <a:off x="191090" y="3387016"/>
              <a:ext cx="3222036"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Accelerating pre-publication work</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Accelerate and analyze their work before publication, including suggesting content edits to comply with editorial style guide, generating compelling informative summaries, generating SEO optimized headlines for articles, and assisting in article composition from wires or from fact lists, etc. </a:t>
              </a:r>
            </a:p>
          </p:txBody>
        </p:sp>
      </p:grpSp>
      <p:sp>
        <p:nvSpPr>
          <p:cNvPr id="50" name="Oval 49">
            <a:extLst>
              <a:ext uri="{FF2B5EF4-FFF2-40B4-BE49-F238E27FC236}">
                <a16:creationId xmlns:a16="http://schemas.microsoft.com/office/drawing/2014/main" id="{3ACD1DBD-4DDD-93E4-8A37-5EF293A63680}"/>
              </a:ext>
              <a:ext uri="{C183D7F6-B498-43B3-948B-1728B52AA6E4}">
                <adec:decorative xmlns:adec="http://schemas.microsoft.com/office/drawing/2017/decorative" val="1"/>
              </a:ext>
            </a:extLst>
          </p:cNvPr>
          <p:cNvSpPr/>
          <p:nvPr/>
        </p:nvSpPr>
        <p:spPr bwMode="auto">
          <a:xfrm>
            <a:off x="4915103" y="1776326"/>
            <a:ext cx="2359411" cy="2404107"/>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14A0BAD-9E7A-4A53-9A8A-16128B667E4B}"/>
              </a:ext>
              <a:ext uri="{C183D7F6-B498-43B3-948B-1728B52AA6E4}">
                <adec:decorative xmlns:adec="http://schemas.microsoft.com/office/drawing/2017/decorative" val="1"/>
              </a:ext>
            </a:extLst>
          </p:cNvPr>
          <p:cNvSpPr/>
          <p:nvPr/>
        </p:nvSpPr>
        <p:spPr bwMode="auto">
          <a:xfrm>
            <a:off x="4906594" y="1800241"/>
            <a:ext cx="2374102" cy="234581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73F7E04C-D0D7-E863-EDD5-E31292122282}"/>
              </a:ext>
              <a:ext uri="{C183D7F6-B498-43B3-948B-1728B52AA6E4}">
                <adec:decorative xmlns:adec="http://schemas.microsoft.com/office/drawing/2017/decorative" val="1"/>
              </a:ext>
            </a:extLst>
          </p:cNvPr>
          <p:cNvSpPr/>
          <p:nvPr/>
        </p:nvSpPr>
        <p:spPr bwMode="auto">
          <a:xfrm>
            <a:off x="3993392" y="829382"/>
            <a:ext cx="2317796" cy="2112483"/>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B0AB8F04-3B4C-483D-7C31-9E67E94BA0F0}"/>
              </a:ext>
              <a:ext uri="{C183D7F6-B498-43B3-948B-1728B52AA6E4}">
                <adec:decorative xmlns:adec="http://schemas.microsoft.com/office/drawing/2017/decorative" val="1"/>
              </a:ext>
            </a:extLst>
          </p:cNvPr>
          <p:cNvSpPr/>
          <p:nvPr/>
        </p:nvSpPr>
        <p:spPr bwMode="auto">
          <a:xfrm>
            <a:off x="5894399" y="2987993"/>
            <a:ext cx="2311326" cy="2125472"/>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A1D37E59-062E-5AD9-DC83-BC04BBCE1FCA}"/>
              </a:ext>
              <a:ext uri="{C183D7F6-B498-43B3-948B-1728B52AA6E4}">
                <adec:decorative xmlns:adec="http://schemas.microsoft.com/office/drawing/2017/decorative" val="1"/>
              </a:ext>
            </a:extLst>
          </p:cNvPr>
          <p:cNvSpPr/>
          <p:nvPr/>
        </p:nvSpPr>
        <p:spPr bwMode="auto">
          <a:xfrm>
            <a:off x="6121871" y="829382"/>
            <a:ext cx="2083210" cy="2343025"/>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AE0FCE27-CDE3-4F9F-E34C-E4355C08D248}"/>
              </a:ext>
              <a:ext uri="{C183D7F6-B498-43B3-948B-1728B52AA6E4}">
                <adec:decorative xmlns:adec="http://schemas.microsoft.com/office/drawing/2017/decorative" val="1"/>
              </a:ext>
            </a:extLst>
          </p:cNvPr>
          <p:cNvSpPr/>
          <p:nvPr/>
        </p:nvSpPr>
        <p:spPr bwMode="auto">
          <a:xfrm>
            <a:off x="3992747" y="2733341"/>
            <a:ext cx="2083853" cy="238012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lock">
            <a:extLst>
              <a:ext uri="{FF2B5EF4-FFF2-40B4-BE49-F238E27FC236}">
                <a16:creationId xmlns:a16="http://schemas.microsoft.com/office/drawing/2014/main" id="{8DE2B257-1BEA-12CA-23A7-E86D7D662E2F}"/>
              </a:ext>
              <a:ext uri="{C183D7F6-B498-43B3-948B-1728B52AA6E4}">
                <adec:decorative xmlns:adec="http://schemas.microsoft.com/office/drawing/2017/decorative" val="1"/>
              </a:ext>
            </a:extLst>
          </p:cNvPr>
          <p:cNvGrpSpPr/>
          <p:nvPr/>
        </p:nvGrpSpPr>
        <p:grpSpPr>
          <a:xfrm>
            <a:off x="6760434" y="2144237"/>
            <a:ext cx="120381" cy="151203"/>
            <a:chOff x="6766272" y="2607924"/>
            <a:chExt cx="108687" cy="133977"/>
          </a:xfrm>
        </p:grpSpPr>
        <p:sp>
          <p:nvSpPr>
            <p:cNvPr id="58" name="Freeform: Shape 57">
              <a:extLst>
                <a:ext uri="{FF2B5EF4-FFF2-40B4-BE49-F238E27FC236}">
                  <a16:creationId xmlns:a16="http://schemas.microsoft.com/office/drawing/2014/main" id="{65BF3FFF-04E1-5B4F-4E80-1C1C689B19FB}"/>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128">
              <a:extLst>
                <a:ext uri="{FF2B5EF4-FFF2-40B4-BE49-F238E27FC236}">
                  <a16:creationId xmlns:a16="http://schemas.microsoft.com/office/drawing/2014/main" id="{032E54C1-6983-ED4A-20BD-CA75E2987D8E}"/>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60" name="security &amp; comp">
            <a:extLst>
              <a:ext uri="{FF2B5EF4-FFF2-40B4-BE49-F238E27FC236}">
                <a16:creationId xmlns:a16="http://schemas.microsoft.com/office/drawing/2014/main" id="{6E55BE2E-8FDF-B53C-F7E9-0C146D741975}"/>
              </a:ext>
            </a:extLst>
          </p:cNvPr>
          <p:cNvSpPr/>
          <p:nvPr/>
        </p:nvSpPr>
        <p:spPr bwMode="auto">
          <a:xfrm rot="21405841">
            <a:off x="4655891" y="1499908"/>
            <a:ext cx="2879554" cy="2943819"/>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074">
              <a:lnSpc>
                <a:spcPct val="93000"/>
              </a:lnSpc>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lang="en-US" sz="900" b="1" kern="0">
                <a:solidFill>
                  <a:srgbClr val="FFFFFF"/>
                </a:solidFill>
                <a:latin typeface="Segoe UI Semibold"/>
                <a:cs typeface="Segoe UI Semibold" panose="020B0702040204020203" pitchFamily="34" charset="0"/>
                <a:sym typeface="'Roboto-Bold'"/>
              </a:rPr>
              <a:t>Security &amp; compliance</a:t>
            </a:r>
          </a:p>
        </p:txBody>
      </p:sp>
      <p:sp>
        <p:nvSpPr>
          <p:cNvPr id="61" name="Arc 60">
            <a:extLst>
              <a:ext uri="{FF2B5EF4-FFF2-40B4-BE49-F238E27FC236}">
                <a16:creationId xmlns:a16="http://schemas.microsoft.com/office/drawing/2014/main" id="{2E195D48-D603-6EC2-0E7B-8688700BA567}"/>
              </a:ext>
              <a:ext uri="{C183D7F6-B498-43B3-948B-1728B52AA6E4}">
                <adec:decorative xmlns:adec="http://schemas.microsoft.com/office/drawing/2017/decorative" val="1"/>
              </a:ext>
            </a:extLst>
          </p:cNvPr>
          <p:cNvSpPr>
            <a:spLocks noChangeAspect="1"/>
          </p:cNvSpPr>
          <p:nvPr/>
        </p:nvSpPr>
        <p:spPr bwMode="auto">
          <a:xfrm>
            <a:off x="5065880" y="1924053"/>
            <a:ext cx="2078921" cy="2118306"/>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TextBox 61">
            <a:extLst>
              <a:ext uri="{FF2B5EF4-FFF2-40B4-BE49-F238E27FC236}">
                <a16:creationId xmlns:a16="http://schemas.microsoft.com/office/drawing/2014/main" id="{2EF08D88-2F12-2975-8A75-825EC15BB3AC}"/>
              </a:ext>
            </a:extLst>
          </p:cNvPr>
          <p:cNvSpPr txBox="1"/>
          <p:nvPr/>
        </p:nvSpPr>
        <p:spPr>
          <a:xfrm rot="19041190">
            <a:off x="4771105" y="1536856"/>
            <a:ext cx="2689172" cy="2926471"/>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Gaming</a:t>
            </a:r>
            <a:endParaRPr lang="en-US" sz="1200">
              <a:solidFill>
                <a:srgbClr val="FFFFFF"/>
              </a:solidFill>
              <a:latin typeface="Segoe UI Semibold"/>
            </a:endParaRPr>
          </a:p>
        </p:txBody>
      </p:sp>
      <p:sp>
        <p:nvSpPr>
          <p:cNvPr id="63" name="TextBox 62">
            <a:extLst>
              <a:ext uri="{FF2B5EF4-FFF2-40B4-BE49-F238E27FC236}">
                <a16:creationId xmlns:a16="http://schemas.microsoft.com/office/drawing/2014/main" id="{C27904FD-177C-26C0-3DC3-8E6E7E95261D}"/>
              </a:ext>
            </a:extLst>
          </p:cNvPr>
          <p:cNvSpPr txBox="1"/>
          <p:nvPr/>
        </p:nvSpPr>
        <p:spPr>
          <a:xfrm rot="18919150">
            <a:off x="4630582" y="1431367"/>
            <a:ext cx="3107263" cy="3157698"/>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a:solidFill>
                  <a:srgbClr val="FFFFFF"/>
                </a:solidFill>
                <a:latin typeface="Segoe UI Semibold"/>
              </a:rPr>
              <a:t>Telco</a:t>
            </a:r>
            <a:endParaRPr lang="en-US" sz="1600">
              <a:solidFill>
                <a:srgbClr val="FFFFFF"/>
              </a:solidFill>
              <a:latin typeface="Segoe UI Semibold"/>
            </a:endParaRPr>
          </a:p>
        </p:txBody>
      </p:sp>
      <p:sp>
        <p:nvSpPr>
          <p:cNvPr id="64" name="TextBox 63">
            <a:extLst>
              <a:ext uri="{FF2B5EF4-FFF2-40B4-BE49-F238E27FC236}">
                <a16:creationId xmlns:a16="http://schemas.microsoft.com/office/drawing/2014/main" id="{83946750-D33E-CB1B-8C7F-8C9433270D52}"/>
              </a:ext>
            </a:extLst>
          </p:cNvPr>
          <p:cNvSpPr txBox="1"/>
          <p:nvPr/>
        </p:nvSpPr>
        <p:spPr>
          <a:xfrm rot="2759323">
            <a:off x="4507835" y="1249250"/>
            <a:ext cx="3321468" cy="3218820"/>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Media &amp; Comms</a:t>
            </a:r>
          </a:p>
        </p:txBody>
      </p:sp>
      <p:sp>
        <p:nvSpPr>
          <p:cNvPr id="65" name="TextBox 64">
            <a:extLst>
              <a:ext uri="{FF2B5EF4-FFF2-40B4-BE49-F238E27FC236}">
                <a16:creationId xmlns:a16="http://schemas.microsoft.com/office/drawing/2014/main" id="{7A64053C-422F-38E7-6A48-6641A08EAAB2}"/>
              </a:ext>
            </a:extLst>
          </p:cNvPr>
          <p:cNvSpPr txBox="1"/>
          <p:nvPr/>
        </p:nvSpPr>
        <p:spPr>
          <a:xfrm rot="2954309">
            <a:off x="4344236" y="1406123"/>
            <a:ext cx="3153549" cy="3083603"/>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err="1">
                <a:solidFill>
                  <a:srgbClr val="FFFFFF"/>
                </a:solidFill>
                <a:latin typeface="Segoe UI Semibold"/>
              </a:rPr>
              <a:t>Optimise</a:t>
            </a:r>
            <a:r>
              <a:rPr lang="en-US" sz="1400">
                <a:solidFill>
                  <a:srgbClr val="FFFFFF"/>
                </a:solidFill>
                <a:latin typeface="Segoe UI Semibold"/>
              </a:rPr>
              <a:t> Back-Office</a:t>
            </a:r>
          </a:p>
          <a:p>
            <a:pPr algn="ctr" defTabSz="932504">
              <a:defRPr/>
            </a:pPr>
            <a:r>
              <a:rPr lang="en-US" sz="1400">
                <a:solidFill>
                  <a:srgbClr val="FFFFFF"/>
                </a:solidFill>
                <a:latin typeface="Segoe UI Semibold"/>
              </a:rPr>
              <a:t> Management</a:t>
            </a:r>
            <a:endParaRPr lang="en-US" sz="1200">
              <a:solidFill>
                <a:srgbClr val="FFFFFF"/>
              </a:solidFill>
              <a:latin typeface="Segoe UI Semibold"/>
            </a:endParaRPr>
          </a:p>
        </p:txBody>
      </p:sp>
      <p:sp>
        <p:nvSpPr>
          <p:cNvPr id="66" name="Oval 65" descr="Closeup of a telephone on top of a table">
            <a:extLst>
              <a:ext uri="{FF2B5EF4-FFF2-40B4-BE49-F238E27FC236}">
                <a16:creationId xmlns:a16="http://schemas.microsoft.com/office/drawing/2014/main" id="{F6047017-17A6-5E3D-7C97-4C9F48302541}"/>
              </a:ext>
            </a:extLst>
          </p:cNvPr>
          <p:cNvSpPr/>
          <p:nvPr/>
        </p:nvSpPr>
        <p:spPr>
          <a:xfrm>
            <a:off x="5236512" y="2092746"/>
            <a:ext cx="1734772" cy="1729105"/>
          </a:xfrm>
          <a:prstGeom prst="ellipse">
            <a:avLst/>
          </a:prstGeo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67" name="Oval 66">
            <a:extLst>
              <a:ext uri="{FF2B5EF4-FFF2-40B4-BE49-F238E27FC236}">
                <a16:creationId xmlns:a16="http://schemas.microsoft.com/office/drawing/2014/main" id="{590F7D79-B273-C710-58E1-658ADAF25082}"/>
              </a:ext>
              <a:ext uri="{C183D7F6-B498-43B3-948B-1728B52AA6E4}">
                <adec:decorative xmlns:adec="http://schemas.microsoft.com/office/drawing/2017/decorative" val="1"/>
              </a:ext>
            </a:extLst>
          </p:cNvPr>
          <p:cNvSpPr/>
          <p:nvPr/>
        </p:nvSpPr>
        <p:spPr bwMode="auto">
          <a:xfrm flipH="1">
            <a:off x="4649023" y="5033991"/>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 name="Straight Connector 67">
            <a:extLst>
              <a:ext uri="{FF2B5EF4-FFF2-40B4-BE49-F238E27FC236}">
                <a16:creationId xmlns:a16="http://schemas.microsoft.com/office/drawing/2014/main" id="{D99A94AC-7B4B-2A0F-A974-7529C9791836}"/>
              </a:ext>
              <a:ext uri="{C183D7F6-B498-43B3-948B-1728B52AA6E4}">
                <adec:decorative xmlns:adec="http://schemas.microsoft.com/office/drawing/2017/decorative" val="1"/>
              </a:ext>
            </a:extLst>
          </p:cNvPr>
          <p:cNvCxnSpPr>
            <a:cxnSpLocks/>
          </p:cNvCxnSpPr>
          <p:nvPr/>
        </p:nvCxnSpPr>
        <p:spPr>
          <a:xfrm flipH="1">
            <a:off x="4154775" y="5088392"/>
            <a:ext cx="494262"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69" name="TextBox 68">
            <a:extLst>
              <a:ext uri="{FF2B5EF4-FFF2-40B4-BE49-F238E27FC236}">
                <a16:creationId xmlns:a16="http://schemas.microsoft.com/office/drawing/2014/main" id="{AD627750-1792-F846-CE12-EE51807A0931}"/>
              </a:ext>
            </a:extLst>
          </p:cNvPr>
          <p:cNvSpPr txBox="1"/>
          <p:nvPr/>
        </p:nvSpPr>
        <p:spPr>
          <a:xfrm>
            <a:off x="423319" y="5184089"/>
            <a:ext cx="3827239"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Segoe UI Semibold"/>
              </a:rPr>
              <a:t>Summarise</a:t>
            </a:r>
            <a:r>
              <a:rPr kumimoji="0" lang="en-US" sz="1000" b="0" i="0" u="none" strike="noStrike" kern="0" cap="none" spc="0" normalizeH="0" baseline="0" noProof="0">
                <a:ln>
                  <a:noFill/>
                </a:ln>
                <a:solidFill>
                  <a:srgbClr val="000000"/>
                </a:solidFill>
                <a:effectLst/>
                <a:uLnTx/>
                <a:uFillTx/>
                <a:latin typeface="Segoe UI Semibold"/>
              </a:rPr>
              <a:t> and automatically generate new content to fans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err="1">
                <a:ln>
                  <a:noFill/>
                </a:ln>
                <a:solidFill>
                  <a:srgbClr val="000000"/>
                </a:solidFill>
                <a:effectLst/>
                <a:uLnTx/>
                <a:uFillTx/>
              </a:rPr>
              <a:t>Summarise</a:t>
            </a:r>
            <a:r>
              <a:rPr kumimoji="0" lang="en-US" sz="1000" b="0" i="0" u="none" strike="noStrike" kern="0" cap="none" spc="0" normalizeH="0" baseline="0" noProof="0">
                <a:ln>
                  <a:noFill/>
                </a:ln>
                <a:solidFill>
                  <a:srgbClr val="000000"/>
                </a:solidFill>
                <a:effectLst/>
                <a:uLnTx/>
                <a:uFillTx/>
              </a:rPr>
              <a:t> and innovative the content provided to fans through company’s website. Even generate new UI for website.</a:t>
            </a:r>
          </a:p>
          <a:p>
            <a:pPr marL="0" marR="0" lvl="2" indent="0" algn="r" defTabSz="914133" eaLnBrk="1" fontAlgn="auto" latinLnBrk="0" hangingPunct="1">
              <a:lnSpc>
                <a:spcPct val="100000"/>
              </a:lnSpc>
              <a:spcBef>
                <a:spcPts val="40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endParaRPr>
          </a:p>
        </p:txBody>
      </p:sp>
      <p:grpSp>
        <p:nvGrpSpPr>
          <p:cNvPr id="70" name="Group 69">
            <a:extLst>
              <a:ext uri="{FF2B5EF4-FFF2-40B4-BE49-F238E27FC236}">
                <a16:creationId xmlns:a16="http://schemas.microsoft.com/office/drawing/2014/main" id="{C7F4DE0D-8EB0-A529-F89D-A7C07DC0EF8E}"/>
              </a:ext>
              <a:ext uri="{C183D7F6-B498-43B3-948B-1728B52AA6E4}">
                <adec:decorative xmlns:adec="http://schemas.microsoft.com/office/drawing/2017/decorative" val="1"/>
              </a:ext>
            </a:extLst>
          </p:cNvPr>
          <p:cNvGrpSpPr/>
          <p:nvPr/>
        </p:nvGrpSpPr>
        <p:grpSpPr>
          <a:xfrm>
            <a:off x="7152963" y="3229529"/>
            <a:ext cx="4964653" cy="1926047"/>
            <a:chOff x="7154832" y="3229221"/>
            <a:chExt cx="4964653" cy="1926047"/>
          </a:xfrm>
        </p:grpSpPr>
        <p:grpSp>
          <p:nvGrpSpPr>
            <p:cNvPr id="71" name="Group 70">
              <a:extLst>
                <a:ext uri="{FF2B5EF4-FFF2-40B4-BE49-F238E27FC236}">
                  <a16:creationId xmlns:a16="http://schemas.microsoft.com/office/drawing/2014/main" id="{CE629D54-4DBB-39E5-0A4D-218F73FE715E}"/>
                </a:ext>
              </a:extLst>
            </p:cNvPr>
            <p:cNvGrpSpPr/>
            <p:nvPr/>
          </p:nvGrpSpPr>
          <p:grpSpPr>
            <a:xfrm flipH="1">
              <a:off x="8023602" y="4124312"/>
              <a:ext cx="623214" cy="128953"/>
              <a:chOff x="4196607" y="4435404"/>
              <a:chExt cx="560488" cy="115974"/>
            </a:xfrm>
          </p:grpSpPr>
          <p:sp>
            <p:nvSpPr>
              <p:cNvPr id="81" name="Oval 80">
                <a:extLst>
                  <a:ext uri="{FF2B5EF4-FFF2-40B4-BE49-F238E27FC236}">
                    <a16:creationId xmlns:a16="http://schemas.microsoft.com/office/drawing/2014/main" id="{33EE70CA-912C-18E9-7137-78702F3C3926}"/>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2" name="Straight Connector 81">
                <a:extLst>
                  <a:ext uri="{FF2B5EF4-FFF2-40B4-BE49-F238E27FC236}">
                    <a16:creationId xmlns:a16="http://schemas.microsoft.com/office/drawing/2014/main" id="{866A8670-CFDB-4C85-22D8-1F73C379902B}"/>
                  </a:ext>
                </a:extLst>
              </p:cNvPr>
              <p:cNvCxnSpPr>
                <a:cxnSpLocks/>
              </p:cNvCxnSpPr>
              <p:nvPr/>
            </p:nvCxnSpPr>
            <p:spPr>
              <a:xfrm flipH="1">
                <a:off x="4196607" y="449339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72" name="Group 71">
              <a:extLst>
                <a:ext uri="{FF2B5EF4-FFF2-40B4-BE49-F238E27FC236}">
                  <a16:creationId xmlns:a16="http://schemas.microsoft.com/office/drawing/2014/main" id="{E5D67C5E-AD04-AF8D-B860-4FD68BE4CA9F}"/>
                </a:ext>
              </a:extLst>
            </p:cNvPr>
            <p:cNvGrpSpPr/>
            <p:nvPr/>
          </p:nvGrpSpPr>
          <p:grpSpPr>
            <a:xfrm flipH="1">
              <a:off x="7154832" y="4933056"/>
              <a:ext cx="1150303" cy="128953"/>
              <a:chOff x="3722569" y="4435404"/>
              <a:chExt cx="1034526" cy="115974"/>
            </a:xfrm>
          </p:grpSpPr>
          <p:sp>
            <p:nvSpPr>
              <p:cNvPr id="79" name="Oval 78">
                <a:extLst>
                  <a:ext uri="{FF2B5EF4-FFF2-40B4-BE49-F238E27FC236}">
                    <a16:creationId xmlns:a16="http://schemas.microsoft.com/office/drawing/2014/main" id="{0551DEA7-8705-E205-7093-669808A82CDC}"/>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0" name="Straight Connector 79">
                <a:extLst>
                  <a:ext uri="{FF2B5EF4-FFF2-40B4-BE49-F238E27FC236}">
                    <a16:creationId xmlns:a16="http://schemas.microsoft.com/office/drawing/2014/main" id="{76376AC6-5B4E-EF00-D542-9E922E191EA6}"/>
                  </a:ext>
                </a:extLst>
              </p:cNvPr>
              <p:cNvCxnSpPr>
                <a:cxnSpLocks/>
              </p:cNvCxnSpPr>
              <p:nvPr/>
            </p:nvCxnSpPr>
            <p:spPr>
              <a:xfrm flipH="1">
                <a:off x="3722569" y="4493391"/>
                <a:ext cx="918552"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73" name="Group 72">
              <a:extLst>
                <a:ext uri="{FF2B5EF4-FFF2-40B4-BE49-F238E27FC236}">
                  <a16:creationId xmlns:a16="http://schemas.microsoft.com/office/drawing/2014/main" id="{CB7A380B-1C8C-F0C0-AFE0-17246DAEE5F9}"/>
                </a:ext>
              </a:extLst>
            </p:cNvPr>
            <p:cNvGrpSpPr/>
            <p:nvPr/>
          </p:nvGrpSpPr>
          <p:grpSpPr>
            <a:xfrm flipH="1">
              <a:off x="8338729" y="3401706"/>
              <a:ext cx="436655" cy="128953"/>
              <a:chOff x="3786829" y="3310906"/>
              <a:chExt cx="392706" cy="115974"/>
            </a:xfrm>
          </p:grpSpPr>
          <p:sp>
            <p:nvSpPr>
              <p:cNvPr id="77" name="Oval 76">
                <a:extLst>
                  <a:ext uri="{FF2B5EF4-FFF2-40B4-BE49-F238E27FC236}">
                    <a16:creationId xmlns:a16="http://schemas.microsoft.com/office/drawing/2014/main" id="{BC836C49-8BCC-CC71-73E7-96BF309BC041}"/>
                  </a:ext>
                  <a:ext uri="{C183D7F6-B498-43B3-948B-1728B52AA6E4}">
                    <adec:decorative xmlns:adec="http://schemas.microsoft.com/office/drawing/2017/decorative" val="1"/>
                  </a:ext>
                </a:extLst>
              </p:cNvPr>
              <p:cNvSpPr/>
              <p:nvPr/>
            </p:nvSpPr>
            <p:spPr bwMode="auto">
              <a:xfrm flipH="1">
                <a:off x="4063561" y="331090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8" name="Straight Connector 77">
                <a:extLst>
                  <a:ext uri="{FF2B5EF4-FFF2-40B4-BE49-F238E27FC236}">
                    <a16:creationId xmlns:a16="http://schemas.microsoft.com/office/drawing/2014/main" id="{6C062971-99A3-ABE0-3BC9-84993732D090}"/>
                  </a:ext>
                </a:extLst>
              </p:cNvPr>
              <p:cNvCxnSpPr>
                <a:cxnSpLocks/>
              </p:cNvCxnSpPr>
              <p:nvPr/>
            </p:nvCxnSpPr>
            <p:spPr>
              <a:xfrm flipH="1">
                <a:off x="3786829" y="3368896"/>
                <a:ext cx="2666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74" name="TextBox 73">
              <a:extLst>
                <a:ext uri="{FF2B5EF4-FFF2-40B4-BE49-F238E27FC236}">
                  <a16:creationId xmlns:a16="http://schemas.microsoft.com/office/drawing/2014/main" id="{E20AC3C8-FB00-7825-2EC6-97A99A5E26CD}"/>
                </a:ext>
              </a:extLst>
            </p:cNvPr>
            <p:cNvSpPr txBox="1"/>
            <p:nvPr/>
          </p:nvSpPr>
          <p:spPr>
            <a:xfrm>
              <a:off x="7956407" y="4839797"/>
              <a:ext cx="3994809"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tab pos="1943100" algn="l"/>
                </a:tabLst>
                <a:defRPr/>
              </a:pPr>
              <a:r>
                <a:rPr kumimoji="0" lang="en-US" sz="1000" b="0" i="0" u="none" strike="noStrike" kern="0" cap="none" spc="0" normalizeH="0" baseline="0" noProof="0" err="1">
                  <a:ln>
                    <a:noFill/>
                  </a:ln>
                  <a:solidFill>
                    <a:srgbClr val="000000"/>
                  </a:solidFill>
                  <a:effectLst/>
                  <a:uLnTx/>
                  <a:uFillTx/>
                  <a:latin typeface="Segoe UI Semibold"/>
                </a:rPr>
                <a:t>Summarise</a:t>
              </a:r>
              <a:r>
                <a:rPr kumimoji="0" lang="en-US" sz="1000" b="0" i="0" u="none" strike="noStrike" kern="0" cap="none" spc="0" normalizeH="0" baseline="0" noProof="0">
                  <a:ln>
                    <a:noFill/>
                  </a:ln>
                  <a:solidFill>
                    <a:srgbClr val="000000"/>
                  </a:solidFill>
                  <a:effectLst/>
                  <a:uLnTx/>
                  <a:uFillTx/>
                  <a:latin typeface="Segoe UI Semibold"/>
                </a:rPr>
                <a:t> and automatically generate new content to gamers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err="1">
                  <a:ln>
                    <a:noFill/>
                  </a:ln>
                  <a:solidFill>
                    <a:srgbClr val="000000"/>
                  </a:solidFill>
                  <a:effectLst/>
                  <a:uLnTx/>
                  <a:uFillTx/>
                </a:rPr>
                <a:t>Summarise</a:t>
              </a:r>
              <a:r>
                <a:rPr kumimoji="0" lang="en-US" sz="1000" b="0" i="0" u="none" strike="noStrike" kern="0" cap="none" spc="0" normalizeH="0" baseline="0" noProof="0">
                  <a:ln>
                    <a:noFill/>
                  </a:ln>
                  <a:solidFill>
                    <a:srgbClr val="000000"/>
                  </a:solidFill>
                  <a:effectLst/>
                  <a:uLnTx/>
                  <a:uFillTx/>
                </a:rPr>
                <a:t> and innovative the content provided to gamers on the gaming platform.</a:t>
              </a:r>
            </a:p>
          </p:txBody>
        </p:sp>
        <p:sp>
          <p:nvSpPr>
            <p:cNvPr id="75" name="TextBox 74">
              <a:extLst>
                <a:ext uri="{FF2B5EF4-FFF2-40B4-BE49-F238E27FC236}">
                  <a16:creationId xmlns:a16="http://schemas.microsoft.com/office/drawing/2014/main" id="{98FF25DF-D466-729F-D60A-C82B29579CB0}"/>
                </a:ext>
              </a:extLst>
            </p:cNvPr>
            <p:cNvSpPr txBox="1"/>
            <p:nvPr/>
          </p:nvSpPr>
          <p:spPr>
            <a:xfrm>
              <a:off x="8910900" y="3229221"/>
              <a:ext cx="3159913" cy="323165"/>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Co-Pilot Approach</a:t>
              </a:r>
            </a:p>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Embedding Codex into the game development platform to have a co-pilot approach to developing code on the platform with code completion service within the company’s IDE.</a:t>
              </a:r>
            </a:p>
          </p:txBody>
        </p:sp>
        <p:sp>
          <p:nvSpPr>
            <p:cNvPr id="76" name="TextBox 75">
              <a:extLst>
                <a:ext uri="{FF2B5EF4-FFF2-40B4-BE49-F238E27FC236}">
                  <a16:creationId xmlns:a16="http://schemas.microsoft.com/office/drawing/2014/main" id="{AD6D268A-4329-79C7-2586-C08270B1B1E8}"/>
                </a:ext>
              </a:extLst>
            </p:cNvPr>
            <p:cNvSpPr txBox="1"/>
            <p:nvPr/>
          </p:nvSpPr>
          <p:spPr>
            <a:xfrm>
              <a:off x="8558815" y="3935702"/>
              <a:ext cx="3560670" cy="323165"/>
            </a:xfrm>
            <a:prstGeom prst="rect">
              <a:avLst/>
            </a:prstGeom>
            <a:noFill/>
          </p:spPr>
          <p:txBody>
            <a:bodyPr wrap="square" lIns="0" tIns="0" rIns="0" bIns="0">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Automatic Marketing Emails</a:t>
              </a:r>
            </a:p>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VSS (Regular)"/>
                </a:rPr>
                <a:t>Generate marketing emails automatically based on personalized customer 360 information and marketing video extraction and summarization.</a:t>
              </a:r>
              <a:endParaRPr kumimoji="0" lang="en-US" sz="1000" b="0" i="0" u="none" strike="noStrike" kern="0" cap="none" spc="0" normalizeH="0" baseline="0" noProof="0">
                <a:ln>
                  <a:noFill/>
                </a:ln>
                <a:solidFill>
                  <a:srgbClr val="000000"/>
                </a:solidFill>
                <a:effectLst/>
                <a:uLnTx/>
                <a:uFillTx/>
              </a:endParaRPr>
            </a:p>
          </p:txBody>
        </p:sp>
      </p:grpSp>
      <p:grpSp>
        <p:nvGrpSpPr>
          <p:cNvPr id="83" name="Group 82">
            <a:extLst>
              <a:ext uri="{FF2B5EF4-FFF2-40B4-BE49-F238E27FC236}">
                <a16:creationId xmlns:a16="http://schemas.microsoft.com/office/drawing/2014/main" id="{7C19E657-FC4B-5F14-4D6C-AB31742D460D}"/>
              </a:ext>
              <a:ext uri="{C183D7F6-B498-43B3-948B-1728B52AA6E4}">
                <adec:decorative xmlns:adec="http://schemas.microsoft.com/office/drawing/2017/decorative" val="1"/>
              </a:ext>
            </a:extLst>
          </p:cNvPr>
          <p:cNvGrpSpPr/>
          <p:nvPr/>
        </p:nvGrpSpPr>
        <p:grpSpPr>
          <a:xfrm flipH="1">
            <a:off x="8278765" y="2486365"/>
            <a:ext cx="560847" cy="128953"/>
            <a:chOff x="3819209" y="2155245"/>
            <a:chExt cx="554838" cy="115974"/>
          </a:xfrm>
        </p:grpSpPr>
        <p:sp>
          <p:nvSpPr>
            <p:cNvPr id="84" name="Oval 83">
              <a:extLst>
                <a:ext uri="{FF2B5EF4-FFF2-40B4-BE49-F238E27FC236}">
                  <a16:creationId xmlns:a16="http://schemas.microsoft.com/office/drawing/2014/main" id="{AE7D3DD1-855D-A852-D807-0A813AC9BABD}"/>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5" name="Straight Connector 84">
              <a:extLst>
                <a:ext uri="{FF2B5EF4-FFF2-40B4-BE49-F238E27FC236}">
                  <a16:creationId xmlns:a16="http://schemas.microsoft.com/office/drawing/2014/main" id="{4A941DAA-9AAF-BD3B-CCC4-EA948BEFC67D}"/>
                </a:ext>
              </a:extLst>
            </p:cNvPr>
            <p:cNvCxnSpPr>
              <a:cxnSpLocks/>
            </p:cNvCxnSpPr>
            <p:nvPr/>
          </p:nvCxnSpPr>
          <p:spPr>
            <a:xfrm flipH="1">
              <a:off x="3819209" y="221323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86" name="TextBox 85">
            <a:extLst>
              <a:ext uri="{FF2B5EF4-FFF2-40B4-BE49-F238E27FC236}">
                <a16:creationId xmlns:a16="http://schemas.microsoft.com/office/drawing/2014/main" id="{BFB185E4-FBC1-D251-FB77-EE89E576EC92}"/>
              </a:ext>
            </a:extLst>
          </p:cNvPr>
          <p:cNvSpPr txBox="1"/>
          <p:nvPr/>
        </p:nvSpPr>
        <p:spPr>
          <a:xfrm>
            <a:off x="8909031" y="2318591"/>
            <a:ext cx="3263714"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Helpdesk</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Use intent classification, entity extraction, sentiment analysis and light-weight summarization of internal helpdesk tickets, to automate route and reduce resolution time of IT/HR helpdesk tickets submitted by employees.</a:t>
            </a:r>
          </a:p>
        </p:txBody>
      </p:sp>
      <p:sp>
        <p:nvSpPr>
          <p:cNvPr id="88" name="Title 1">
            <a:extLst>
              <a:ext uri="{FF2B5EF4-FFF2-40B4-BE49-F238E27FC236}">
                <a16:creationId xmlns:a16="http://schemas.microsoft.com/office/drawing/2014/main" id="{29F59E2D-07AA-878C-EF36-B54054DEF29A}"/>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Communication, Media &amp; Technology Industry</a:t>
            </a:r>
          </a:p>
        </p:txBody>
      </p:sp>
    </p:spTree>
    <p:extLst>
      <p:ext uri="{BB962C8B-B14F-4D97-AF65-F5344CB8AC3E}">
        <p14:creationId xmlns:p14="http://schemas.microsoft.com/office/powerpoint/2010/main" val="696815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50000" fill="hold" grpId="1" nodeType="withEffect">
                                  <p:stCondLst>
                                    <p:cond delay="0"/>
                                  </p:stCondLst>
                                  <p:childTnLst>
                                    <p:animMotion origin="layout" path="M -2.70833E-6 1.85185E-6 L 0.02956 1.85185E-6 " pathEditMode="relative" rAng="0" ptsTypes="AA">
                                      <p:cBhvr>
                                        <p:cTn id="9" dur="500" spd="-100000" fill="hold"/>
                                        <p:tgtEl>
                                          <p:spTgt spid="15"/>
                                        </p:tgtEl>
                                        <p:attrNameLst>
                                          <p:attrName>ppt_x</p:attrName>
                                          <p:attrName>ppt_y</p:attrName>
                                        </p:attrNameLst>
                                      </p:cBhvr>
                                      <p:rCtr x="1471" y="0"/>
                                    </p:animMotion>
                                  </p:childTnLst>
                                </p:cTn>
                              </p:par>
                              <p:par>
                                <p:cTn id="10" presetID="10"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63" presetClass="path" presetSubtype="0" accel="50000" decel="50000" fill="hold" nodeType="withEffect">
                                  <p:stCondLst>
                                    <p:cond delay="0"/>
                                  </p:stCondLst>
                                  <p:childTnLst>
                                    <p:animMotion origin="layout" path="M -0.02956 -3.7037E-7 L 4.58333E-6 -3.7037E-7 " pathEditMode="relative" rAng="0" ptsTypes="AA">
                                      <p:cBhvr>
                                        <p:cTn id="14" dur="500" fill="hold"/>
                                        <p:tgtEl>
                                          <p:spTgt spid="41"/>
                                        </p:tgtEl>
                                        <p:attrNameLst>
                                          <p:attrName>ppt_x</p:attrName>
                                          <p:attrName>ppt_y</p:attrName>
                                        </p:attrNameLst>
                                      </p:cBhvr>
                                      <p:rCtr x="1471" y="0"/>
                                    </p:animMotion>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accel="50000" decel="50000" fill="hold" grpId="1" nodeType="withEffect">
                                  <p:stCondLst>
                                    <p:cond delay="0"/>
                                  </p:stCondLst>
                                  <p:childTnLst>
                                    <p:animMotion origin="layout" path="M -0.02955 -2.59259E-6 L -3.95833E-6 -2.59259E-6 " pathEditMode="relative" rAng="0" ptsTypes="AA">
                                      <p:cBhvr>
                                        <p:cTn id="19" dur="500" fill="hold"/>
                                        <p:tgtEl>
                                          <p:spTgt spid="40"/>
                                        </p:tgtEl>
                                        <p:attrNameLst>
                                          <p:attrName>ppt_x</p:attrName>
                                          <p:attrName>ppt_y</p:attrName>
                                        </p:attrNameLst>
                                      </p:cBhvr>
                                      <p:rCtr x="1471" y="0"/>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3.75E-6 -2.59259E-6 L 3.75E-6 0.05255 " pathEditMode="relative" rAng="0" ptsTypes="AA">
                                      <p:cBhvr>
                                        <p:cTn id="24" dur="500" spd="-100000" fill="hold"/>
                                        <p:tgtEl>
                                          <p:spTgt spid="2"/>
                                        </p:tgtEl>
                                        <p:attrNameLst>
                                          <p:attrName>ppt_x</p:attrName>
                                          <p:attrName>ppt_y</p:attrName>
                                        </p:attrNameLst>
                                      </p:cBhvr>
                                      <p:rCtr x="0" y="2616"/>
                                    </p:animMotion>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accel="50000" decel="50000" fill="hold" nodeType="withEffect">
                                  <p:stCondLst>
                                    <p:cond delay="0"/>
                                  </p:stCondLst>
                                  <p:childTnLst>
                                    <p:animMotion origin="layout" path="M -0.02956 1.48148E-6 L 1.04167E-6 1.48148E-6 " pathEditMode="relative" rAng="0" ptsTypes="AA">
                                      <p:cBhvr>
                                        <p:cTn id="29" dur="500" fill="hold"/>
                                        <p:tgtEl>
                                          <p:spTgt spid="26"/>
                                        </p:tgtEl>
                                        <p:attrNameLst>
                                          <p:attrName>ppt_x</p:attrName>
                                          <p:attrName>ppt_y</p:attrName>
                                        </p:attrNameLst>
                                      </p:cBhvr>
                                      <p:rCtr x="1471" y="0"/>
                                    </p:animMotion>
                                  </p:childTnLst>
                                </p:cTn>
                              </p:par>
                              <p:par>
                                <p:cTn id="30" presetID="10" presetClass="entr" presetSubtype="0" decel="5000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3" presetClass="path" presetSubtype="0" decel="50000" fill="hold" nodeType="withEffect">
                                  <p:stCondLst>
                                    <p:cond delay="0"/>
                                  </p:stCondLst>
                                  <p:childTnLst>
                                    <p:animMotion origin="layout" path="M -1.25E-6 -2.59259E-6 L 0.02956 -2.59259E-6 " pathEditMode="relative" rAng="0" ptsTypes="AA">
                                      <p:cBhvr>
                                        <p:cTn id="34" dur="500" spd="-100000" fill="hold"/>
                                        <p:tgtEl>
                                          <p:spTgt spid="16"/>
                                        </p:tgtEl>
                                        <p:attrNameLst>
                                          <p:attrName>ppt_x</p:attrName>
                                          <p:attrName>ppt_y</p:attrName>
                                        </p:attrNameLst>
                                      </p:cBhvr>
                                      <p:rCtr x="1471" y="0"/>
                                    </p:animMotion>
                                  </p:childTnLst>
                                </p:cTn>
                              </p:par>
                              <p:par>
                                <p:cTn id="35" presetID="10" presetClass="entr" presetSubtype="0" decel="50000"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fade">
                                      <p:cBhvr>
                                        <p:cTn id="37" dur="500"/>
                                        <p:tgtEl>
                                          <p:spTgt spid="70"/>
                                        </p:tgtEl>
                                      </p:cBhvr>
                                    </p:animEffect>
                                  </p:childTnLst>
                                </p:cTn>
                              </p:par>
                              <p:par>
                                <p:cTn id="38" presetID="63" presetClass="path" presetSubtype="0" decel="50000" fill="hold" nodeType="withEffect">
                                  <p:stCondLst>
                                    <p:cond delay="0"/>
                                  </p:stCondLst>
                                  <p:childTnLst>
                                    <p:animMotion origin="layout" path="M 8.33333E-7 3.33333E-6 L 0.02956 3.33333E-6 " pathEditMode="relative" rAng="0" ptsTypes="AA">
                                      <p:cBhvr>
                                        <p:cTn id="39" dur="500" spd="-100000" fill="hold"/>
                                        <p:tgtEl>
                                          <p:spTgt spid="70"/>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0" grpId="0" animBg="1"/>
      <p:bldP spid="40"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6">
            <a:extLst>
              <a:ext uri="{FF2B5EF4-FFF2-40B4-BE49-F238E27FC236}">
                <a16:creationId xmlns:a16="http://schemas.microsoft.com/office/drawing/2014/main" id="{3F619D7C-2A1F-BBA8-440D-48B159BA232F}"/>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60688" y="0"/>
            <a:ext cx="9235440" cy="3292475"/>
          </a:xfrm>
          <a:prstGeom prst="rect">
            <a:avLst/>
          </a:prstGeom>
        </p:spPr>
      </p:pic>
      <p:sp>
        <p:nvSpPr>
          <p:cNvPr id="12" name="Text Placeholder 1">
            <a:extLst>
              <a:ext uri="{FF2B5EF4-FFF2-40B4-BE49-F238E27FC236}">
                <a16:creationId xmlns:a16="http://schemas.microsoft.com/office/drawing/2014/main" id="{4210E438-2E27-025A-B99B-0160EAA29EAF}"/>
              </a:ext>
            </a:extLst>
          </p:cNvPr>
          <p:cNvSpPr txBox="1">
            <a:spLocks/>
          </p:cNvSpPr>
          <p:nvPr/>
        </p:nvSpPr>
        <p:spPr>
          <a:xfrm>
            <a:off x="3268758" y="3460224"/>
            <a:ext cx="8643841" cy="830262"/>
          </a:xfrm>
          <a:prstGeom prst="rect">
            <a:avLst/>
          </a:prstGeom>
        </p:spPr>
        <p:txBody>
          <a:bodyPr lIns="0" tIns="0" rIns="0" bIns="0" anchor="b" anchorCtr="0"/>
          <a:lstStyle>
            <a:lvl1pPr marL="0" indent="0" algn="l" defTabSz="914400" rtl="0" eaLnBrk="1" latinLnBrk="0" hangingPunct="1">
              <a:lnSpc>
                <a:spcPct val="100000"/>
              </a:lnSpc>
              <a:spcBef>
                <a:spcPts val="1000"/>
              </a:spcBef>
              <a:buFont typeface="Arial" panose="020B0604020202020204" pitchFamily="34" charset="0"/>
              <a:buNone/>
              <a:defRPr sz="1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ysClr val="windowText" lastClr="000000"/>
                </a:solidFill>
                <a:effectLst/>
                <a:uLnTx/>
                <a:uFillTx/>
                <a:latin typeface="Segoe UI" panose="020B0502040204020203" pitchFamily="34" charset="0"/>
                <a:ea typeface="+mn-ea"/>
                <a:cs typeface="Segoe UI" panose="020B0502040204020203" pitchFamily="34" charset="0"/>
              </a:rPr>
              <a:t>“</a:t>
            </a:r>
            <a:r>
              <a:rPr kumimoji="0" lang="en-US" sz="1800" b="0" i="0" u="none" strike="noStrike" kern="1200" cap="none" spc="0" normalizeH="0" baseline="0" noProof="0">
                <a:ln>
                  <a:noFill/>
                </a:ln>
                <a:solidFill>
                  <a:sysClr val="windowText" lastClr="000000"/>
                </a:solidFill>
                <a:effectLst/>
                <a:uLnTx/>
                <a:uFillTx/>
                <a:latin typeface="Segoe UI" panose="020B0502040204020203" pitchFamily="34" charset="0"/>
                <a:ea typeface="Times New Roman" panose="02020603050405020304" pitchFamily="18" charset="0"/>
                <a:cs typeface="Segoe UI" panose="020B0502040204020203" pitchFamily="34" charset="0"/>
              </a:rPr>
              <a:t>We think there's a big upside potential for Azure OpenAI Service to help us improve employee experiences, enhance customer interactions, and drive more efficiency within our developer community.”</a:t>
            </a:r>
            <a:endParaRPr kumimoji="0" lang="en-US" sz="1800" b="0" i="0" u="none" strike="noStrike" kern="1200" cap="none" spc="0" normalizeH="0" baseline="0" noProof="0">
              <a:ln>
                <a:noFill/>
              </a:ln>
              <a:solidFill>
                <a:sysClr val="windowText" lastClr="000000"/>
              </a:solidFill>
              <a:effectLst/>
              <a:uLnTx/>
              <a:uFillTx/>
              <a:latin typeface="Times New Roman" panose="02020603050405020304" pitchFamily="18" charset="0"/>
              <a:ea typeface="Times New Roman" panose="02020603050405020304" pitchFamily="18" charset="0"/>
              <a:cs typeface="Segoe UI" panose="020B0502040204020203" pitchFamily="34" charset="0"/>
            </a:endParaRPr>
          </a:p>
        </p:txBody>
      </p:sp>
      <p:sp>
        <p:nvSpPr>
          <p:cNvPr id="13" name="Text Placeholder 3">
            <a:extLst>
              <a:ext uri="{FF2B5EF4-FFF2-40B4-BE49-F238E27FC236}">
                <a16:creationId xmlns:a16="http://schemas.microsoft.com/office/drawing/2014/main" id="{1B03C3A6-0BD0-D43A-F606-66B697453B16}"/>
              </a:ext>
            </a:extLst>
          </p:cNvPr>
          <p:cNvSpPr txBox="1">
            <a:spLocks/>
          </p:cNvSpPr>
          <p:nvPr/>
        </p:nvSpPr>
        <p:spPr>
          <a:xfrm>
            <a:off x="3268757" y="4423180"/>
            <a:ext cx="8643841" cy="158979"/>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000" b="0" i="0" kern="1200">
                <a:solidFill>
                  <a:schemeClr val="bg1">
                    <a:lumMod val="50000"/>
                  </a:schemeClr>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—Jon Summers, Chief Information Officer, AT&amp;T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endParaRPr>
          </a:p>
        </p:txBody>
      </p:sp>
      <p:sp>
        <p:nvSpPr>
          <p:cNvPr id="14" name="Text Placeholder 6">
            <a:extLst>
              <a:ext uri="{FF2B5EF4-FFF2-40B4-BE49-F238E27FC236}">
                <a16:creationId xmlns:a16="http://schemas.microsoft.com/office/drawing/2014/main" id="{1D4F006F-E679-CB9F-D45D-425B99A7A346}"/>
              </a:ext>
            </a:extLst>
          </p:cNvPr>
          <p:cNvSpPr txBox="1">
            <a:spLocks/>
          </p:cNvSpPr>
          <p:nvPr/>
        </p:nvSpPr>
        <p:spPr>
          <a:xfrm>
            <a:off x="310297" y="3596575"/>
            <a:ext cx="2286000" cy="2397826"/>
          </a:xfrm>
          <a:prstGeom prst="rect">
            <a:avLst/>
          </a:prstGeom>
        </p:spPr>
        <p:txBody>
          <a:bodyPr lIns="0" tIns="0" rIns="0" bIns="0" anchor="b" anchorCtr="0"/>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t>Customer:</a:t>
            </a:r>
            <a:b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AT&amp;T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t>Industry:</a:t>
            </a:r>
            <a:b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Telecommunications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t>Size:</a:t>
            </a:r>
            <a:b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10,000+ employees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t>Country:</a:t>
            </a:r>
            <a:b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United States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a:ea typeface="+mn-ea"/>
                <a:cs typeface="Segoe UI Semibold"/>
              </a:rPr>
              <a:t>Products and services:</a:t>
            </a:r>
            <a:b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solidFill>
                  <a:sysClr val="window" lastClr="FFFFFF">
                    <a:lumMod val="50000"/>
                  </a:sysClr>
                </a:solidFill>
                <a:effectLst/>
                <a:uLnTx/>
                <a:uFillTx/>
                <a:latin typeface="Segoe UI Semilight" panose="020B0402040204020203" pitchFamily="34" charset="0"/>
                <a:ea typeface="+mn-ea"/>
                <a:cs typeface="Segoe UI Semilight" panose="020B0402040204020203" pitchFamily="34" charset="0"/>
              </a:rPr>
              <a:t>Azure OpenAI Service</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000" b="0" i="0" u="none" strike="noStrike" kern="1200" cap="none" spc="0" normalizeH="0" baseline="0" noProof="0">
              <a:ln>
                <a:noFill/>
              </a:ln>
              <a:solidFill>
                <a:sysClr val="window" lastClr="FFFFFF">
                  <a:lumMod val="50000"/>
                </a:sysClr>
              </a:solidFill>
              <a:effectLst/>
              <a:uLnTx/>
              <a:uFillTx/>
              <a:latin typeface="Segoe UI Semilight"/>
              <a:ea typeface="+mn-ea"/>
              <a:cs typeface="Segoe UI Semilight"/>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hlinkClick r:id="rId3"/>
              </a:rPr>
              <a:t>Read full story here</a:t>
            </a:r>
            <a:endPar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hlinkClick r:id="rId4"/>
              </a:rPr>
              <a:t>AT&amp;T Video</a:t>
            </a:r>
            <a:endPar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000" b="1" i="0" u="none" strike="noStrike" kern="1200" cap="none" spc="0" normalizeH="0" baseline="0" noProof="0">
              <a:ln>
                <a:noFill/>
              </a:ln>
              <a:solidFill>
                <a:sysClr val="window" lastClr="FFFFFF">
                  <a:lumMod val="50000"/>
                </a:sysClr>
              </a:solidFill>
              <a:effectLst/>
              <a:uLnTx/>
              <a:uFillTx/>
              <a:latin typeface="Segoe UI Semibold" panose="020B0502040204020203" pitchFamily="34" charset="0"/>
              <a:ea typeface="+mn-ea"/>
              <a:cs typeface="Segoe UI Semibold" panose="020B0502040204020203" pitchFamily="34" charset="0"/>
            </a:endParaRPr>
          </a:p>
        </p:txBody>
      </p:sp>
      <p:sp>
        <p:nvSpPr>
          <p:cNvPr id="15" name="Rectangle 14">
            <a:extLst>
              <a:ext uri="{FF2B5EF4-FFF2-40B4-BE49-F238E27FC236}">
                <a16:creationId xmlns:a16="http://schemas.microsoft.com/office/drawing/2014/main" id="{65BC01A6-CAE0-CC4F-4D0C-42202B77B51D}"/>
              </a:ext>
            </a:extLst>
          </p:cNvPr>
          <p:cNvSpPr/>
          <p:nvPr/>
        </p:nvSpPr>
        <p:spPr>
          <a:xfrm>
            <a:off x="2870483" y="0"/>
            <a:ext cx="118872" cy="6858000"/>
          </a:xfrm>
          <a:prstGeom prst="rect">
            <a:avLst/>
          </a:prstGeom>
          <a:solidFill>
            <a:srgbClr val="009ED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6" name="Text Placeholder 4">
            <a:extLst>
              <a:ext uri="{FF2B5EF4-FFF2-40B4-BE49-F238E27FC236}">
                <a16:creationId xmlns:a16="http://schemas.microsoft.com/office/drawing/2014/main" id="{DAA8BC81-DF60-E60C-B9D8-F510F1AB53F3}"/>
              </a:ext>
            </a:extLst>
          </p:cNvPr>
          <p:cNvSpPr txBox="1">
            <a:spLocks/>
          </p:cNvSpPr>
          <p:nvPr/>
        </p:nvSpPr>
        <p:spPr>
          <a:xfrm>
            <a:off x="3268663" y="5162550"/>
            <a:ext cx="2693987" cy="1470025"/>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300" b="0" i="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AT&amp;T is exploring how to use technology to help </a:t>
            </a:r>
            <a:r>
              <a:rPr kumimoji="0" lang="en-US" sz="1300" b="1"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automate some business processes </a:t>
            </a:r>
            <a:r>
              <a:rPr kumimoji="0" lang="en-US" sz="1300" b="0"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to improve employee and customer experiences. AT&amp;T has started using Azure OpenAI Service to help its employees be more productive and provide customers with the service they expect.</a:t>
            </a:r>
          </a:p>
        </p:txBody>
      </p:sp>
      <p:sp>
        <p:nvSpPr>
          <p:cNvPr id="17" name="Text Placeholder 7">
            <a:extLst>
              <a:ext uri="{FF2B5EF4-FFF2-40B4-BE49-F238E27FC236}">
                <a16:creationId xmlns:a16="http://schemas.microsoft.com/office/drawing/2014/main" id="{AFC31BF4-0783-6C8C-858D-233ABE999869}"/>
              </a:ext>
            </a:extLst>
          </p:cNvPr>
          <p:cNvSpPr txBox="1">
            <a:spLocks/>
          </p:cNvSpPr>
          <p:nvPr/>
        </p:nvSpPr>
        <p:spPr>
          <a:xfrm>
            <a:off x="6302103" y="5162550"/>
            <a:ext cx="2581276" cy="1470025"/>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300" b="0" i="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AT&amp;T is using Microsoft Azure OpenAI Service to enable IT service requests, migrate legacy code into modern code, and empowering employees to complete common human resources tasks.</a:t>
            </a:r>
          </a:p>
        </p:txBody>
      </p:sp>
      <p:sp>
        <p:nvSpPr>
          <p:cNvPr id="18" name="Text Placeholder 18">
            <a:extLst>
              <a:ext uri="{FF2B5EF4-FFF2-40B4-BE49-F238E27FC236}">
                <a16:creationId xmlns:a16="http://schemas.microsoft.com/office/drawing/2014/main" id="{9885852B-A96C-12A8-A2BF-83BFDF4392DC}"/>
              </a:ext>
            </a:extLst>
          </p:cNvPr>
          <p:cNvSpPr txBox="1">
            <a:spLocks/>
          </p:cNvSpPr>
          <p:nvPr/>
        </p:nvSpPr>
        <p:spPr>
          <a:xfrm>
            <a:off x="9187715" y="5162550"/>
            <a:ext cx="2693988" cy="1470009"/>
          </a:xfrm>
          <a:prstGeom prst="rect">
            <a:avLst/>
          </a:prstGeom>
        </p:spPr>
        <p:txBody>
          <a:bodyPr lIns="0" tIns="0" rIns="0" bIns="0"/>
          <a:lstStyle>
            <a:lvl1pPr marL="0" indent="0" algn="l" defTabSz="914400" rtl="0" eaLnBrk="1" latinLnBrk="0" hangingPunct="1">
              <a:lnSpc>
                <a:spcPct val="100000"/>
              </a:lnSpc>
              <a:spcBef>
                <a:spcPts val="1000"/>
              </a:spcBef>
              <a:buFont typeface="Arial" panose="020B0604020202020204" pitchFamily="34" charset="0"/>
              <a:buNone/>
              <a:defRPr sz="1300" b="0" i="0" kern="1200">
                <a:solidFill>
                  <a:schemeClr val="tx1"/>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300" b="0"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rPr>
              <a:t>By using Azure and AI technologies, the company can automate IT tasks and provide employees with fast answers to basic human resource requests, leading to increased efficiency, improved work life, and reduced costs.</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sz="1300" b="0" i="0" u="none" strike="noStrike" kern="1200" cap="none" spc="0" normalizeH="0" baseline="0" noProof="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pic>
        <p:nvPicPr>
          <p:cNvPr id="19" name="Picture Placeholder 7" descr="AT&amp;T logo">
            <a:extLst>
              <a:ext uri="{FF2B5EF4-FFF2-40B4-BE49-F238E27FC236}">
                <a16:creationId xmlns:a16="http://schemas.microsoft.com/office/drawing/2014/main" id="{48CBB8CE-44ED-C15C-8A2C-1584F2E7CAE2}"/>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401737" y="436245"/>
            <a:ext cx="2103120" cy="2103120"/>
          </a:xfrm>
          <a:prstGeom prst="rect">
            <a:avLst/>
          </a:prstGeom>
        </p:spPr>
      </p:pic>
    </p:spTree>
    <p:extLst>
      <p:ext uri="{BB962C8B-B14F-4D97-AF65-F5344CB8AC3E}">
        <p14:creationId xmlns:p14="http://schemas.microsoft.com/office/powerpoint/2010/main" val="23519033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2">
            <a:extLst>
              <a:ext uri="{FF2B5EF4-FFF2-40B4-BE49-F238E27FC236}">
                <a16:creationId xmlns:a16="http://schemas.microsoft.com/office/drawing/2014/main" id="{F25C901D-AFEB-F10D-8E91-B9942132DE49}"/>
              </a:ext>
            </a:extLst>
          </p:cNvPr>
          <p:cNvSpPr txBox="1">
            <a:spLocks/>
          </p:cNvSpPr>
          <p:nvPr/>
        </p:nvSpPr>
        <p:spPr>
          <a:xfrm>
            <a:off x="3268758" y="4361613"/>
            <a:ext cx="2560320" cy="2215991"/>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currently has a virtual agent that fields inquiries, usually with little to no human intervention. If the inquiry is beyond the bot’s comprehension, it will hand over the conversation to human agents. Even with the bot adept to handle the initial queries, there is still significant manual effort by human agents to figure out the scope of the problem, and for them to be able to quickly detect new problems.</a:t>
            </a:r>
          </a:p>
        </p:txBody>
      </p:sp>
      <p:sp>
        <p:nvSpPr>
          <p:cNvPr id="4" name="Text Placeholder 14">
            <a:extLst>
              <a:ext uri="{FF2B5EF4-FFF2-40B4-BE49-F238E27FC236}">
                <a16:creationId xmlns:a16="http://schemas.microsoft.com/office/drawing/2014/main" id="{D598DAF8-2A47-975B-FBFA-A62D01037BDF}"/>
              </a:ext>
            </a:extLst>
          </p:cNvPr>
          <p:cNvSpPr txBox="1">
            <a:spLocks/>
          </p:cNvSpPr>
          <p:nvPr/>
        </p:nvSpPr>
        <p:spPr>
          <a:xfrm>
            <a:off x="6096000" y="4361612"/>
            <a:ext cx="2286000" cy="236988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In order to reduce the time for handoffs to the human agents and to help understand the problem faster and more efficiently, the company is using Azure OpenAI Service to help summarize the conversation in a few sentences.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customer is also using Azure OpenAI Service for call summarization to detect new problems.</a:t>
            </a:r>
          </a:p>
        </p:txBody>
      </p:sp>
      <p:sp>
        <p:nvSpPr>
          <p:cNvPr id="5" name="Text Placeholder 15">
            <a:extLst>
              <a:ext uri="{FF2B5EF4-FFF2-40B4-BE49-F238E27FC236}">
                <a16:creationId xmlns:a16="http://schemas.microsoft.com/office/drawing/2014/main" id="{6C300319-0382-9FE2-C373-73D125B764B2}"/>
              </a:ext>
            </a:extLst>
          </p:cNvPr>
          <p:cNvSpPr txBox="1">
            <a:spLocks/>
          </p:cNvSpPr>
          <p:nvPr/>
        </p:nvSpPr>
        <p:spPr>
          <a:xfrm>
            <a:off x="8867900" y="4361427"/>
            <a:ext cx="3017520" cy="892552"/>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savings for agent, and summaries are used to detect new topics in the call center to better react to new problems.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Cost Savings.</a:t>
            </a:r>
          </a:p>
        </p:txBody>
      </p:sp>
      <p:sp>
        <p:nvSpPr>
          <p:cNvPr id="6" name="Text Placeholder 13">
            <a:extLst>
              <a:ext uri="{FF2B5EF4-FFF2-40B4-BE49-F238E27FC236}">
                <a16:creationId xmlns:a16="http://schemas.microsoft.com/office/drawing/2014/main" id="{B32DF030-1DE1-85F0-03E6-5B13FDEFCDCF}"/>
              </a:ext>
            </a:extLst>
          </p:cNvPr>
          <p:cNvSpPr txBox="1">
            <a:spLocks/>
          </p:cNvSpPr>
          <p:nvPr/>
        </p:nvSpPr>
        <p:spPr>
          <a:xfrm>
            <a:off x="401638" y="3429443"/>
            <a:ext cx="2381220" cy="2800767"/>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Large Telco Organisation</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Telco</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Corporate (10,000+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Europe</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Call Summarisation</a:t>
            </a:r>
          </a:p>
        </p:txBody>
      </p:sp>
      <p:sp>
        <p:nvSpPr>
          <p:cNvPr id="7" name="Rectangle 6">
            <a:extLst>
              <a:ext uri="{FF2B5EF4-FFF2-40B4-BE49-F238E27FC236}">
                <a16:creationId xmlns:a16="http://schemas.microsoft.com/office/drawing/2014/main" id="{CDA86304-41DA-A7FE-44C4-2EBA9E2CFDA6}"/>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7136343-6952-7DAD-DBF1-F6EF356577AA}"/>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58631" y="-1"/>
            <a:ext cx="9233369" cy="3292475"/>
          </a:xfrm>
          <a:prstGeom prst="rect">
            <a:avLst/>
          </a:prstGeom>
        </p:spPr>
      </p:pic>
      <p:sp>
        <p:nvSpPr>
          <p:cNvPr id="9" name="Title 1">
            <a:extLst>
              <a:ext uri="{FF2B5EF4-FFF2-40B4-BE49-F238E27FC236}">
                <a16:creationId xmlns:a16="http://schemas.microsoft.com/office/drawing/2014/main" id="{FEEDEAFA-022F-B58D-544F-7C573CBBDE3F}"/>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Large Telco Organization overview</a:t>
            </a:r>
          </a:p>
        </p:txBody>
      </p:sp>
    </p:spTree>
    <p:extLst>
      <p:ext uri="{BB962C8B-B14F-4D97-AF65-F5344CB8AC3E}">
        <p14:creationId xmlns:p14="http://schemas.microsoft.com/office/powerpoint/2010/main" val="35870568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6456F1F2-62A7-6AD3-EA44-CCAB5CCD4C34}"/>
              </a:ext>
            </a:extLst>
          </p:cNvPr>
          <p:cNvSpPr txBox="1">
            <a:spLocks/>
          </p:cNvSpPr>
          <p:nvPr/>
        </p:nvSpPr>
        <p:spPr>
          <a:xfrm>
            <a:off x="3268758" y="4361427"/>
            <a:ext cx="2560320" cy="1107996"/>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is a leading media company who wants to accelerate and analyse all pre-publication work of journalists. They also have a lot of video content that needs to be extracted and analysed.</a:t>
            </a:r>
          </a:p>
        </p:txBody>
      </p:sp>
      <p:sp>
        <p:nvSpPr>
          <p:cNvPr id="3" name="Text Placeholder 14">
            <a:extLst>
              <a:ext uri="{FF2B5EF4-FFF2-40B4-BE49-F238E27FC236}">
                <a16:creationId xmlns:a16="http://schemas.microsoft.com/office/drawing/2014/main" id="{A7BA95B0-AD20-3108-EFA0-CACF470217B5}"/>
              </a:ext>
            </a:extLst>
          </p:cNvPr>
          <p:cNvSpPr txBox="1">
            <a:spLocks/>
          </p:cNvSpPr>
          <p:nvPr/>
        </p:nvSpPr>
        <p:spPr>
          <a:xfrm>
            <a:off x="6096000" y="4361427"/>
            <a:ext cx="2286000" cy="2554545"/>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company is planning to use Azure OpenAI Service for content edits to comply with their editorial style guides to generate compelling summaries generating SEO optimized headlines for articles, assisting in article composition from wires or from fact lists, etc. </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They also want to perform entity extraction and generate summaries of audio transcripts from video content. </a:t>
            </a:r>
          </a:p>
        </p:txBody>
      </p:sp>
      <p:sp>
        <p:nvSpPr>
          <p:cNvPr id="4" name="Text Placeholder 15">
            <a:extLst>
              <a:ext uri="{FF2B5EF4-FFF2-40B4-BE49-F238E27FC236}">
                <a16:creationId xmlns:a16="http://schemas.microsoft.com/office/drawing/2014/main" id="{AEBE2D53-250D-BA3D-6095-398DD5732E83}"/>
              </a:ext>
            </a:extLst>
          </p:cNvPr>
          <p:cNvSpPr txBox="1">
            <a:spLocks/>
          </p:cNvSpPr>
          <p:nvPr/>
        </p:nvSpPr>
        <p:spPr>
          <a:xfrm>
            <a:off x="8912350" y="4361427"/>
            <a:ext cx="3017520" cy="52322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savings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Innovative content generation</a:t>
            </a:r>
          </a:p>
        </p:txBody>
      </p:sp>
      <p:sp>
        <p:nvSpPr>
          <p:cNvPr id="5" name="Text Placeholder 13">
            <a:extLst>
              <a:ext uri="{FF2B5EF4-FFF2-40B4-BE49-F238E27FC236}">
                <a16:creationId xmlns:a16="http://schemas.microsoft.com/office/drawing/2014/main" id="{83CA0A78-B52E-D1D7-492E-1BF3483578BB}"/>
              </a:ext>
            </a:extLst>
          </p:cNvPr>
          <p:cNvSpPr txBox="1">
            <a:spLocks/>
          </p:cNvSpPr>
          <p:nvPr/>
        </p:nvSpPr>
        <p:spPr>
          <a:xfrm>
            <a:off x="401637" y="3429443"/>
            <a:ext cx="2393181" cy="2800767"/>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Large Mass Media Company</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Mass Media</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Corporate (10,000+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Americas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Content Generation</a:t>
            </a:r>
          </a:p>
        </p:txBody>
      </p:sp>
      <p:sp>
        <p:nvSpPr>
          <p:cNvPr id="6" name="Rectangle 5">
            <a:extLst>
              <a:ext uri="{FF2B5EF4-FFF2-40B4-BE49-F238E27FC236}">
                <a16:creationId xmlns:a16="http://schemas.microsoft.com/office/drawing/2014/main" id="{73265395-FF90-B43B-4CCA-9375F969D8E1}"/>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Magazine printing process">
            <a:extLst>
              <a:ext uri="{FF2B5EF4-FFF2-40B4-BE49-F238E27FC236}">
                <a16:creationId xmlns:a16="http://schemas.microsoft.com/office/drawing/2014/main" id="{E47967C1-E94F-2630-41D2-0BDD60ED505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2952986" y="-764"/>
            <a:ext cx="9231312" cy="3292475"/>
          </a:xfrm>
          <a:prstGeom prst="rect">
            <a:avLst/>
          </a:prstGeom>
        </p:spPr>
      </p:pic>
      <p:sp>
        <p:nvSpPr>
          <p:cNvPr id="8" name="Title 1">
            <a:extLst>
              <a:ext uri="{FF2B5EF4-FFF2-40B4-BE49-F238E27FC236}">
                <a16:creationId xmlns:a16="http://schemas.microsoft.com/office/drawing/2014/main" id="{8BE04DED-E14E-FB9B-D338-6B119DCFBE22}"/>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Large Mass Media Company overview</a:t>
            </a:r>
          </a:p>
        </p:txBody>
      </p:sp>
    </p:spTree>
    <p:extLst>
      <p:ext uri="{BB962C8B-B14F-4D97-AF65-F5344CB8AC3E}">
        <p14:creationId xmlns:p14="http://schemas.microsoft.com/office/powerpoint/2010/main" val="58114368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862532-9037-813E-3C6E-A0968BE92C88}"/>
              </a:ext>
              <a:ext uri="{C183D7F6-B498-43B3-948B-1728B52AA6E4}">
                <adec:decorative xmlns:adec="http://schemas.microsoft.com/office/drawing/2017/decorative" val="1"/>
              </a:ext>
            </a:extLst>
          </p:cNvPr>
          <p:cNvGrpSpPr/>
          <p:nvPr/>
        </p:nvGrpSpPr>
        <p:grpSpPr>
          <a:xfrm>
            <a:off x="454843" y="5578013"/>
            <a:ext cx="11277603" cy="1234953"/>
            <a:chOff x="457197" y="5578219"/>
            <a:chExt cx="11277603" cy="743859"/>
          </a:xfrm>
        </p:grpSpPr>
        <p:sp>
          <p:nvSpPr>
            <p:cNvPr id="3" name="Rectangle: Rounded Corners 2">
              <a:extLst>
                <a:ext uri="{FF2B5EF4-FFF2-40B4-BE49-F238E27FC236}">
                  <a16:creationId xmlns:a16="http://schemas.microsoft.com/office/drawing/2014/main" id="{D2A564F0-56BD-6692-AC5B-532E78584711}"/>
                </a:ext>
              </a:extLst>
            </p:cNvPr>
            <p:cNvSpPr/>
            <p:nvPr/>
          </p:nvSpPr>
          <p:spPr bwMode="auto">
            <a:xfrm>
              <a:off x="588262" y="5916896"/>
              <a:ext cx="11029703" cy="349287"/>
            </a:xfrm>
            <a:prstGeom prst="roundRect">
              <a:avLst>
                <a:gd name="adj" fmla="val 16051"/>
              </a:avLst>
            </a:prstGeom>
            <a:gradFill>
              <a:gsLst>
                <a:gs pos="0">
                  <a:srgbClr val="0078D4"/>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9C7B646D-059D-1B26-717C-D8F0A8CEAA88}"/>
                </a:ext>
              </a:extLst>
            </p:cNvPr>
            <p:cNvGrpSpPr/>
            <p:nvPr/>
          </p:nvGrpSpPr>
          <p:grpSpPr>
            <a:xfrm>
              <a:off x="530942" y="5578219"/>
              <a:ext cx="11130116" cy="743859"/>
              <a:chOff x="150812" y="5384378"/>
              <a:chExt cx="11890376" cy="811703"/>
            </a:xfrm>
          </p:grpSpPr>
          <p:sp>
            <p:nvSpPr>
              <p:cNvPr id="10" name="!!Structured &amp; unstructured">
                <a:extLst>
                  <a:ext uri="{FF2B5EF4-FFF2-40B4-BE49-F238E27FC236}">
                    <a16:creationId xmlns:a16="http://schemas.microsoft.com/office/drawing/2014/main" id="{A6FC5679-3429-8F8F-DD85-0523B8F4A8B3}"/>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292BBA0-71DF-3DF7-4FF8-D1D279FA369F}"/>
                  </a:ext>
                </a:extLst>
              </p:cNvPr>
              <p:cNvGrpSpPr/>
              <p:nvPr/>
            </p:nvGrpSpPr>
            <p:grpSpPr>
              <a:xfrm>
                <a:off x="196850" y="5715068"/>
                <a:ext cx="11798303" cy="447926"/>
                <a:chOff x="180976" y="5686551"/>
                <a:chExt cx="11830051" cy="457200"/>
              </a:xfrm>
            </p:grpSpPr>
            <p:sp>
              <p:nvSpPr>
                <p:cNvPr id="13" name="!!Structured &amp; unstructured">
                  <a:extLst>
                    <a:ext uri="{FF2B5EF4-FFF2-40B4-BE49-F238E27FC236}">
                      <a16:creationId xmlns:a16="http://schemas.microsoft.com/office/drawing/2014/main" id="{71F632D9-9FCA-E955-BE48-6F68F68000AD}"/>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Worker Assistance and Onboarding</a:t>
                  </a:r>
                </a:p>
              </p:txBody>
            </p:sp>
            <p:sp>
              <p:nvSpPr>
                <p:cNvPr id="14" name="!!Structured &amp; unstructured">
                  <a:extLst>
                    <a:ext uri="{FF2B5EF4-FFF2-40B4-BE49-F238E27FC236}">
                      <a16:creationId xmlns:a16="http://schemas.microsoft.com/office/drawing/2014/main" id="{649426F9-05C9-EC4C-3E80-AE38DC5B6D4D}"/>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Innovative Content Creation</a:t>
                  </a:r>
                </a:p>
              </p:txBody>
            </p:sp>
          </p:grpSp>
          <p:sp>
            <p:nvSpPr>
              <p:cNvPr id="12" name="!!Structured &amp; unstructured">
                <a:extLst>
                  <a:ext uri="{FF2B5EF4-FFF2-40B4-BE49-F238E27FC236}">
                    <a16:creationId xmlns:a16="http://schemas.microsoft.com/office/drawing/2014/main" id="{DBACDA33-35A8-EE32-5C5D-AEF5EDA5F4A2}"/>
                  </a:ext>
                </a:extLst>
              </p:cNvPr>
              <p:cNvSpPr/>
              <p:nvPr/>
            </p:nvSpPr>
            <p:spPr>
              <a:xfrm>
                <a:off x="3932248" y="5384378"/>
                <a:ext cx="4369460" cy="283211"/>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gradFill>
                      <a:gsLst>
                        <a:gs pos="0">
                          <a:srgbClr val="0078D4"/>
                        </a:gs>
                        <a:gs pos="100000">
                          <a:srgbClr val="8661C5"/>
                        </a:gs>
                      </a:gsLst>
                      <a:lin ang="2700000" scaled="0"/>
                    </a:gradFill>
                    <a:effectLst/>
                    <a:uLnTx/>
                    <a:uFillTx/>
                    <a:latin typeface="Segoe UI Semibold"/>
                    <a:ea typeface="+mn-ea"/>
                    <a:cs typeface="+mn-cs"/>
                  </a:rPr>
                  <a:t>MANUFACTURING / ENERGY / OIL&amp;GAS INDUSTRY BENEFITS</a:t>
                </a:r>
              </a:p>
            </p:txBody>
          </p:sp>
        </p:grpSp>
        <p:sp>
          <p:nvSpPr>
            <p:cNvPr id="5" name="Freeform: Shape 4">
              <a:extLst>
                <a:ext uri="{FF2B5EF4-FFF2-40B4-BE49-F238E27FC236}">
                  <a16:creationId xmlns:a16="http://schemas.microsoft.com/office/drawing/2014/main" id="{1C21C32C-4F3C-CD28-0202-EA772846AFB2}"/>
                </a:ext>
              </a:extLst>
            </p:cNvPr>
            <p:cNvSpPr/>
            <p:nvPr/>
          </p:nvSpPr>
          <p:spPr bwMode="auto">
            <a:xfrm>
              <a:off x="8226163" y="5711112"/>
              <a:ext cx="3508637"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C321AF8C-7455-D564-DFF9-716C954E1D9F}"/>
                </a:ext>
              </a:extLst>
            </p:cNvPr>
            <p:cNvSpPr/>
            <p:nvPr/>
          </p:nvSpPr>
          <p:spPr bwMode="auto">
            <a:xfrm flipH="1">
              <a:off x="457197" y="5701871"/>
              <a:ext cx="3530609"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CF0A84B8-593D-B16D-B628-1E94C64BA697}"/>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9C481BBC-BC5A-9C8C-1931-E9A0AD71C8E3}"/>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9" name="!!Structured &amp; unstructured">
              <a:extLst>
                <a:ext uri="{FF2B5EF4-FFF2-40B4-BE49-F238E27FC236}">
                  <a16:creationId xmlns:a16="http://schemas.microsoft.com/office/drawing/2014/main" id="{60F677E6-518B-8E23-44BC-C8ABEC172797}"/>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Intelligent Contact Center</a:t>
              </a:r>
            </a:p>
          </p:txBody>
        </p:sp>
      </p:grpSp>
      <p:sp>
        <p:nvSpPr>
          <p:cNvPr id="15" name="Freeform: Shape 14">
            <a:extLst>
              <a:ext uri="{FF2B5EF4-FFF2-40B4-BE49-F238E27FC236}">
                <a16:creationId xmlns:a16="http://schemas.microsoft.com/office/drawing/2014/main" id="{6960D049-9A09-2FB2-0120-3B5F8999316F}"/>
              </a:ext>
              <a:ext uri="{C183D7F6-B498-43B3-948B-1728B52AA6E4}">
                <adec:decorative xmlns:adec="http://schemas.microsoft.com/office/drawing/2017/decorative" val="1"/>
              </a:ext>
            </a:extLst>
          </p:cNvPr>
          <p:cNvSpPr>
            <a:spLocks/>
          </p:cNvSpPr>
          <p:nvPr/>
        </p:nvSpPr>
        <p:spPr bwMode="auto">
          <a:xfrm>
            <a:off x="7053734" y="2975672"/>
            <a:ext cx="5138266" cy="2426232"/>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3E6C63CA-D5E2-2246-C13D-89E651FF107A}"/>
              </a:ext>
              <a:ext uri="{C183D7F6-B498-43B3-948B-1728B52AA6E4}">
                <adec:decorative xmlns:adec="http://schemas.microsoft.com/office/drawing/2017/decorative" val="1"/>
              </a:ext>
            </a:extLst>
          </p:cNvPr>
          <p:cNvGrpSpPr/>
          <p:nvPr/>
        </p:nvGrpSpPr>
        <p:grpSpPr>
          <a:xfrm>
            <a:off x="7022388" y="488438"/>
            <a:ext cx="5169613" cy="2426232"/>
            <a:chOff x="7022388" y="499797"/>
            <a:chExt cx="5169613" cy="2426232"/>
          </a:xfrm>
        </p:grpSpPr>
        <p:sp>
          <p:nvSpPr>
            <p:cNvPr id="17" name="Freeform: Shape 16">
              <a:extLst>
                <a:ext uri="{FF2B5EF4-FFF2-40B4-BE49-F238E27FC236}">
                  <a16:creationId xmlns:a16="http://schemas.microsoft.com/office/drawing/2014/main" id="{124DB6FE-9B43-E2DF-4250-80351ADDFD05}"/>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B39EA393-F870-36AC-CC35-20A82FBA70C3}"/>
                </a:ext>
              </a:extLst>
            </p:cNvPr>
            <p:cNvGrpSpPr/>
            <p:nvPr/>
          </p:nvGrpSpPr>
          <p:grpSpPr>
            <a:xfrm flipH="1">
              <a:off x="8062993" y="1491148"/>
              <a:ext cx="517818" cy="128951"/>
              <a:chOff x="3979350" y="1791291"/>
              <a:chExt cx="465701" cy="115974"/>
            </a:xfrm>
          </p:grpSpPr>
          <p:sp>
            <p:nvSpPr>
              <p:cNvPr id="24" name="Oval 23">
                <a:extLst>
                  <a:ext uri="{FF2B5EF4-FFF2-40B4-BE49-F238E27FC236}">
                    <a16:creationId xmlns:a16="http://schemas.microsoft.com/office/drawing/2014/main" id="{921012F0-ECAC-C2A7-01F8-B3275C875591}"/>
                  </a:ext>
                  <a:ext uri="{C183D7F6-B498-43B3-948B-1728B52AA6E4}">
                    <adec:decorative xmlns:adec="http://schemas.microsoft.com/office/drawing/2017/decorative" val="1"/>
                  </a:ext>
                </a:extLst>
              </p:cNvPr>
              <p:cNvSpPr/>
              <p:nvPr/>
            </p:nvSpPr>
            <p:spPr bwMode="auto">
              <a:xfrm flipH="1">
                <a:off x="4329077" y="1791291"/>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5" name="Straight Connector 24">
                <a:extLst>
                  <a:ext uri="{FF2B5EF4-FFF2-40B4-BE49-F238E27FC236}">
                    <a16:creationId xmlns:a16="http://schemas.microsoft.com/office/drawing/2014/main" id="{AB0E6D90-C236-5B39-C133-FBDCA13923F5}"/>
                  </a:ext>
                </a:extLst>
              </p:cNvPr>
              <p:cNvCxnSpPr>
                <a:cxnSpLocks/>
                <a:stCxn id="24" idx="6"/>
              </p:cNvCxnSpPr>
              <p:nvPr/>
            </p:nvCxnSpPr>
            <p:spPr>
              <a:xfrm flipH="1">
                <a:off x="3979350" y="1849316"/>
                <a:ext cx="349723"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19" name="Group 18">
              <a:extLst>
                <a:ext uri="{FF2B5EF4-FFF2-40B4-BE49-F238E27FC236}">
                  <a16:creationId xmlns:a16="http://schemas.microsoft.com/office/drawing/2014/main" id="{C4B63AB6-C426-5376-F19C-FDD65B41FFAC}"/>
                </a:ext>
              </a:extLst>
            </p:cNvPr>
            <p:cNvGrpSpPr/>
            <p:nvPr/>
          </p:nvGrpSpPr>
          <p:grpSpPr>
            <a:xfrm flipH="1">
              <a:off x="7557857" y="771243"/>
              <a:ext cx="616930" cy="128953"/>
              <a:chOff x="3867605" y="1802748"/>
              <a:chExt cx="554836" cy="115974"/>
            </a:xfrm>
          </p:grpSpPr>
          <p:sp>
            <p:nvSpPr>
              <p:cNvPr id="22" name="Oval 21">
                <a:extLst>
                  <a:ext uri="{FF2B5EF4-FFF2-40B4-BE49-F238E27FC236}">
                    <a16:creationId xmlns:a16="http://schemas.microsoft.com/office/drawing/2014/main" id="{A614B78F-73EF-818A-67F6-421887EDDD2A}"/>
                  </a:ext>
                  <a:ext uri="{C183D7F6-B498-43B3-948B-1728B52AA6E4}">
                    <adec:decorative xmlns:adec="http://schemas.microsoft.com/office/drawing/2017/decorative" val="1"/>
                  </a:ext>
                </a:extLst>
              </p:cNvPr>
              <p:cNvSpPr/>
              <p:nvPr/>
            </p:nvSpPr>
            <p:spPr bwMode="auto">
              <a:xfrm flipH="1">
                <a:off x="4306467" y="1802748"/>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23" name="Straight Connector 22">
                <a:extLst>
                  <a:ext uri="{FF2B5EF4-FFF2-40B4-BE49-F238E27FC236}">
                    <a16:creationId xmlns:a16="http://schemas.microsoft.com/office/drawing/2014/main" id="{D79CBF15-0A0D-E07A-1E41-E1ED8B03A028}"/>
                  </a:ext>
                </a:extLst>
              </p:cNvPr>
              <p:cNvCxnSpPr>
                <a:cxnSpLocks/>
              </p:cNvCxnSpPr>
              <p:nvPr/>
            </p:nvCxnSpPr>
            <p:spPr>
              <a:xfrm flipH="1">
                <a:off x="3867605" y="1860730"/>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0" name="TextBox 19">
              <a:extLst>
                <a:ext uri="{FF2B5EF4-FFF2-40B4-BE49-F238E27FC236}">
                  <a16:creationId xmlns:a16="http://schemas.microsoft.com/office/drawing/2014/main" id="{515EF559-A9A9-47E1-6D9E-B789AC5381F0}"/>
                </a:ext>
              </a:extLst>
            </p:cNvPr>
            <p:cNvSpPr txBox="1"/>
            <p:nvPr/>
          </p:nvSpPr>
          <p:spPr>
            <a:xfrm>
              <a:off x="8238101" y="677979"/>
              <a:ext cx="3953899"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Trends Analysis</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Use Social Media trends and data to understand customer sentiments on products and services, in order to better service to the customers and personalize content based on new trends and patterns.</a:t>
              </a:r>
              <a:endParaRPr kumimoji="0" lang="en-US" sz="1000" b="0" i="0" u="none" strike="noStrike" kern="0" cap="none" spc="0" normalizeH="0" baseline="0" noProof="0">
                <a:ln>
                  <a:noFill/>
                </a:ln>
                <a:solidFill>
                  <a:srgbClr val="000000"/>
                </a:solidFill>
                <a:effectLst/>
                <a:uLnTx/>
                <a:uFillTx/>
                <a:latin typeface="Segoe UI VSS (Regular)"/>
              </a:endParaRPr>
            </a:p>
          </p:txBody>
        </p:sp>
        <p:sp>
          <p:nvSpPr>
            <p:cNvPr id="21" name="TextBox 20">
              <a:extLst>
                <a:ext uri="{FF2B5EF4-FFF2-40B4-BE49-F238E27FC236}">
                  <a16:creationId xmlns:a16="http://schemas.microsoft.com/office/drawing/2014/main" id="{2744C05C-41B9-9388-3E96-53309FD4C8F8}"/>
                </a:ext>
              </a:extLst>
            </p:cNvPr>
            <p:cNvSpPr txBox="1"/>
            <p:nvPr/>
          </p:nvSpPr>
          <p:spPr>
            <a:xfrm>
              <a:off x="8585494" y="1471036"/>
              <a:ext cx="3263714" cy="315471"/>
            </a:xfrm>
            <a:prstGeom prst="rect">
              <a:avLst/>
            </a:prstGeom>
            <a:noFill/>
          </p:spPr>
          <p:txBody>
            <a:bodyPr wrap="square" lIns="0" tIns="0" rIns="0" bIns="0" anchor="ctr">
              <a:noAutofit/>
            </a:bodyPr>
            <a:lstStyle/>
            <a:p>
              <a:pPr marL="0" marR="0" lvl="0"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Communications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Respond to queries from across the org, multiple business units and backend data systems through intelligent Q&amp;A using semantic search and summarization (e.g. information on prevention guidelines, etc.)</a:t>
              </a:r>
            </a:p>
          </p:txBody>
        </p:sp>
      </p:grpSp>
      <p:grpSp>
        <p:nvGrpSpPr>
          <p:cNvPr id="26" name="Group 25">
            <a:extLst>
              <a:ext uri="{FF2B5EF4-FFF2-40B4-BE49-F238E27FC236}">
                <a16:creationId xmlns:a16="http://schemas.microsoft.com/office/drawing/2014/main" id="{B29C1B6A-F83C-4F93-92A4-FE5597A74E9F}"/>
              </a:ext>
              <a:ext uri="{C183D7F6-B498-43B3-948B-1728B52AA6E4}">
                <adec:decorative xmlns:adec="http://schemas.microsoft.com/office/drawing/2017/decorative" val="1"/>
              </a:ext>
            </a:extLst>
          </p:cNvPr>
          <p:cNvGrpSpPr/>
          <p:nvPr/>
        </p:nvGrpSpPr>
        <p:grpSpPr>
          <a:xfrm>
            <a:off x="0" y="490991"/>
            <a:ext cx="5166900" cy="2426232"/>
            <a:chOff x="0" y="502128"/>
            <a:chExt cx="5166900" cy="2426232"/>
          </a:xfrm>
        </p:grpSpPr>
        <p:sp>
          <p:nvSpPr>
            <p:cNvPr id="27" name="Freeform: Shape 26">
              <a:extLst>
                <a:ext uri="{FF2B5EF4-FFF2-40B4-BE49-F238E27FC236}">
                  <a16:creationId xmlns:a16="http://schemas.microsoft.com/office/drawing/2014/main" id="{7DE24F4A-98AE-395D-580F-13F5EA27C1CC}"/>
                </a:ext>
              </a:extLst>
            </p:cNvPr>
            <p:cNvSpPr>
              <a:spLocks/>
            </p:cNvSpPr>
            <p:nvPr/>
          </p:nvSpPr>
          <p:spPr bwMode="auto">
            <a:xfrm>
              <a:off x="0" y="502128"/>
              <a:ext cx="5166900" cy="2426232"/>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56795D81-5C5D-5F1E-C1C4-2F0587684D4D}"/>
                </a:ext>
              </a:extLst>
            </p:cNvPr>
            <p:cNvGrpSpPr/>
            <p:nvPr/>
          </p:nvGrpSpPr>
          <p:grpSpPr>
            <a:xfrm>
              <a:off x="3490154" y="2381759"/>
              <a:ext cx="502593" cy="128953"/>
              <a:chOff x="3932068" y="2145216"/>
              <a:chExt cx="452008" cy="115974"/>
            </a:xfrm>
          </p:grpSpPr>
          <p:sp>
            <p:nvSpPr>
              <p:cNvPr id="38" name="Oval 37">
                <a:extLst>
                  <a:ext uri="{FF2B5EF4-FFF2-40B4-BE49-F238E27FC236}">
                    <a16:creationId xmlns:a16="http://schemas.microsoft.com/office/drawing/2014/main" id="{00BD3B6B-AAE0-5DD4-28B2-C8C2098C3724}"/>
                  </a:ext>
                  <a:ext uri="{C183D7F6-B498-43B3-948B-1728B52AA6E4}">
                    <adec:decorative xmlns:adec="http://schemas.microsoft.com/office/drawing/2017/decorative" val="1"/>
                  </a:ext>
                </a:extLst>
              </p:cNvPr>
              <p:cNvSpPr/>
              <p:nvPr/>
            </p:nvSpPr>
            <p:spPr bwMode="auto">
              <a:xfrm flipH="1">
                <a:off x="4268102" y="214521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9" name="Straight Connector 38">
                <a:extLst>
                  <a:ext uri="{FF2B5EF4-FFF2-40B4-BE49-F238E27FC236}">
                    <a16:creationId xmlns:a16="http://schemas.microsoft.com/office/drawing/2014/main" id="{B18EA2C1-5276-ECE2-15C4-163817A290B6}"/>
                  </a:ext>
                </a:extLst>
              </p:cNvPr>
              <p:cNvCxnSpPr>
                <a:cxnSpLocks/>
              </p:cNvCxnSpPr>
              <p:nvPr/>
            </p:nvCxnSpPr>
            <p:spPr>
              <a:xfrm flipH="1" flipV="1">
                <a:off x="3932068" y="2203323"/>
                <a:ext cx="332469" cy="4"/>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9" name="Group 28">
              <a:extLst>
                <a:ext uri="{FF2B5EF4-FFF2-40B4-BE49-F238E27FC236}">
                  <a16:creationId xmlns:a16="http://schemas.microsoft.com/office/drawing/2014/main" id="{B005F344-9F6F-1856-B65A-F8B9CD0BB8F3}"/>
                </a:ext>
              </a:extLst>
            </p:cNvPr>
            <p:cNvGrpSpPr/>
            <p:nvPr/>
          </p:nvGrpSpPr>
          <p:grpSpPr>
            <a:xfrm>
              <a:off x="3778087" y="1058542"/>
              <a:ext cx="616933" cy="128953"/>
              <a:chOff x="3824274" y="1963562"/>
              <a:chExt cx="554839" cy="115974"/>
            </a:xfrm>
          </p:grpSpPr>
          <p:sp>
            <p:nvSpPr>
              <p:cNvPr id="36" name="Oval 35">
                <a:extLst>
                  <a:ext uri="{FF2B5EF4-FFF2-40B4-BE49-F238E27FC236}">
                    <a16:creationId xmlns:a16="http://schemas.microsoft.com/office/drawing/2014/main" id="{83CB8E9F-17DF-25BE-2619-686B732D5253}"/>
                  </a:ext>
                  <a:ext uri="{C183D7F6-B498-43B3-948B-1728B52AA6E4}">
                    <adec:decorative xmlns:adec="http://schemas.microsoft.com/office/drawing/2017/decorative" val="1"/>
                  </a:ext>
                </a:extLst>
              </p:cNvPr>
              <p:cNvSpPr/>
              <p:nvPr/>
            </p:nvSpPr>
            <p:spPr bwMode="auto">
              <a:xfrm flipH="1">
                <a:off x="4263139" y="1963562"/>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7" name="Straight Connector 36">
                <a:extLst>
                  <a:ext uri="{FF2B5EF4-FFF2-40B4-BE49-F238E27FC236}">
                    <a16:creationId xmlns:a16="http://schemas.microsoft.com/office/drawing/2014/main" id="{98D82094-4AC2-79F4-5D58-DF46E6CD262E}"/>
                  </a:ext>
                </a:extLst>
              </p:cNvPr>
              <p:cNvCxnSpPr>
                <a:cxnSpLocks/>
              </p:cNvCxnSpPr>
              <p:nvPr/>
            </p:nvCxnSpPr>
            <p:spPr>
              <a:xfrm flipH="1">
                <a:off x="3824274" y="2015100"/>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30" name="Group 29">
              <a:extLst>
                <a:ext uri="{FF2B5EF4-FFF2-40B4-BE49-F238E27FC236}">
                  <a16:creationId xmlns:a16="http://schemas.microsoft.com/office/drawing/2014/main" id="{C7A5A917-F586-7412-3516-AC19E06C7F5D}"/>
                </a:ext>
              </a:extLst>
            </p:cNvPr>
            <p:cNvGrpSpPr/>
            <p:nvPr/>
          </p:nvGrpSpPr>
          <p:grpSpPr>
            <a:xfrm>
              <a:off x="3487925" y="1914245"/>
              <a:ext cx="626837" cy="128953"/>
              <a:chOff x="3800817" y="2216826"/>
              <a:chExt cx="563746" cy="115974"/>
            </a:xfrm>
          </p:grpSpPr>
          <p:sp>
            <p:nvSpPr>
              <p:cNvPr id="34" name="Oval 33">
                <a:extLst>
                  <a:ext uri="{FF2B5EF4-FFF2-40B4-BE49-F238E27FC236}">
                    <a16:creationId xmlns:a16="http://schemas.microsoft.com/office/drawing/2014/main" id="{FBF6480A-7D50-1DCA-BF7A-D18F2D5785D4}"/>
                  </a:ext>
                  <a:ext uri="{C183D7F6-B498-43B3-948B-1728B52AA6E4}">
                    <adec:decorative xmlns:adec="http://schemas.microsoft.com/office/drawing/2017/decorative" val="1"/>
                  </a:ext>
                </a:extLst>
              </p:cNvPr>
              <p:cNvSpPr/>
              <p:nvPr/>
            </p:nvSpPr>
            <p:spPr bwMode="auto">
              <a:xfrm flipH="1">
                <a:off x="4248589" y="221682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4319E0AA-B5FF-9BD9-2F42-859EFF015D0C}"/>
                  </a:ext>
                </a:extLst>
              </p:cNvPr>
              <p:cNvCxnSpPr>
                <a:cxnSpLocks/>
                <a:stCxn id="34" idx="6"/>
              </p:cNvCxnSpPr>
              <p:nvPr/>
            </p:nvCxnSpPr>
            <p:spPr>
              <a:xfrm flipH="1" flipV="1">
                <a:off x="3800817" y="2274816"/>
                <a:ext cx="447772" cy="1"/>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31" name="TextBox 30">
              <a:extLst>
                <a:ext uri="{FF2B5EF4-FFF2-40B4-BE49-F238E27FC236}">
                  <a16:creationId xmlns:a16="http://schemas.microsoft.com/office/drawing/2014/main" id="{240D88D8-C90E-4365-C46D-44DDDD1B2C36}"/>
                </a:ext>
              </a:extLst>
            </p:cNvPr>
            <p:cNvSpPr txBox="1"/>
            <p:nvPr/>
          </p:nvSpPr>
          <p:spPr>
            <a:xfrm>
              <a:off x="166240" y="901771"/>
              <a:ext cx="3596768"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Contact Center Analytics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Call </a:t>
              </a:r>
              <a:r>
                <a:rPr kumimoji="0" lang="en-US" sz="1000" b="0" i="0" u="none" strike="noStrike" kern="0" cap="none" spc="0" normalizeH="0" baseline="0" noProof="0">
                  <a:ln>
                    <a:noFill/>
                  </a:ln>
                  <a:solidFill>
                    <a:srgbClr val="000000"/>
                  </a:solidFill>
                  <a:effectLst/>
                  <a:uLnTx/>
                  <a:uFillTx/>
                  <a:cs typeface="Segoe UI" panose="020B0502040204020203" pitchFamily="34" charset="0"/>
                </a:rPr>
                <a:t>summarization to extract key information from call logs in order to identify trends in customer complaints and involve human agents who have succinct and relevant information to make faster decisions / responses. Use Q&amp;A features to automatically handle calls through bot agents.</a:t>
              </a:r>
            </a:p>
          </p:txBody>
        </p:sp>
        <p:sp>
          <p:nvSpPr>
            <p:cNvPr id="32" name="TextBox 31">
              <a:extLst>
                <a:ext uri="{FF2B5EF4-FFF2-40B4-BE49-F238E27FC236}">
                  <a16:creationId xmlns:a16="http://schemas.microsoft.com/office/drawing/2014/main" id="{A550E4D7-CF51-7BD7-D5D3-1699FF7C215F}"/>
                </a:ext>
              </a:extLst>
            </p:cNvPr>
            <p:cNvSpPr txBox="1"/>
            <p:nvPr/>
          </p:nvSpPr>
          <p:spPr>
            <a:xfrm>
              <a:off x="145137" y="1734967"/>
              <a:ext cx="3390184" cy="375328"/>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Pattern Recognition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identify emerging patterns in customer complaints and asks, as well as in most effective consumption patterns..</a:t>
              </a:r>
              <a:endParaRPr kumimoji="0" lang="en-US" sz="1000" b="0" i="0" u="none" strike="noStrike" kern="0" cap="none" spc="0" normalizeH="0" baseline="0" noProof="0">
                <a:ln>
                  <a:noFill/>
                </a:ln>
                <a:solidFill>
                  <a:srgbClr val="000000"/>
                </a:solidFill>
                <a:effectLst/>
                <a:uLnTx/>
                <a:uFillTx/>
              </a:endParaRPr>
            </a:p>
          </p:txBody>
        </p:sp>
        <p:sp>
          <p:nvSpPr>
            <p:cNvPr id="33" name="TextBox 32">
              <a:extLst>
                <a:ext uri="{FF2B5EF4-FFF2-40B4-BE49-F238E27FC236}">
                  <a16:creationId xmlns:a16="http://schemas.microsoft.com/office/drawing/2014/main" id="{B398E50E-6E7D-8FD4-D908-D08883A721D6}"/>
                </a:ext>
              </a:extLst>
            </p:cNvPr>
            <p:cNvSpPr txBox="1"/>
            <p:nvPr/>
          </p:nvSpPr>
          <p:spPr>
            <a:xfrm>
              <a:off x="166239" y="2409924"/>
              <a:ext cx="3267843" cy="315471"/>
            </a:xfrm>
            <a:prstGeom prst="rect">
              <a:avLst/>
            </a:prstGeom>
            <a:noFill/>
          </p:spPr>
          <p:txBody>
            <a:bodyPr wrap="square" lIns="0" tIns="0" rIns="0" bIns="0" anchor="ctr">
              <a:noAutofit/>
            </a:bodyPr>
            <a:lstStyle/>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Hyper-</a:t>
              </a:r>
              <a:r>
                <a:rPr kumimoji="0" lang="en-US" sz="1000" b="0" i="0" u="none" strike="noStrike" kern="0" cap="none" spc="0" normalizeH="0" baseline="0" noProof="0" err="1">
                  <a:ln>
                    <a:noFill/>
                  </a:ln>
                  <a:solidFill>
                    <a:srgbClr val="000000"/>
                  </a:solidFill>
                  <a:effectLst/>
                  <a:uLnTx/>
                  <a:uFillTx/>
                  <a:latin typeface="Segoe UI Semibold"/>
                </a:rPr>
                <a:t>personalisation</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latin typeface="Segoe UI VSS (Regular)"/>
                </a:rPr>
                <a:t>Topic Analysis will help us classify customer conversations to suggest alternatives to customers.</a:t>
              </a:r>
              <a:endParaRPr kumimoji="0" lang="en-US" sz="1000" b="0" i="0" u="none" strike="noStrike" kern="0" cap="none" spc="0" normalizeH="0" baseline="0" noProof="0">
                <a:ln>
                  <a:noFill/>
                </a:ln>
                <a:solidFill>
                  <a:srgbClr val="000000"/>
                </a:solidFill>
                <a:effectLst/>
                <a:uLnTx/>
                <a:uFillTx/>
              </a:endParaRPr>
            </a:p>
          </p:txBody>
        </p:sp>
      </p:grpSp>
      <p:sp>
        <p:nvSpPr>
          <p:cNvPr id="40" name="Freeform: Shape 39">
            <a:extLst>
              <a:ext uri="{FF2B5EF4-FFF2-40B4-BE49-F238E27FC236}">
                <a16:creationId xmlns:a16="http://schemas.microsoft.com/office/drawing/2014/main" id="{34D86993-94C3-B157-2DAC-D04FEDA1DD60}"/>
              </a:ext>
              <a:ext uri="{C183D7F6-B498-43B3-948B-1728B52AA6E4}">
                <adec:decorative xmlns:adec="http://schemas.microsoft.com/office/drawing/2017/decorative" val="1"/>
              </a:ext>
            </a:extLst>
          </p:cNvPr>
          <p:cNvSpPr>
            <a:spLocks/>
          </p:cNvSpPr>
          <p:nvPr/>
        </p:nvSpPr>
        <p:spPr bwMode="auto">
          <a:xfrm>
            <a:off x="0" y="2975672"/>
            <a:ext cx="5135553" cy="2426232"/>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000000">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BC1B076A-86CD-3FB2-573F-3FA874A8C4F0}"/>
              </a:ext>
              <a:ext uri="{C183D7F6-B498-43B3-948B-1728B52AA6E4}">
                <adec:decorative xmlns:adec="http://schemas.microsoft.com/office/drawing/2017/decorative" val="1"/>
              </a:ext>
            </a:extLst>
          </p:cNvPr>
          <p:cNvGrpSpPr/>
          <p:nvPr/>
        </p:nvGrpSpPr>
        <p:grpSpPr>
          <a:xfrm>
            <a:off x="145916" y="3289567"/>
            <a:ext cx="3978904" cy="1146628"/>
            <a:chOff x="157010" y="3183320"/>
            <a:chExt cx="3978904" cy="1146628"/>
          </a:xfrm>
        </p:grpSpPr>
        <p:grpSp>
          <p:nvGrpSpPr>
            <p:cNvPr id="42" name="Group 41">
              <a:extLst>
                <a:ext uri="{FF2B5EF4-FFF2-40B4-BE49-F238E27FC236}">
                  <a16:creationId xmlns:a16="http://schemas.microsoft.com/office/drawing/2014/main" id="{105790EB-55BD-186B-130E-B2B77B417897}"/>
                </a:ext>
              </a:extLst>
            </p:cNvPr>
            <p:cNvGrpSpPr/>
            <p:nvPr/>
          </p:nvGrpSpPr>
          <p:grpSpPr>
            <a:xfrm>
              <a:off x="3512726" y="4058932"/>
              <a:ext cx="623188" cy="128952"/>
              <a:chOff x="4155414" y="4376645"/>
              <a:chExt cx="560462" cy="115974"/>
            </a:xfrm>
          </p:grpSpPr>
          <p:sp>
            <p:nvSpPr>
              <p:cNvPr id="48" name="Oval 47">
                <a:extLst>
                  <a:ext uri="{FF2B5EF4-FFF2-40B4-BE49-F238E27FC236}">
                    <a16:creationId xmlns:a16="http://schemas.microsoft.com/office/drawing/2014/main" id="{B6339739-E744-7BAF-0919-D5994E2B13C0}"/>
                  </a:ext>
                  <a:ext uri="{C183D7F6-B498-43B3-948B-1728B52AA6E4}">
                    <adec:decorative xmlns:adec="http://schemas.microsoft.com/office/drawing/2017/decorative" val="1"/>
                  </a:ext>
                </a:extLst>
              </p:cNvPr>
              <p:cNvSpPr/>
              <p:nvPr/>
            </p:nvSpPr>
            <p:spPr bwMode="auto">
              <a:xfrm flipH="1">
                <a:off x="4599902" y="43766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7EE34FB7-A76F-9EFD-469D-C3E1A6774192}"/>
                  </a:ext>
                </a:extLst>
              </p:cNvPr>
              <p:cNvCxnSpPr>
                <a:cxnSpLocks/>
              </p:cNvCxnSpPr>
              <p:nvPr/>
            </p:nvCxnSpPr>
            <p:spPr>
              <a:xfrm flipH="1">
                <a:off x="4155414" y="442557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43" name="Group 42">
              <a:extLst>
                <a:ext uri="{FF2B5EF4-FFF2-40B4-BE49-F238E27FC236}">
                  <a16:creationId xmlns:a16="http://schemas.microsoft.com/office/drawing/2014/main" id="{020B6E75-C9DA-CE13-8B5D-7D830F3F6AE8}"/>
                </a:ext>
              </a:extLst>
            </p:cNvPr>
            <p:cNvGrpSpPr/>
            <p:nvPr/>
          </p:nvGrpSpPr>
          <p:grpSpPr>
            <a:xfrm>
              <a:off x="3272235" y="3275808"/>
              <a:ext cx="563777" cy="128953"/>
              <a:chOff x="3872981" y="2119489"/>
              <a:chExt cx="472490" cy="115974"/>
            </a:xfrm>
          </p:grpSpPr>
          <p:sp>
            <p:nvSpPr>
              <p:cNvPr id="46" name="Oval 45">
                <a:extLst>
                  <a:ext uri="{FF2B5EF4-FFF2-40B4-BE49-F238E27FC236}">
                    <a16:creationId xmlns:a16="http://schemas.microsoft.com/office/drawing/2014/main" id="{EB40C2B9-F2E8-C916-C3FC-D84301AB36C3}"/>
                  </a:ext>
                  <a:ext uri="{C183D7F6-B498-43B3-948B-1728B52AA6E4}">
                    <adec:decorative xmlns:adec="http://schemas.microsoft.com/office/drawing/2017/decorative" val="1"/>
                  </a:ext>
                </a:extLst>
              </p:cNvPr>
              <p:cNvSpPr/>
              <p:nvPr/>
            </p:nvSpPr>
            <p:spPr bwMode="auto">
              <a:xfrm flipH="1">
                <a:off x="4229497" y="2119489"/>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7" name="Straight Connector 46">
                <a:extLst>
                  <a:ext uri="{FF2B5EF4-FFF2-40B4-BE49-F238E27FC236}">
                    <a16:creationId xmlns:a16="http://schemas.microsoft.com/office/drawing/2014/main" id="{575996EA-AF09-B0F2-C6BC-CEEFC922F2B6}"/>
                  </a:ext>
                </a:extLst>
              </p:cNvPr>
              <p:cNvCxnSpPr>
                <a:cxnSpLocks/>
              </p:cNvCxnSpPr>
              <p:nvPr/>
            </p:nvCxnSpPr>
            <p:spPr>
              <a:xfrm flipH="1" flipV="1">
                <a:off x="3872981" y="2175173"/>
                <a:ext cx="346465" cy="4"/>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44" name="TextBox 43">
              <a:extLst>
                <a:ext uri="{FF2B5EF4-FFF2-40B4-BE49-F238E27FC236}">
                  <a16:creationId xmlns:a16="http://schemas.microsoft.com/office/drawing/2014/main" id="{86E93BA5-329A-2244-72E6-250D2D5D3F87}"/>
                </a:ext>
              </a:extLst>
            </p:cNvPr>
            <p:cNvSpPr txBox="1"/>
            <p:nvPr/>
          </p:nvSpPr>
          <p:spPr>
            <a:xfrm>
              <a:off x="386459" y="4014477"/>
              <a:ext cx="3222037"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Automatically generate email responses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Understand customer sentiment and automatically generate email responses to customers.</a:t>
              </a:r>
            </a:p>
          </p:txBody>
        </p:sp>
        <p:sp>
          <p:nvSpPr>
            <p:cNvPr id="45" name="TextBox 44">
              <a:extLst>
                <a:ext uri="{FF2B5EF4-FFF2-40B4-BE49-F238E27FC236}">
                  <a16:creationId xmlns:a16="http://schemas.microsoft.com/office/drawing/2014/main" id="{C67A991C-BCDD-E06D-A400-7833D1BFA0E8}"/>
                </a:ext>
              </a:extLst>
            </p:cNvPr>
            <p:cNvSpPr txBox="1"/>
            <p:nvPr/>
          </p:nvSpPr>
          <p:spPr>
            <a:xfrm>
              <a:off x="157010" y="3183320"/>
              <a:ext cx="3222036"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Remote Worker Assistance</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Personal assistance/knowledge provider to business users as well as operations personnel at remote locations.</a:t>
              </a:r>
            </a:p>
          </p:txBody>
        </p:sp>
      </p:grpSp>
      <p:sp>
        <p:nvSpPr>
          <p:cNvPr id="50" name="Oval 49">
            <a:extLst>
              <a:ext uri="{FF2B5EF4-FFF2-40B4-BE49-F238E27FC236}">
                <a16:creationId xmlns:a16="http://schemas.microsoft.com/office/drawing/2014/main" id="{490EBD72-D0D1-DE8B-3F5B-A0D9A25F174B}"/>
              </a:ext>
              <a:ext uri="{C183D7F6-B498-43B3-948B-1728B52AA6E4}">
                <adec:decorative xmlns:adec="http://schemas.microsoft.com/office/drawing/2017/decorative" val="1"/>
              </a:ext>
            </a:extLst>
          </p:cNvPr>
          <p:cNvSpPr/>
          <p:nvPr/>
        </p:nvSpPr>
        <p:spPr bwMode="auto">
          <a:xfrm>
            <a:off x="4915103" y="1776326"/>
            <a:ext cx="2359411" cy="2404107"/>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D7BEE0B4-D0F8-78F3-EF5F-215B0A6A6866}"/>
              </a:ext>
              <a:ext uri="{C183D7F6-B498-43B3-948B-1728B52AA6E4}">
                <adec:decorative xmlns:adec="http://schemas.microsoft.com/office/drawing/2017/decorative" val="1"/>
              </a:ext>
            </a:extLst>
          </p:cNvPr>
          <p:cNvSpPr/>
          <p:nvPr/>
        </p:nvSpPr>
        <p:spPr bwMode="auto">
          <a:xfrm>
            <a:off x="4906594" y="1800241"/>
            <a:ext cx="2374102" cy="2345812"/>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DE9B4BA6-F709-E224-FDD8-26D34080B7E5}"/>
              </a:ext>
              <a:ext uri="{C183D7F6-B498-43B3-948B-1728B52AA6E4}">
                <adec:decorative xmlns:adec="http://schemas.microsoft.com/office/drawing/2017/decorative" val="1"/>
              </a:ext>
            </a:extLst>
          </p:cNvPr>
          <p:cNvSpPr/>
          <p:nvPr/>
        </p:nvSpPr>
        <p:spPr bwMode="auto">
          <a:xfrm>
            <a:off x="3993392" y="829382"/>
            <a:ext cx="2317796" cy="2112483"/>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52D7522F-68C8-2052-4AED-D8BA5249A6C7}"/>
              </a:ext>
              <a:ext uri="{C183D7F6-B498-43B3-948B-1728B52AA6E4}">
                <adec:decorative xmlns:adec="http://schemas.microsoft.com/office/drawing/2017/decorative" val="1"/>
              </a:ext>
            </a:extLst>
          </p:cNvPr>
          <p:cNvSpPr/>
          <p:nvPr/>
        </p:nvSpPr>
        <p:spPr bwMode="auto">
          <a:xfrm>
            <a:off x="5894399" y="2987993"/>
            <a:ext cx="2311326" cy="2125472"/>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3679EEB8-B210-55A9-0C00-DBA710731034}"/>
              </a:ext>
              <a:ext uri="{C183D7F6-B498-43B3-948B-1728B52AA6E4}">
                <adec:decorative xmlns:adec="http://schemas.microsoft.com/office/drawing/2017/decorative" val="1"/>
              </a:ext>
            </a:extLst>
          </p:cNvPr>
          <p:cNvSpPr/>
          <p:nvPr/>
        </p:nvSpPr>
        <p:spPr bwMode="auto">
          <a:xfrm>
            <a:off x="6121871" y="829382"/>
            <a:ext cx="2083210" cy="2343025"/>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FBAEC28A-2DBB-FB46-4AA9-B1B9A21CB79B}"/>
              </a:ext>
              <a:ext uri="{C183D7F6-B498-43B3-948B-1728B52AA6E4}">
                <adec:decorative xmlns:adec="http://schemas.microsoft.com/office/drawing/2017/decorative" val="1"/>
              </a:ext>
            </a:extLst>
          </p:cNvPr>
          <p:cNvSpPr/>
          <p:nvPr/>
        </p:nvSpPr>
        <p:spPr bwMode="auto">
          <a:xfrm>
            <a:off x="3992747" y="2733341"/>
            <a:ext cx="2083853" cy="238012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lock">
            <a:extLst>
              <a:ext uri="{FF2B5EF4-FFF2-40B4-BE49-F238E27FC236}">
                <a16:creationId xmlns:a16="http://schemas.microsoft.com/office/drawing/2014/main" id="{47ED1299-5852-933D-E04F-3D8E261FFC98}"/>
              </a:ext>
              <a:ext uri="{C183D7F6-B498-43B3-948B-1728B52AA6E4}">
                <adec:decorative xmlns:adec="http://schemas.microsoft.com/office/drawing/2017/decorative" val="1"/>
              </a:ext>
            </a:extLst>
          </p:cNvPr>
          <p:cNvGrpSpPr/>
          <p:nvPr/>
        </p:nvGrpSpPr>
        <p:grpSpPr>
          <a:xfrm>
            <a:off x="6760434" y="2144237"/>
            <a:ext cx="120381" cy="151203"/>
            <a:chOff x="6766272" y="2607924"/>
            <a:chExt cx="108687" cy="133977"/>
          </a:xfrm>
        </p:grpSpPr>
        <p:sp>
          <p:nvSpPr>
            <p:cNvPr id="58" name="Freeform: Shape 57">
              <a:extLst>
                <a:ext uri="{FF2B5EF4-FFF2-40B4-BE49-F238E27FC236}">
                  <a16:creationId xmlns:a16="http://schemas.microsoft.com/office/drawing/2014/main" id="{B8EE3459-EC4C-A467-1286-5A3E0958509A}"/>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Freeform 128">
              <a:extLst>
                <a:ext uri="{FF2B5EF4-FFF2-40B4-BE49-F238E27FC236}">
                  <a16:creationId xmlns:a16="http://schemas.microsoft.com/office/drawing/2014/main" id="{0F17776D-4D94-2C34-22E4-473229DEA946}"/>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60" name="security &amp; comp">
            <a:extLst>
              <a:ext uri="{FF2B5EF4-FFF2-40B4-BE49-F238E27FC236}">
                <a16:creationId xmlns:a16="http://schemas.microsoft.com/office/drawing/2014/main" id="{D8C79287-5A0D-CCF5-12FD-0608A68F735A}"/>
              </a:ext>
            </a:extLst>
          </p:cNvPr>
          <p:cNvSpPr/>
          <p:nvPr/>
        </p:nvSpPr>
        <p:spPr bwMode="auto">
          <a:xfrm rot="21405841">
            <a:off x="4655891" y="1499908"/>
            <a:ext cx="2879554" cy="2943819"/>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074">
              <a:lnSpc>
                <a:spcPct val="93000"/>
              </a:lnSpc>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lang="en-US" sz="900" b="1" kern="0">
                <a:solidFill>
                  <a:srgbClr val="FFFFFF"/>
                </a:solidFill>
                <a:latin typeface="Segoe UI Semibold"/>
                <a:cs typeface="Segoe UI Semibold" panose="020B0702040204020203" pitchFamily="34" charset="0"/>
                <a:sym typeface="'Roboto-Bold'"/>
              </a:rPr>
              <a:t>Security &amp; compliance</a:t>
            </a:r>
          </a:p>
        </p:txBody>
      </p:sp>
      <p:sp>
        <p:nvSpPr>
          <p:cNvPr id="61" name="Arc 60">
            <a:extLst>
              <a:ext uri="{FF2B5EF4-FFF2-40B4-BE49-F238E27FC236}">
                <a16:creationId xmlns:a16="http://schemas.microsoft.com/office/drawing/2014/main" id="{7F772226-FA16-1866-F162-AB53E7042005}"/>
              </a:ext>
              <a:ext uri="{C183D7F6-B498-43B3-948B-1728B52AA6E4}">
                <adec:decorative xmlns:adec="http://schemas.microsoft.com/office/drawing/2017/decorative" val="1"/>
              </a:ext>
            </a:extLst>
          </p:cNvPr>
          <p:cNvSpPr>
            <a:spLocks noChangeAspect="1"/>
          </p:cNvSpPr>
          <p:nvPr/>
        </p:nvSpPr>
        <p:spPr bwMode="auto">
          <a:xfrm>
            <a:off x="5065880" y="1924053"/>
            <a:ext cx="2078921" cy="2118306"/>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2" name="TextBox 61">
            <a:extLst>
              <a:ext uri="{FF2B5EF4-FFF2-40B4-BE49-F238E27FC236}">
                <a16:creationId xmlns:a16="http://schemas.microsoft.com/office/drawing/2014/main" id="{951450C4-B457-F6D6-3E61-9CD7F2AAFA85}"/>
              </a:ext>
            </a:extLst>
          </p:cNvPr>
          <p:cNvSpPr txBox="1"/>
          <p:nvPr/>
        </p:nvSpPr>
        <p:spPr>
          <a:xfrm rot="19041190">
            <a:off x="4771105" y="1536856"/>
            <a:ext cx="2689172" cy="2926471"/>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Manufacturing &amp;</a:t>
            </a:r>
          </a:p>
          <a:p>
            <a:pPr algn="ctr" defTabSz="932504">
              <a:defRPr/>
            </a:pPr>
            <a:r>
              <a:rPr lang="en-US" sz="1400">
                <a:solidFill>
                  <a:srgbClr val="FFFFFF"/>
                </a:solidFill>
                <a:latin typeface="Segoe UI Semibold"/>
              </a:rPr>
              <a:t>Automotive</a:t>
            </a:r>
            <a:endParaRPr lang="en-US" sz="1200">
              <a:solidFill>
                <a:srgbClr val="FFFFFF"/>
              </a:solidFill>
              <a:latin typeface="Segoe UI Semibold"/>
            </a:endParaRPr>
          </a:p>
        </p:txBody>
      </p:sp>
      <p:sp>
        <p:nvSpPr>
          <p:cNvPr id="63" name="TextBox 62">
            <a:extLst>
              <a:ext uri="{FF2B5EF4-FFF2-40B4-BE49-F238E27FC236}">
                <a16:creationId xmlns:a16="http://schemas.microsoft.com/office/drawing/2014/main" id="{08F0A78C-6688-5EBD-989E-987BD415B278}"/>
              </a:ext>
            </a:extLst>
          </p:cNvPr>
          <p:cNvSpPr txBox="1"/>
          <p:nvPr/>
        </p:nvSpPr>
        <p:spPr>
          <a:xfrm rot="18919150">
            <a:off x="4630582" y="1431367"/>
            <a:ext cx="3107263" cy="3157698"/>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a:solidFill>
                  <a:srgbClr val="FFFFFF"/>
                </a:solidFill>
                <a:latin typeface="Segoe UI Semibold"/>
              </a:rPr>
              <a:t>Energy</a:t>
            </a:r>
            <a:endParaRPr lang="en-US" sz="1600">
              <a:solidFill>
                <a:srgbClr val="FFFFFF"/>
              </a:solidFill>
              <a:latin typeface="Segoe UI Semibold"/>
            </a:endParaRPr>
          </a:p>
        </p:txBody>
      </p:sp>
      <p:sp>
        <p:nvSpPr>
          <p:cNvPr id="64" name="TextBox 63">
            <a:extLst>
              <a:ext uri="{FF2B5EF4-FFF2-40B4-BE49-F238E27FC236}">
                <a16:creationId xmlns:a16="http://schemas.microsoft.com/office/drawing/2014/main" id="{7FF2B33F-E7BD-5DC2-A4BB-8DA275D8F5CA}"/>
              </a:ext>
            </a:extLst>
          </p:cNvPr>
          <p:cNvSpPr txBox="1"/>
          <p:nvPr/>
        </p:nvSpPr>
        <p:spPr>
          <a:xfrm rot="2759323">
            <a:off x="4507835" y="1249250"/>
            <a:ext cx="3321468" cy="3218820"/>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Oil &amp; Gas</a:t>
            </a:r>
          </a:p>
        </p:txBody>
      </p:sp>
      <p:sp>
        <p:nvSpPr>
          <p:cNvPr id="65" name="TextBox 64">
            <a:extLst>
              <a:ext uri="{FF2B5EF4-FFF2-40B4-BE49-F238E27FC236}">
                <a16:creationId xmlns:a16="http://schemas.microsoft.com/office/drawing/2014/main" id="{B6C4DCF7-6D35-34E1-D904-512334C2B167}"/>
              </a:ext>
            </a:extLst>
          </p:cNvPr>
          <p:cNvSpPr txBox="1"/>
          <p:nvPr/>
        </p:nvSpPr>
        <p:spPr>
          <a:xfrm rot="2954309">
            <a:off x="4344236" y="1406123"/>
            <a:ext cx="3153549" cy="3083603"/>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err="1">
                <a:solidFill>
                  <a:srgbClr val="FFFFFF"/>
                </a:solidFill>
                <a:latin typeface="Segoe UI Semibold"/>
              </a:rPr>
              <a:t>Optimise</a:t>
            </a:r>
            <a:r>
              <a:rPr lang="en-US" sz="1400">
                <a:solidFill>
                  <a:srgbClr val="FFFFFF"/>
                </a:solidFill>
                <a:latin typeface="Segoe UI Semibold"/>
              </a:rPr>
              <a:t> Back-Office</a:t>
            </a:r>
          </a:p>
          <a:p>
            <a:pPr algn="ctr" defTabSz="932504">
              <a:defRPr/>
            </a:pPr>
            <a:r>
              <a:rPr lang="en-US" sz="1400">
                <a:solidFill>
                  <a:srgbClr val="FFFFFF"/>
                </a:solidFill>
                <a:latin typeface="Segoe UI Semibold"/>
              </a:rPr>
              <a:t> Management</a:t>
            </a:r>
            <a:endParaRPr lang="en-US" sz="1200">
              <a:solidFill>
                <a:srgbClr val="FFFFFF"/>
              </a:solidFill>
              <a:latin typeface="Segoe UI Semibold"/>
            </a:endParaRPr>
          </a:p>
        </p:txBody>
      </p:sp>
      <p:sp>
        <p:nvSpPr>
          <p:cNvPr id="66" name="Oval 65">
            <a:extLst>
              <a:ext uri="{FF2B5EF4-FFF2-40B4-BE49-F238E27FC236}">
                <a16:creationId xmlns:a16="http://schemas.microsoft.com/office/drawing/2014/main" id="{AC4621BF-ACA4-340E-F232-C1BA13D61AE3}"/>
              </a:ext>
              <a:ext uri="{C183D7F6-B498-43B3-948B-1728B52AA6E4}">
                <adec:decorative xmlns:adec="http://schemas.microsoft.com/office/drawing/2017/decorative" val="1"/>
              </a:ext>
            </a:extLst>
          </p:cNvPr>
          <p:cNvSpPr/>
          <p:nvPr/>
        </p:nvSpPr>
        <p:spPr bwMode="auto">
          <a:xfrm flipH="1">
            <a:off x="4649023" y="4829525"/>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7" name="Straight Connector 66">
            <a:extLst>
              <a:ext uri="{FF2B5EF4-FFF2-40B4-BE49-F238E27FC236}">
                <a16:creationId xmlns:a16="http://schemas.microsoft.com/office/drawing/2014/main" id="{A3761A8E-6BA6-BDE9-95F0-B51C24286E8A}"/>
              </a:ext>
              <a:ext uri="{C183D7F6-B498-43B3-948B-1728B52AA6E4}">
                <adec:decorative xmlns:adec="http://schemas.microsoft.com/office/drawing/2017/decorative" val="1"/>
              </a:ext>
            </a:extLst>
          </p:cNvPr>
          <p:cNvCxnSpPr>
            <a:cxnSpLocks/>
          </p:cNvCxnSpPr>
          <p:nvPr/>
        </p:nvCxnSpPr>
        <p:spPr>
          <a:xfrm flipH="1">
            <a:off x="4154775" y="4883926"/>
            <a:ext cx="494262"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68" name="TextBox 67">
            <a:extLst>
              <a:ext uri="{FF2B5EF4-FFF2-40B4-BE49-F238E27FC236}">
                <a16:creationId xmlns:a16="http://schemas.microsoft.com/office/drawing/2014/main" id="{7E2008A0-D815-4790-AC49-1FDE95283706}"/>
              </a:ext>
            </a:extLst>
          </p:cNvPr>
          <p:cNvSpPr txBox="1"/>
          <p:nvPr/>
        </p:nvSpPr>
        <p:spPr>
          <a:xfrm>
            <a:off x="423319" y="4785070"/>
            <a:ext cx="3827239" cy="315471"/>
          </a:xfrm>
          <a:prstGeom prst="rect">
            <a:avLst/>
          </a:prstGeom>
          <a:noFill/>
        </p:spPr>
        <p:txBody>
          <a:bodyPr wrap="square" lIns="0" tIns="0" rIns="0" bIns="0" anchor="ctr">
            <a:noAutofit/>
          </a:bodyPr>
          <a:lstStyle/>
          <a:p>
            <a:pPr marL="0" marR="0" lvl="2" indent="0" algn="r"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Equipment Reporting</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Text summarization and pattern recognition to automatically generate reports on equipment failures, etc.</a:t>
            </a:r>
          </a:p>
        </p:txBody>
      </p:sp>
      <p:grpSp>
        <p:nvGrpSpPr>
          <p:cNvPr id="69" name="Group 68">
            <a:extLst>
              <a:ext uri="{FF2B5EF4-FFF2-40B4-BE49-F238E27FC236}">
                <a16:creationId xmlns:a16="http://schemas.microsoft.com/office/drawing/2014/main" id="{693E8EEC-6C26-A793-B5E4-4626F79FBFD1}"/>
              </a:ext>
              <a:ext uri="{C183D7F6-B498-43B3-948B-1728B52AA6E4}">
                <adec:decorative xmlns:adec="http://schemas.microsoft.com/office/drawing/2017/decorative" val="1"/>
              </a:ext>
            </a:extLst>
          </p:cNvPr>
          <p:cNvGrpSpPr/>
          <p:nvPr/>
        </p:nvGrpSpPr>
        <p:grpSpPr>
          <a:xfrm>
            <a:off x="7152963" y="3229529"/>
            <a:ext cx="4964653" cy="1926047"/>
            <a:chOff x="7154832" y="3229221"/>
            <a:chExt cx="4964653" cy="1926047"/>
          </a:xfrm>
        </p:grpSpPr>
        <p:grpSp>
          <p:nvGrpSpPr>
            <p:cNvPr id="70" name="Group 69">
              <a:extLst>
                <a:ext uri="{FF2B5EF4-FFF2-40B4-BE49-F238E27FC236}">
                  <a16:creationId xmlns:a16="http://schemas.microsoft.com/office/drawing/2014/main" id="{CDF80F0B-AAA9-BCD9-504E-609A06177255}"/>
                </a:ext>
              </a:extLst>
            </p:cNvPr>
            <p:cNvGrpSpPr/>
            <p:nvPr/>
          </p:nvGrpSpPr>
          <p:grpSpPr>
            <a:xfrm flipH="1">
              <a:off x="8023602" y="4124312"/>
              <a:ext cx="623214" cy="128953"/>
              <a:chOff x="4196607" y="4435404"/>
              <a:chExt cx="560488" cy="115974"/>
            </a:xfrm>
          </p:grpSpPr>
          <p:sp>
            <p:nvSpPr>
              <p:cNvPr id="80" name="Oval 79">
                <a:extLst>
                  <a:ext uri="{FF2B5EF4-FFF2-40B4-BE49-F238E27FC236}">
                    <a16:creationId xmlns:a16="http://schemas.microsoft.com/office/drawing/2014/main" id="{FD5D5C13-D3A3-A82E-E524-5527336D1600}"/>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F0F48BC1-F483-7549-4EA9-89FEA112179A}"/>
                  </a:ext>
                </a:extLst>
              </p:cNvPr>
              <p:cNvCxnSpPr>
                <a:cxnSpLocks/>
              </p:cNvCxnSpPr>
              <p:nvPr/>
            </p:nvCxnSpPr>
            <p:spPr>
              <a:xfrm flipH="1">
                <a:off x="4196607" y="4493391"/>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71" name="Group 70">
              <a:extLst>
                <a:ext uri="{FF2B5EF4-FFF2-40B4-BE49-F238E27FC236}">
                  <a16:creationId xmlns:a16="http://schemas.microsoft.com/office/drawing/2014/main" id="{79AF185D-2320-CC04-3AA1-A7207D553B58}"/>
                </a:ext>
              </a:extLst>
            </p:cNvPr>
            <p:cNvGrpSpPr/>
            <p:nvPr/>
          </p:nvGrpSpPr>
          <p:grpSpPr>
            <a:xfrm flipH="1">
              <a:off x="7154832" y="4933056"/>
              <a:ext cx="1150303" cy="128953"/>
              <a:chOff x="3722569" y="4435404"/>
              <a:chExt cx="1034526" cy="115974"/>
            </a:xfrm>
          </p:grpSpPr>
          <p:sp>
            <p:nvSpPr>
              <p:cNvPr id="78" name="Oval 77">
                <a:extLst>
                  <a:ext uri="{FF2B5EF4-FFF2-40B4-BE49-F238E27FC236}">
                    <a16:creationId xmlns:a16="http://schemas.microsoft.com/office/drawing/2014/main" id="{D6E090B7-6002-683F-8331-E2262CCFAAD8}"/>
                  </a:ext>
                  <a:ext uri="{C183D7F6-B498-43B3-948B-1728B52AA6E4}">
                    <adec:decorative xmlns:adec="http://schemas.microsoft.com/office/drawing/2017/decorative" val="1"/>
                  </a:ext>
                </a:extLst>
              </p:cNvPr>
              <p:cNvSpPr/>
              <p:nvPr/>
            </p:nvSpPr>
            <p:spPr bwMode="auto">
              <a:xfrm flipH="1">
                <a:off x="4641121" y="4435404"/>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9" name="Straight Connector 78">
                <a:extLst>
                  <a:ext uri="{FF2B5EF4-FFF2-40B4-BE49-F238E27FC236}">
                    <a16:creationId xmlns:a16="http://schemas.microsoft.com/office/drawing/2014/main" id="{B5FA0FE3-8C9A-137A-5695-ED9520900AAA}"/>
                  </a:ext>
                </a:extLst>
              </p:cNvPr>
              <p:cNvCxnSpPr>
                <a:cxnSpLocks/>
              </p:cNvCxnSpPr>
              <p:nvPr/>
            </p:nvCxnSpPr>
            <p:spPr>
              <a:xfrm flipH="1">
                <a:off x="3722569" y="4493391"/>
                <a:ext cx="918552"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72" name="Group 71">
              <a:extLst>
                <a:ext uri="{FF2B5EF4-FFF2-40B4-BE49-F238E27FC236}">
                  <a16:creationId xmlns:a16="http://schemas.microsoft.com/office/drawing/2014/main" id="{9302F3E2-9F3B-474C-E12A-603CD5175D5B}"/>
                </a:ext>
              </a:extLst>
            </p:cNvPr>
            <p:cNvGrpSpPr/>
            <p:nvPr/>
          </p:nvGrpSpPr>
          <p:grpSpPr>
            <a:xfrm flipH="1">
              <a:off x="8338729" y="3401706"/>
              <a:ext cx="436655" cy="128953"/>
              <a:chOff x="3786829" y="3310906"/>
              <a:chExt cx="392706" cy="115974"/>
            </a:xfrm>
          </p:grpSpPr>
          <p:sp>
            <p:nvSpPr>
              <p:cNvPr id="76" name="Oval 75">
                <a:extLst>
                  <a:ext uri="{FF2B5EF4-FFF2-40B4-BE49-F238E27FC236}">
                    <a16:creationId xmlns:a16="http://schemas.microsoft.com/office/drawing/2014/main" id="{E34B0BDD-CB21-A802-8391-A26D0335588B}"/>
                  </a:ext>
                  <a:ext uri="{C183D7F6-B498-43B3-948B-1728B52AA6E4}">
                    <adec:decorative xmlns:adec="http://schemas.microsoft.com/office/drawing/2017/decorative" val="1"/>
                  </a:ext>
                </a:extLst>
              </p:cNvPr>
              <p:cNvSpPr/>
              <p:nvPr/>
            </p:nvSpPr>
            <p:spPr bwMode="auto">
              <a:xfrm flipH="1">
                <a:off x="4063561" y="331090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7" name="Straight Connector 76">
                <a:extLst>
                  <a:ext uri="{FF2B5EF4-FFF2-40B4-BE49-F238E27FC236}">
                    <a16:creationId xmlns:a16="http://schemas.microsoft.com/office/drawing/2014/main" id="{A3C8EA22-D0A2-2B34-7EB3-158599AFF158}"/>
                  </a:ext>
                </a:extLst>
              </p:cNvPr>
              <p:cNvCxnSpPr>
                <a:cxnSpLocks/>
              </p:cNvCxnSpPr>
              <p:nvPr/>
            </p:nvCxnSpPr>
            <p:spPr>
              <a:xfrm flipH="1">
                <a:off x="3786829" y="3368896"/>
                <a:ext cx="2666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73" name="TextBox 72">
              <a:extLst>
                <a:ext uri="{FF2B5EF4-FFF2-40B4-BE49-F238E27FC236}">
                  <a16:creationId xmlns:a16="http://schemas.microsoft.com/office/drawing/2014/main" id="{77964867-F212-165A-AD9B-F9807DF87CEC}"/>
                </a:ext>
              </a:extLst>
            </p:cNvPr>
            <p:cNvSpPr txBox="1"/>
            <p:nvPr/>
          </p:nvSpPr>
          <p:spPr>
            <a:xfrm>
              <a:off x="8206950" y="4839797"/>
              <a:ext cx="3882586"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tab pos="1943100" algn="l"/>
                </a:tabLst>
                <a:defRPr/>
              </a:pPr>
              <a:r>
                <a:rPr kumimoji="0" lang="en-US" sz="1000" b="0" i="0" u="none" strike="noStrike" kern="0" cap="none" spc="0" normalizeH="0" baseline="0" noProof="0" err="1">
                  <a:ln>
                    <a:noFill/>
                  </a:ln>
                  <a:solidFill>
                    <a:srgbClr val="000000"/>
                  </a:solidFill>
                  <a:effectLst/>
                  <a:uLnTx/>
                  <a:uFillTx/>
                  <a:latin typeface="Segoe UI Semibold"/>
                </a:rPr>
                <a:t>Summarise</a:t>
              </a:r>
              <a:r>
                <a:rPr kumimoji="0" lang="en-US" sz="1000" b="0" i="0" u="none" strike="noStrike" kern="0" cap="none" spc="0" normalizeH="0" baseline="0" noProof="0">
                  <a:ln>
                    <a:noFill/>
                  </a:ln>
                  <a:solidFill>
                    <a:srgbClr val="000000"/>
                  </a:solidFill>
                  <a:effectLst/>
                  <a:uLnTx/>
                  <a:uFillTx/>
                  <a:latin typeface="Segoe UI Semibold"/>
                </a:rPr>
                <a:t> and automatically generate new content to customers</a:t>
              </a:r>
              <a:br>
                <a:rPr kumimoji="0" lang="en-US" sz="1000" b="0" i="0" u="none" strike="noStrike" kern="0" cap="none" spc="0" normalizeH="0" baseline="0" noProof="0">
                  <a:ln>
                    <a:noFill/>
                  </a:ln>
                  <a:solidFill>
                    <a:srgbClr val="000000"/>
                  </a:solidFill>
                  <a:effectLst/>
                  <a:uLnTx/>
                  <a:uFillTx/>
                  <a:latin typeface="Segoe UI Semibold"/>
                </a:rPr>
              </a:br>
              <a:r>
                <a:rPr kumimoji="0" lang="en-US" sz="1000" b="0" i="0" u="none" strike="noStrike" kern="0" cap="none" spc="0" normalizeH="0" baseline="0" noProof="0">
                  <a:ln>
                    <a:noFill/>
                  </a:ln>
                  <a:solidFill>
                    <a:srgbClr val="000000"/>
                  </a:solidFill>
                  <a:effectLst/>
                  <a:uLnTx/>
                  <a:uFillTx/>
                </a:rPr>
                <a:t>Automatically </a:t>
              </a:r>
              <a:r>
                <a:rPr kumimoji="0" lang="en-US" sz="1000" b="0" i="0" u="none" strike="noStrike" kern="0" cap="none" spc="0" normalizeH="0" baseline="0" noProof="0" err="1">
                  <a:ln>
                    <a:noFill/>
                  </a:ln>
                  <a:solidFill>
                    <a:srgbClr val="000000"/>
                  </a:solidFill>
                  <a:effectLst/>
                  <a:uLnTx/>
                  <a:uFillTx/>
                </a:rPr>
                <a:t>summarise</a:t>
              </a:r>
              <a:r>
                <a:rPr kumimoji="0" lang="en-US" sz="1000" b="0" i="0" u="none" strike="noStrike" kern="0" cap="none" spc="0" normalizeH="0" baseline="0" noProof="0">
                  <a:ln>
                    <a:noFill/>
                  </a:ln>
                  <a:solidFill>
                    <a:srgbClr val="000000"/>
                  </a:solidFill>
                  <a:effectLst/>
                  <a:uLnTx/>
                  <a:uFillTx/>
                </a:rPr>
                <a:t> and generate new and relevant content to customers to reduce the amount of manual effort required in responding to customers.</a:t>
              </a:r>
            </a:p>
          </p:txBody>
        </p:sp>
        <p:sp>
          <p:nvSpPr>
            <p:cNvPr id="74" name="TextBox 73">
              <a:extLst>
                <a:ext uri="{FF2B5EF4-FFF2-40B4-BE49-F238E27FC236}">
                  <a16:creationId xmlns:a16="http://schemas.microsoft.com/office/drawing/2014/main" id="{A93A4751-10B9-DC36-7D43-E828832923E6}"/>
                </a:ext>
              </a:extLst>
            </p:cNvPr>
            <p:cNvSpPr txBox="1"/>
            <p:nvPr/>
          </p:nvSpPr>
          <p:spPr>
            <a:xfrm>
              <a:off x="8910900" y="3229221"/>
              <a:ext cx="3208585" cy="323165"/>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Staff Onboarding</a:t>
              </a:r>
            </a:p>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Use Generative Models capabilities to build training material for new personnel (e.g. customer service agents, factory workers, etc.) onboarding, based on recorded conversation history.</a:t>
              </a:r>
            </a:p>
          </p:txBody>
        </p:sp>
        <p:sp>
          <p:nvSpPr>
            <p:cNvPr id="75" name="TextBox 74">
              <a:extLst>
                <a:ext uri="{FF2B5EF4-FFF2-40B4-BE49-F238E27FC236}">
                  <a16:creationId xmlns:a16="http://schemas.microsoft.com/office/drawing/2014/main" id="{3ECC064F-E695-B6E7-EF9C-2746A54EDCD6}"/>
                </a:ext>
              </a:extLst>
            </p:cNvPr>
            <p:cNvSpPr txBox="1"/>
            <p:nvPr/>
          </p:nvSpPr>
          <p:spPr>
            <a:xfrm>
              <a:off x="8558815" y="3935702"/>
              <a:ext cx="3560670" cy="323165"/>
            </a:xfrm>
            <a:prstGeom prst="rect">
              <a:avLst/>
            </a:prstGeom>
            <a:noFill/>
          </p:spPr>
          <p:txBody>
            <a:bodyPr wrap="square" lIns="0" tIns="0" rIns="0" bIns="0">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Automatic Marketing Emails</a:t>
              </a:r>
            </a:p>
            <a:p>
              <a:pPr marL="0" marR="0" lvl="2" indent="0" defTabSz="914309"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VSS (Regular)"/>
                </a:rPr>
                <a:t>Generate marketing emails automatically based on personalized customer 360 information and marketing video extraction and summarization.</a:t>
              </a:r>
              <a:endParaRPr kumimoji="0" lang="en-US" sz="1000" b="0" i="0" u="none" strike="noStrike" kern="0" cap="none" spc="0" normalizeH="0" baseline="0" noProof="0">
                <a:ln>
                  <a:noFill/>
                </a:ln>
                <a:solidFill>
                  <a:srgbClr val="000000"/>
                </a:solidFill>
                <a:effectLst/>
                <a:uLnTx/>
                <a:uFillTx/>
              </a:endParaRPr>
            </a:p>
          </p:txBody>
        </p:sp>
      </p:grpSp>
      <p:grpSp>
        <p:nvGrpSpPr>
          <p:cNvPr id="82" name="Group 81">
            <a:extLst>
              <a:ext uri="{FF2B5EF4-FFF2-40B4-BE49-F238E27FC236}">
                <a16:creationId xmlns:a16="http://schemas.microsoft.com/office/drawing/2014/main" id="{02831627-87B6-F113-8E48-E474129C7358}"/>
              </a:ext>
              <a:ext uri="{C183D7F6-B498-43B3-948B-1728B52AA6E4}">
                <adec:decorative xmlns:adec="http://schemas.microsoft.com/office/drawing/2017/decorative" val="1"/>
              </a:ext>
            </a:extLst>
          </p:cNvPr>
          <p:cNvGrpSpPr/>
          <p:nvPr/>
        </p:nvGrpSpPr>
        <p:grpSpPr>
          <a:xfrm flipH="1">
            <a:off x="8278765" y="2486365"/>
            <a:ext cx="560847" cy="128953"/>
            <a:chOff x="3819209" y="2155245"/>
            <a:chExt cx="554838" cy="115974"/>
          </a:xfrm>
        </p:grpSpPr>
        <p:sp>
          <p:nvSpPr>
            <p:cNvPr id="83" name="Oval 82">
              <a:extLst>
                <a:ext uri="{FF2B5EF4-FFF2-40B4-BE49-F238E27FC236}">
                  <a16:creationId xmlns:a16="http://schemas.microsoft.com/office/drawing/2014/main" id="{38239837-A42C-BA5D-A51F-3E1E25158CB4}"/>
                </a:ext>
                <a:ext uri="{C183D7F6-B498-43B3-948B-1728B52AA6E4}">
                  <adec:decorative xmlns:adec="http://schemas.microsoft.com/office/drawing/2017/decorative" val="1"/>
                </a:ext>
              </a:extLst>
            </p:cNvPr>
            <p:cNvSpPr/>
            <p:nvPr/>
          </p:nvSpPr>
          <p:spPr bwMode="auto">
            <a:xfrm flipH="1">
              <a:off x="4258073" y="215524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84" name="Straight Connector 83">
              <a:extLst>
                <a:ext uri="{FF2B5EF4-FFF2-40B4-BE49-F238E27FC236}">
                  <a16:creationId xmlns:a16="http://schemas.microsoft.com/office/drawing/2014/main" id="{E80BE805-83FB-05AA-EA52-7AC388945F20}"/>
                </a:ext>
              </a:extLst>
            </p:cNvPr>
            <p:cNvCxnSpPr>
              <a:cxnSpLocks/>
            </p:cNvCxnSpPr>
            <p:nvPr/>
          </p:nvCxnSpPr>
          <p:spPr>
            <a:xfrm flipH="1">
              <a:off x="3819209" y="2213232"/>
              <a:ext cx="43886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85" name="TextBox 84">
            <a:extLst>
              <a:ext uri="{FF2B5EF4-FFF2-40B4-BE49-F238E27FC236}">
                <a16:creationId xmlns:a16="http://schemas.microsoft.com/office/drawing/2014/main" id="{E01F4F79-6AF7-30E2-CA83-6B75FADD49FC}"/>
              </a:ext>
            </a:extLst>
          </p:cNvPr>
          <p:cNvSpPr txBox="1"/>
          <p:nvPr/>
        </p:nvSpPr>
        <p:spPr>
          <a:xfrm>
            <a:off x="8909031" y="2318591"/>
            <a:ext cx="3263714"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rPr>
              <a:t>Internal Helpdesk</a:t>
            </a:r>
            <a:br>
              <a:rPr kumimoji="0" lang="en-US" sz="1000" b="0" i="0" u="none" strike="noStrike" kern="0" cap="none" spc="0" normalizeH="0" baseline="0" noProof="0">
                <a:ln>
                  <a:noFill/>
                </a:ln>
                <a:solidFill>
                  <a:srgbClr val="000000"/>
                </a:solidFill>
                <a:effectLst/>
                <a:uLnTx/>
                <a:uFillTx/>
              </a:rPr>
            </a:br>
            <a:r>
              <a:rPr kumimoji="0" lang="en-US" sz="1000" b="0" i="0" u="none" strike="noStrike" kern="0" cap="none" spc="0" normalizeH="0" baseline="0" noProof="0">
                <a:ln>
                  <a:noFill/>
                </a:ln>
                <a:solidFill>
                  <a:srgbClr val="000000"/>
                </a:solidFill>
                <a:effectLst/>
                <a:uLnTx/>
                <a:uFillTx/>
              </a:rPr>
              <a:t>Use intent classification, entity extraction, sentiment analysis and light-weight summarization of internal helpdesk tickets, to automate route and reduce resolution time of IT/HR helpdesk tickets submitted by employees.</a:t>
            </a:r>
          </a:p>
        </p:txBody>
      </p:sp>
      <p:sp>
        <p:nvSpPr>
          <p:cNvPr id="86" name="Oval 85" descr="Oil refinery against blue sky">
            <a:extLst>
              <a:ext uri="{FF2B5EF4-FFF2-40B4-BE49-F238E27FC236}">
                <a16:creationId xmlns:a16="http://schemas.microsoft.com/office/drawing/2014/main" id="{D1AAB227-38C8-6C59-2AD8-E9CC71240B90}"/>
              </a:ext>
            </a:extLst>
          </p:cNvPr>
          <p:cNvSpPr/>
          <p:nvPr/>
        </p:nvSpPr>
        <p:spPr>
          <a:xfrm>
            <a:off x="5190194" y="2087076"/>
            <a:ext cx="1833003" cy="1729105"/>
          </a:xfrm>
          <a:prstGeom prst="ellipse">
            <a:avLst/>
          </a:prstGeom>
          <a:blipFill>
            <a:blip r:embed="rId2" cstate="screen">
              <a:extLst>
                <a:ext uri="{28A0092B-C50C-407E-A947-70E740481C1C}">
                  <a14:useLocalDpi xmlns:a14="http://schemas.microsoft.com/office/drawing/2010/main"/>
                </a:ext>
              </a:extLst>
            </a:blip>
            <a:srcRect/>
            <a:stretch>
              <a:fillRect/>
            </a:stretch>
          </a:blipFill>
          <a:ln w="10795" cap="flat" cmpd="sng" algn="ctr">
            <a:solidFill>
              <a:srgbClr val="FFFFFF">
                <a:hueOff val="0"/>
                <a:satOff val="0"/>
                <a:lumOff val="0"/>
                <a:alphaOff val="0"/>
              </a:srgbClr>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88" name="Title 1">
            <a:extLst>
              <a:ext uri="{FF2B5EF4-FFF2-40B4-BE49-F238E27FC236}">
                <a16:creationId xmlns:a16="http://schemas.microsoft.com/office/drawing/2014/main" id="{75BFB710-470A-4601-6F32-15D0C9A5738C}"/>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Manufacturing / Energy / </a:t>
            </a:r>
            <a:r>
              <a:rPr kumimoji="0" lang="en-US"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Oil&amp;gas</a:t>
            </a: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Industry</a:t>
            </a:r>
          </a:p>
        </p:txBody>
      </p:sp>
    </p:spTree>
    <p:extLst>
      <p:ext uri="{BB962C8B-B14F-4D97-AF65-F5344CB8AC3E}">
        <p14:creationId xmlns:p14="http://schemas.microsoft.com/office/powerpoint/2010/main" val="837451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50000" fill="hold" grpId="1" nodeType="withEffect">
                                  <p:stCondLst>
                                    <p:cond delay="0"/>
                                  </p:stCondLst>
                                  <p:childTnLst>
                                    <p:animMotion origin="layout" path="M -2.70833E-6 1.85185E-6 L 0.02956 1.85185E-6 " pathEditMode="relative" rAng="0" ptsTypes="AA">
                                      <p:cBhvr>
                                        <p:cTn id="9" dur="500" spd="-100000" fill="hold"/>
                                        <p:tgtEl>
                                          <p:spTgt spid="15"/>
                                        </p:tgtEl>
                                        <p:attrNameLst>
                                          <p:attrName>ppt_x</p:attrName>
                                          <p:attrName>ppt_y</p:attrName>
                                        </p:attrNameLst>
                                      </p:cBhvr>
                                      <p:rCtr x="1471" y="0"/>
                                    </p:animMotion>
                                  </p:childTnLst>
                                </p:cTn>
                              </p:par>
                              <p:par>
                                <p:cTn id="10" presetID="10" presetClass="entr" presetSubtype="0" fill="hold" nodeType="with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63" presetClass="path" presetSubtype="0" accel="50000" decel="50000" fill="hold" nodeType="withEffect">
                                  <p:stCondLst>
                                    <p:cond delay="0"/>
                                  </p:stCondLst>
                                  <p:childTnLst>
                                    <p:animMotion origin="layout" path="M -0.02956 -3.7037E-7 L 4.58333E-6 -3.7037E-7 " pathEditMode="relative" rAng="0" ptsTypes="AA">
                                      <p:cBhvr>
                                        <p:cTn id="14" dur="500" fill="hold"/>
                                        <p:tgtEl>
                                          <p:spTgt spid="41"/>
                                        </p:tgtEl>
                                        <p:attrNameLst>
                                          <p:attrName>ppt_x</p:attrName>
                                          <p:attrName>ppt_y</p:attrName>
                                        </p:attrNameLst>
                                      </p:cBhvr>
                                      <p:rCtr x="1471" y="0"/>
                                    </p:animMotion>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3" presetClass="path" presetSubtype="0" accel="50000" decel="50000" fill="hold" grpId="1" nodeType="withEffect">
                                  <p:stCondLst>
                                    <p:cond delay="0"/>
                                  </p:stCondLst>
                                  <p:childTnLst>
                                    <p:animMotion origin="layout" path="M -0.02955 -2.59259E-6 L -3.95833E-6 -2.59259E-6 " pathEditMode="relative" rAng="0" ptsTypes="AA">
                                      <p:cBhvr>
                                        <p:cTn id="19" dur="500" fill="hold"/>
                                        <p:tgtEl>
                                          <p:spTgt spid="40"/>
                                        </p:tgtEl>
                                        <p:attrNameLst>
                                          <p:attrName>ppt_x</p:attrName>
                                          <p:attrName>ppt_y</p:attrName>
                                        </p:attrNameLst>
                                      </p:cBhvr>
                                      <p:rCtr x="1471" y="0"/>
                                    </p:animMotion>
                                  </p:childTnLst>
                                </p:cTn>
                              </p:par>
                              <p:par>
                                <p:cTn id="20" presetID="10" presetClass="entr" presetSubtype="0" fill="hold"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200"/>
                                  </p:stCondLst>
                                  <p:childTnLst>
                                    <p:animMotion origin="layout" path="M 3.75E-6 -2.59259E-6 L 3.75E-6 0.05255 " pathEditMode="relative" rAng="0" ptsTypes="AA">
                                      <p:cBhvr>
                                        <p:cTn id="24" dur="500" spd="-100000" fill="hold"/>
                                        <p:tgtEl>
                                          <p:spTgt spid="2"/>
                                        </p:tgtEl>
                                        <p:attrNameLst>
                                          <p:attrName>ppt_x</p:attrName>
                                          <p:attrName>ppt_y</p:attrName>
                                        </p:attrNameLst>
                                      </p:cBhvr>
                                      <p:rCtr x="0" y="2616"/>
                                    </p:animMotion>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63" presetClass="path" presetSubtype="0" accel="50000" decel="50000" fill="hold" nodeType="withEffect">
                                  <p:stCondLst>
                                    <p:cond delay="0"/>
                                  </p:stCondLst>
                                  <p:childTnLst>
                                    <p:animMotion origin="layout" path="M -0.02956 1.48148E-6 L 1.04167E-6 1.48148E-6 " pathEditMode="relative" rAng="0" ptsTypes="AA">
                                      <p:cBhvr>
                                        <p:cTn id="29" dur="500" fill="hold"/>
                                        <p:tgtEl>
                                          <p:spTgt spid="26"/>
                                        </p:tgtEl>
                                        <p:attrNameLst>
                                          <p:attrName>ppt_x</p:attrName>
                                          <p:attrName>ppt_y</p:attrName>
                                        </p:attrNameLst>
                                      </p:cBhvr>
                                      <p:rCtr x="1471" y="0"/>
                                    </p:animMotion>
                                  </p:childTnLst>
                                </p:cTn>
                              </p:par>
                              <p:par>
                                <p:cTn id="30" presetID="10" presetClass="entr" presetSubtype="0" decel="5000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3" presetClass="path" presetSubtype="0" decel="50000" fill="hold" nodeType="withEffect">
                                  <p:stCondLst>
                                    <p:cond delay="0"/>
                                  </p:stCondLst>
                                  <p:childTnLst>
                                    <p:animMotion origin="layout" path="M -1.25E-6 -2.59259E-6 L 0.02956 -2.59259E-6 " pathEditMode="relative" rAng="0" ptsTypes="AA">
                                      <p:cBhvr>
                                        <p:cTn id="34" dur="500" spd="-100000" fill="hold"/>
                                        <p:tgtEl>
                                          <p:spTgt spid="16"/>
                                        </p:tgtEl>
                                        <p:attrNameLst>
                                          <p:attrName>ppt_x</p:attrName>
                                          <p:attrName>ppt_y</p:attrName>
                                        </p:attrNameLst>
                                      </p:cBhvr>
                                      <p:rCtr x="1471" y="0"/>
                                    </p:animMotion>
                                  </p:childTnLst>
                                </p:cTn>
                              </p:par>
                              <p:par>
                                <p:cTn id="35" presetID="10" presetClass="entr" presetSubtype="0" decel="5000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63" presetClass="path" presetSubtype="0" decel="50000" fill="hold" nodeType="withEffect">
                                  <p:stCondLst>
                                    <p:cond delay="0"/>
                                  </p:stCondLst>
                                  <p:childTnLst>
                                    <p:animMotion origin="layout" path="M 8.33333E-7 3.33333E-6 L 0.02956 3.33333E-6 " pathEditMode="relative" rAng="0" ptsTypes="AA">
                                      <p:cBhvr>
                                        <p:cTn id="39" dur="500" spd="-100000" fill="hold"/>
                                        <p:tgtEl>
                                          <p:spTgt spid="69"/>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0" grpId="0" animBg="1"/>
      <p:bldP spid="40"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2">
            <a:extLst>
              <a:ext uri="{FF2B5EF4-FFF2-40B4-BE49-F238E27FC236}">
                <a16:creationId xmlns:a16="http://schemas.microsoft.com/office/drawing/2014/main" id="{A09255FF-ED12-48C6-EA45-6FE86E4F122A}"/>
              </a:ext>
            </a:extLst>
          </p:cNvPr>
          <p:cNvSpPr txBox="1">
            <a:spLocks/>
          </p:cNvSpPr>
          <p:nvPr/>
        </p:nvSpPr>
        <p:spPr>
          <a:xfrm>
            <a:off x="3268758" y="4361427"/>
            <a:ext cx="2560320" cy="92333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This company has been working with Microsoft to develop chatbots for internal and external interaction and Cognitive Search for searching through large documentation. </a:t>
            </a:r>
          </a:p>
        </p:txBody>
      </p:sp>
      <p:sp>
        <p:nvSpPr>
          <p:cNvPr id="3" name="Text Placeholder 14">
            <a:extLst>
              <a:ext uri="{FF2B5EF4-FFF2-40B4-BE49-F238E27FC236}">
                <a16:creationId xmlns:a16="http://schemas.microsoft.com/office/drawing/2014/main" id="{89354D21-4B74-FC33-0D34-24241C26F2A6}"/>
              </a:ext>
            </a:extLst>
          </p:cNvPr>
          <p:cNvSpPr txBox="1">
            <a:spLocks/>
          </p:cNvSpPr>
          <p:nvPr/>
        </p:nvSpPr>
        <p:spPr>
          <a:xfrm>
            <a:off x="6096000" y="4361612"/>
            <a:ext cx="2286000" cy="2000548"/>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company wants to use Azure OpenAI Service to train their chatbots on being able to handle more controversial topics. </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The company would extract and summarise key information from documentation and other channel for internal employees to be able to consume the outputs in a Q&amp;A format. </a:t>
            </a:r>
          </a:p>
        </p:txBody>
      </p:sp>
      <p:sp>
        <p:nvSpPr>
          <p:cNvPr id="4" name="Text Placeholder 15">
            <a:extLst>
              <a:ext uri="{FF2B5EF4-FFF2-40B4-BE49-F238E27FC236}">
                <a16:creationId xmlns:a16="http://schemas.microsoft.com/office/drawing/2014/main" id="{D91723F2-7284-DD37-5D53-D8880A2143DA}"/>
              </a:ext>
            </a:extLst>
          </p:cNvPr>
          <p:cNvSpPr txBox="1">
            <a:spLocks/>
          </p:cNvSpPr>
          <p:nvPr/>
        </p:nvSpPr>
        <p:spPr>
          <a:xfrm>
            <a:off x="8772842" y="4361428"/>
            <a:ext cx="3017520" cy="1046440"/>
          </a:xfrm>
          <a:prstGeom prst="rect">
            <a:avLst/>
          </a:prstGeom>
        </p:spPr>
        <p:txBody>
          <a:bodyPr vert="horz" wrap="square" lIns="0" tIns="0" rIns="0" bIns="0" rtlCol="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200" b="0" i="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Time Savings</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More relevant and all-round information</a:t>
            </a:r>
          </a:p>
          <a:p>
            <a:pPr marL="171433" marR="0" lvl="0" indent="-171433" algn="l" defTabSz="932649"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Segoe UI Semilight" panose="020B0402040204020203" pitchFamily="34" charset="0"/>
              </a:rPr>
              <a:t>Employee satisfaction through more succinct information.</a:t>
            </a:r>
          </a:p>
        </p:txBody>
      </p:sp>
      <p:sp>
        <p:nvSpPr>
          <p:cNvPr id="5" name="Text Placeholder 13">
            <a:extLst>
              <a:ext uri="{FF2B5EF4-FFF2-40B4-BE49-F238E27FC236}">
                <a16:creationId xmlns:a16="http://schemas.microsoft.com/office/drawing/2014/main" id="{E80CF11B-C33B-C9F3-913A-2561ACAA4BCC}"/>
              </a:ext>
            </a:extLst>
          </p:cNvPr>
          <p:cNvSpPr txBox="1">
            <a:spLocks/>
          </p:cNvSpPr>
          <p:nvPr/>
        </p:nvSpPr>
        <p:spPr>
          <a:xfrm>
            <a:off x="401637" y="3429443"/>
            <a:ext cx="2431457" cy="2800767"/>
          </a:xfrm>
          <a:prstGeom prst="rect">
            <a:avLst/>
          </a:prstGeom>
        </p:spPr>
        <p:txBody>
          <a:bodyPr vert="horz" wrap="square" lIns="0" tIns="0" rIns="0" bIns="0" rtlCol="0" anchor="b" anchorCtr="0">
            <a:spAutoFit/>
          </a:bodyPr>
          <a:lstStyle>
            <a:lvl1pPr marL="0" marR="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sz="1000" b="1" i="0" kern="1200" cap="all" spc="0" baseline="0">
                <a:solidFill>
                  <a:schemeClr val="accent2"/>
                </a:solidFill>
                <a:latin typeface="Segoe UI Semibold" panose="020B0502040204020203" pitchFamily="34" charset="0"/>
                <a:ea typeface="+mn-ea"/>
                <a:cs typeface="Segoe UI Semibold" panose="020B0502040204020203" pitchFamily="34" charset="0"/>
              </a:defRPr>
            </a:lvl1pPr>
            <a:lvl2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2pPr>
            <a:lvl3pPr marL="0" marR="0" indent="0" algn="l" defTabSz="932649"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649"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649"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649"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Customer:</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Large Oil &amp; Gas Company</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Industry:</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Oil &amp; Gas / Energy</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Size:</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Corporate (10,000+ employees)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REGION:</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Americas</a:t>
            </a:r>
          </a:p>
          <a:p>
            <a:pPr marL="0" marR="0" lvl="0" indent="0" algn="l" defTabSz="932649"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000" b="1" i="0" u="none" strike="noStrike" kern="1200" cap="all"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Products and services:</a:t>
            </a:r>
          </a:p>
          <a:p>
            <a:pPr marL="0" marR="0" lvl="1" indent="0" algn="l" defTabSz="932649"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ysClr val="window" lastClr="FFFFFF"/>
                    </a:gs>
                    <a:gs pos="100000">
                      <a:sysClr val="window" lastClr="FFFFFF"/>
                    </a:gs>
                  </a:gsLst>
                  <a:lin ang="5400000" scaled="0"/>
                </a:gradFill>
                <a:effectLst/>
                <a:uLnTx/>
                <a:uFillTx/>
                <a:latin typeface="Segoe UI"/>
                <a:ea typeface="+mn-ea"/>
                <a:cs typeface="+mn-cs"/>
              </a:rPr>
              <a:t>Azure OpenAI Service : Question &amp; Answer</a:t>
            </a:r>
          </a:p>
        </p:txBody>
      </p:sp>
      <p:sp>
        <p:nvSpPr>
          <p:cNvPr id="6" name="Rectangle 5">
            <a:extLst>
              <a:ext uri="{FF2B5EF4-FFF2-40B4-BE49-F238E27FC236}">
                <a16:creationId xmlns:a16="http://schemas.microsoft.com/office/drawing/2014/main" id="{6E3D8B6B-9DB1-8E0A-6DDD-27C105F483CE}"/>
              </a:ext>
              <a:ext uri="{C183D7F6-B498-43B3-948B-1728B52AA6E4}">
                <adec:decorative xmlns:adec="http://schemas.microsoft.com/office/drawing/2017/decorative" val="1"/>
              </a:ext>
            </a:extLst>
          </p:cNvPr>
          <p:cNvSpPr/>
          <p:nvPr/>
        </p:nvSpPr>
        <p:spPr bwMode="auto">
          <a:xfrm>
            <a:off x="2850005" y="-12883"/>
            <a:ext cx="102981" cy="6857999"/>
          </a:xfrm>
          <a:prstGeom prst="rect">
            <a:avLst/>
          </a:prstGeom>
          <a:solidFill>
            <a:srgbClr val="0078D4">
              <a:alpha val="3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3" descr="Offshore production platform">
            <a:extLst>
              <a:ext uri="{FF2B5EF4-FFF2-40B4-BE49-F238E27FC236}">
                <a16:creationId xmlns:a16="http://schemas.microsoft.com/office/drawing/2014/main" id="{96BEC9D4-5DFA-7E06-ADCC-EAB78682D34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a:off x="2969896" y="0"/>
            <a:ext cx="9233934" cy="3292475"/>
          </a:xfrm>
          <a:prstGeom prst="rect">
            <a:avLst/>
          </a:prstGeom>
        </p:spPr>
      </p:pic>
      <p:sp>
        <p:nvSpPr>
          <p:cNvPr id="8" name="Title 2">
            <a:extLst>
              <a:ext uri="{FF2B5EF4-FFF2-40B4-BE49-F238E27FC236}">
                <a16:creationId xmlns:a16="http://schemas.microsoft.com/office/drawing/2014/main" id="{B5378DE3-DC54-D8A1-6058-3916924A4CD1}"/>
              </a:ext>
            </a:extLst>
          </p:cNvPr>
          <p:cNvSpPr txBox="1">
            <a:spLocks/>
          </p:cNvSpPr>
          <p:nvPr/>
        </p:nvSpPr>
        <p:spPr>
          <a:xfrm>
            <a:off x="588263" y="-492443"/>
            <a:ext cx="11018520" cy="492443"/>
          </a:xfrm>
          <a:prstGeom prst="rect">
            <a:avLst/>
          </a:prstGeom>
        </p:spPr>
        <p:txBody>
          <a:bodyPr vert="horz" wrap="square" lIns="0" tIns="0" rIns="0" bIns="0" rtlCol="0" anchor="b">
            <a:spAutoFit/>
          </a:bodyPr>
          <a:lstStyle>
            <a:lvl1pPr algn="ctr" defTabSz="932649"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64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Large Oil &amp; Gas Company overview</a:t>
            </a:r>
          </a:p>
        </p:txBody>
      </p:sp>
    </p:spTree>
    <p:extLst>
      <p:ext uri="{BB962C8B-B14F-4D97-AF65-F5344CB8AC3E}">
        <p14:creationId xmlns:p14="http://schemas.microsoft.com/office/powerpoint/2010/main" val="341834753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3EE149F-92E4-62B5-8C85-79CBB5A84C1F}"/>
              </a:ext>
              <a:ext uri="{C183D7F6-B498-43B3-948B-1728B52AA6E4}">
                <adec:decorative xmlns:adec="http://schemas.microsoft.com/office/drawing/2017/decorative" val="1"/>
              </a:ext>
            </a:extLst>
          </p:cNvPr>
          <p:cNvGrpSpPr/>
          <p:nvPr/>
        </p:nvGrpSpPr>
        <p:grpSpPr>
          <a:xfrm>
            <a:off x="454843" y="5578013"/>
            <a:ext cx="11277603" cy="1234953"/>
            <a:chOff x="457197" y="5578219"/>
            <a:chExt cx="11277603" cy="743859"/>
          </a:xfrm>
        </p:grpSpPr>
        <p:sp>
          <p:nvSpPr>
            <p:cNvPr id="3" name="Rectangle: Rounded Corners 2">
              <a:extLst>
                <a:ext uri="{FF2B5EF4-FFF2-40B4-BE49-F238E27FC236}">
                  <a16:creationId xmlns:a16="http://schemas.microsoft.com/office/drawing/2014/main" id="{0743CDC6-1BA4-7517-3F47-2EDF65B5AA6B}"/>
                </a:ext>
              </a:extLst>
            </p:cNvPr>
            <p:cNvSpPr/>
            <p:nvPr/>
          </p:nvSpPr>
          <p:spPr bwMode="auto">
            <a:xfrm>
              <a:off x="588262" y="5916896"/>
              <a:ext cx="11029703" cy="349287"/>
            </a:xfrm>
            <a:prstGeom prst="roundRect">
              <a:avLst>
                <a:gd name="adj" fmla="val 16051"/>
              </a:avLst>
            </a:prstGeom>
            <a:gradFill>
              <a:gsLst>
                <a:gs pos="0">
                  <a:srgbClr val="243A5E"/>
                </a:gs>
                <a:gs pos="100000">
                  <a:srgbClr val="766DCD"/>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CA17772E-B76A-8E62-F36D-317854320BDA}"/>
                </a:ext>
              </a:extLst>
            </p:cNvPr>
            <p:cNvGrpSpPr/>
            <p:nvPr/>
          </p:nvGrpSpPr>
          <p:grpSpPr>
            <a:xfrm>
              <a:off x="530942" y="5578219"/>
              <a:ext cx="11130116" cy="743859"/>
              <a:chOff x="150812" y="5384378"/>
              <a:chExt cx="11890376" cy="811703"/>
            </a:xfrm>
          </p:grpSpPr>
          <p:sp>
            <p:nvSpPr>
              <p:cNvPr id="10" name="!!Structured &amp; unstructured">
                <a:extLst>
                  <a:ext uri="{FF2B5EF4-FFF2-40B4-BE49-F238E27FC236}">
                    <a16:creationId xmlns:a16="http://schemas.microsoft.com/office/drawing/2014/main" id="{AD1DB3DB-D178-8A24-791F-5B4CF82AC070}"/>
                  </a:ext>
                </a:extLst>
              </p:cNvPr>
              <p:cNvSpPr/>
              <p:nvPr/>
            </p:nvSpPr>
            <p:spPr>
              <a:xfrm>
                <a:off x="150812" y="5681981"/>
                <a:ext cx="11890376" cy="514100"/>
              </a:xfrm>
              <a:prstGeom prst="rect">
                <a:avLst/>
              </a:pr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13066566-0FDA-C417-5B26-6DA98FF74166}"/>
                  </a:ext>
                </a:extLst>
              </p:cNvPr>
              <p:cNvGrpSpPr/>
              <p:nvPr/>
            </p:nvGrpSpPr>
            <p:grpSpPr>
              <a:xfrm>
                <a:off x="196850" y="5715068"/>
                <a:ext cx="11798303" cy="447926"/>
                <a:chOff x="180976" y="5686551"/>
                <a:chExt cx="11830051" cy="457200"/>
              </a:xfrm>
            </p:grpSpPr>
            <p:sp>
              <p:nvSpPr>
                <p:cNvPr id="13" name="!!Structured &amp; unstructured">
                  <a:extLst>
                    <a:ext uri="{FF2B5EF4-FFF2-40B4-BE49-F238E27FC236}">
                      <a16:creationId xmlns:a16="http://schemas.microsoft.com/office/drawing/2014/main" id="{4D4CB9C9-274C-B280-5440-FAA59A4EA1A8}"/>
                    </a:ext>
                  </a:extLst>
                </p:cNvPr>
                <p:cNvSpPr/>
                <p:nvPr/>
              </p:nvSpPr>
              <p:spPr>
                <a:xfrm>
                  <a:off x="180976" y="5686551"/>
                  <a:ext cx="4160108"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Improved Efficiency and Cost Savings</a:t>
                  </a:r>
                </a:p>
              </p:txBody>
            </p:sp>
            <p:sp>
              <p:nvSpPr>
                <p:cNvPr id="14" name="!!Structured &amp; unstructured">
                  <a:extLst>
                    <a:ext uri="{FF2B5EF4-FFF2-40B4-BE49-F238E27FC236}">
                      <a16:creationId xmlns:a16="http://schemas.microsoft.com/office/drawing/2014/main" id="{18A176B6-00C1-2704-174E-835FBFF8F587}"/>
                    </a:ext>
                  </a:extLst>
                </p:cNvPr>
                <p:cNvSpPr/>
                <p:nvPr/>
              </p:nvSpPr>
              <p:spPr>
                <a:xfrm>
                  <a:off x="7888562" y="5686551"/>
                  <a:ext cx="4122465" cy="457200"/>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Informed Decision-Making and </a:t>
                  </a:r>
                </a:p>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Strategic Planning</a:t>
                  </a:r>
                </a:p>
              </p:txBody>
            </p:sp>
          </p:grpSp>
          <p:sp>
            <p:nvSpPr>
              <p:cNvPr id="12" name="!!Structured &amp; unstructured">
                <a:extLst>
                  <a:ext uri="{FF2B5EF4-FFF2-40B4-BE49-F238E27FC236}">
                    <a16:creationId xmlns:a16="http://schemas.microsoft.com/office/drawing/2014/main" id="{07E5D69F-9234-35AC-7F8E-D70FDF3F2ADF}"/>
                  </a:ext>
                </a:extLst>
              </p:cNvPr>
              <p:cNvSpPr/>
              <p:nvPr/>
            </p:nvSpPr>
            <p:spPr>
              <a:xfrm>
                <a:off x="3932248" y="5384378"/>
                <a:ext cx="4369460" cy="171950"/>
              </a:xfrm>
              <a:prstGeom prst="rect">
                <a:avLst/>
              </a:prstGeom>
              <a:noFill/>
              <a:ln w="12700" cap="flat" cmpd="sng" algn="ctr">
                <a:noFill/>
                <a:prstDash val="solid"/>
              </a:ln>
              <a:effectLst/>
            </p:spPr>
            <p:txBody>
              <a:bodyPr vert="horz" wrap="square" lIns="91440" tIns="45720" rIns="91440" bIns="45720" rtlCol="0" anchor="t">
                <a:sp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ea typeface="+mn-ea"/>
                    <a:cs typeface="+mn-cs"/>
                  </a:rPr>
                  <a:t>Energy INDUSTRY BENEFITS</a:t>
                </a:r>
              </a:p>
            </p:txBody>
          </p:sp>
        </p:grpSp>
        <p:sp>
          <p:nvSpPr>
            <p:cNvPr id="5" name="Freeform: Shape 4">
              <a:extLst>
                <a:ext uri="{FF2B5EF4-FFF2-40B4-BE49-F238E27FC236}">
                  <a16:creationId xmlns:a16="http://schemas.microsoft.com/office/drawing/2014/main" id="{91C1E1C5-4A6A-EB90-EF73-CC26CA1D014E}"/>
                </a:ext>
              </a:extLst>
            </p:cNvPr>
            <p:cNvSpPr/>
            <p:nvPr/>
          </p:nvSpPr>
          <p:spPr bwMode="auto">
            <a:xfrm>
              <a:off x="8226163" y="5711112"/>
              <a:ext cx="3508637" cy="374113"/>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93C0F6CF-709D-18CC-C301-B46B4DD1452A}"/>
                </a:ext>
              </a:extLst>
            </p:cNvPr>
            <p:cNvSpPr/>
            <p:nvPr/>
          </p:nvSpPr>
          <p:spPr bwMode="auto">
            <a:xfrm flipH="1">
              <a:off x="457197" y="5701871"/>
              <a:ext cx="3530609" cy="384642"/>
            </a:xfrm>
            <a:custGeom>
              <a:avLst/>
              <a:gdLst>
                <a:gd name="connsiteX0" fmla="*/ 0 w 4543425"/>
                <a:gd name="connsiteY0" fmla="*/ 0 h 371475"/>
                <a:gd name="connsiteX1" fmla="*/ 4543425 w 4543425"/>
                <a:gd name="connsiteY1" fmla="*/ 0 h 371475"/>
                <a:gd name="connsiteX2" fmla="*/ 4543425 w 4543425"/>
                <a:gd name="connsiteY2" fmla="*/ 371475 h 371475"/>
                <a:gd name="connsiteX3" fmla="*/ 4481513 w 4543425"/>
                <a:gd name="connsiteY3" fmla="*/ 371475 h 371475"/>
              </a:gdLst>
              <a:ahLst/>
              <a:cxnLst>
                <a:cxn ang="0">
                  <a:pos x="connsiteX0" y="connsiteY0"/>
                </a:cxn>
                <a:cxn ang="0">
                  <a:pos x="connsiteX1" y="connsiteY1"/>
                </a:cxn>
                <a:cxn ang="0">
                  <a:pos x="connsiteX2" y="connsiteY2"/>
                </a:cxn>
                <a:cxn ang="0">
                  <a:pos x="connsiteX3" y="connsiteY3"/>
                </a:cxn>
              </a:cxnLst>
              <a:rect l="l" t="t" r="r" b="b"/>
              <a:pathLst>
                <a:path w="4543425" h="371475">
                  <a:moveTo>
                    <a:pt x="0" y="0"/>
                  </a:moveTo>
                  <a:lnTo>
                    <a:pt x="4543425" y="0"/>
                  </a:lnTo>
                  <a:lnTo>
                    <a:pt x="4543425" y="371475"/>
                  </a:lnTo>
                  <a:lnTo>
                    <a:pt x="4481513" y="371475"/>
                  </a:lnTo>
                </a:path>
              </a:pathLst>
            </a:custGeom>
            <a:noFill/>
            <a:ln w="12700" cap="flat" cmpd="sng" algn="ctr">
              <a:solidFill>
                <a:srgbClr val="1178D4"/>
              </a:solidFill>
              <a:prstDash val="dash"/>
              <a:headEnd type="oval" w="sm" len="sm"/>
              <a:tailEnd type="oval" w="sm" len="sm"/>
            </a:ln>
            <a:effectLst/>
          </p:spPr>
          <p:txBody>
            <a:bodyPr rtlCol="0" anchor="ctr"/>
            <a:lstStyle/>
            <a:p>
              <a:pPr marL="0" marR="0" lvl="0" indent="0" algn="ctr"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DFD3C41F-AACF-199D-9148-E9F632C55E55}"/>
                </a:ext>
              </a:extLst>
            </p:cNvPr>
            <p:cNvCxnSpPr>
              <a:cxnSpLocks/>
            </p:cNvCxnSpPr>
            <p:nvPr/>
          </p:nvCxnSpPr>
          <p:spPr>
            <a:xfrm rot="5400000">
              <a:off x="4138888" y="6000300"/>
              <a:ext cx="0" cy="171187"/>
            </a:xfrm>
            <a:prstGeom prst="line">
              <a:avLst/>
            </a:prstGeom>
            <a:noFill/>
            <a:ln w="28575" cap="rnd" cmpd="sng" algn="ctr">
              <a:solidFill>
                <a:srgbClr val="FFFFFF"/>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8FD71F73-A5D6-8897-D8CA-6505B503F481}"/>
                </a:ext>
              </a:extLst>
            </p:cNvPr>
            <p:cNvCxnSpPr>
              <a:cxnSpLocks/>
            </p:cNvCxnSpPr>
            <p:nvPr/>
          </p:nvCxnSpPr>
          <p:spPr>
            <a:xfrm rot="5400000">
              <a:off x="7989689" y="6000300"/>
              <a:ext cx="0" cy="171187"/>
            </a:xfrm>
            <a:prstGeom prst="line">
              <a:avLst/>
            </a:prstGeom>
            <a:noFill/>
            <a:ln w="28575" cap="rnd" cmpd="sng" algn="ctr">
              <a:solidFill>
                <a:srgbClr val="FFFFFF"/>
              </a:solidFill>
              <a:prstDash val="solid"/>
              <a:headEnd type="none" w="lg" len="med"/>
              <a:tailEnd type="none" w="lg" len="med"/>
            </a:ln>
            <a:effectLst/>
          </p:spPr>
        </p:cxnSp>
        <p:sp>
          <p:nvSpPr>
            <p:cNvPr id="9" name="!!Structured &amp; unstructured">
              <a:extLst>
                <a:ext uri="{FF2B5EF4-FFF2-40B4-BE49-F238E27FC236}">
                  <a16:creationId xmlns:a16="http://schemas.microsoft.com/office/drawing/2014/main" id="{422359AD-E64C-8D92-C7A1-43777605193E}"/>
                </a:ext>
              </a:extLst>
            </p:cNvPr>
            <p:cNvSpPr/>
            <p:nvPr/>
          </p:nvSpPr>
          <p:spPr>
            <a:xfrm>
              <a:off x="4317298" y="5879919"/>
              <a:ext cx="3521310" cy="407589"/>
            </a:xfrm>
            <a:prstGeom prst="rect">
              <a:avLst/>
            </a:prstGeom>
            <a:noFill/>
            <a:ln w="6350" cap="flat" cmpd="sng" algn="ctr">
              <a:noFill/>
              <a:prstDash val="solid"/>
            </a:ln>
            <a:effectLst/>
          </p:spPr>
          <p:txBody>
            <a:bodyPr vert="horz" lIns="91440" tIns="45720" rIns="91440" bIns="45720" rtlCol="0" anchor="ctr">
              <a:noAutofit/>
            </a:bodyPr>
            <a:lstStyle/>
            <a:p>
              <a:pPr marL="0" marR="0" lvl="0" indent="0" algn="ctr" defTabSz="8961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Enhanced Customer and Stakeholder Satisfaction</a:t>
              </a:r>
            </a:p>
          </p:txBody>
        </p:sp>
      </p:grpSp>
      <p:sp>
        <p:nvSpPr>
          <p:cNvPr id="15" name="Freeform: Shape 14">
            <a:extLst>
              <a:ext uri="{FF2B5EF4-FFF2-40B4-BE49-F238E27FC236}">
                <a16:creationId xmlns:a16="http://schemas.microsoft.com/office/drawing/2014/main" id="{04BEFECF-735B-E5AD-86CD-2755805BA751}"/>
              </a:ext>
              <a:ext uri="{C183D7F6-B498-43B3-948B-1728B52AA6E4}">
                <adec:decorative xmlns:adec="http://schemas.microsoft.com/office/drawing/2017/decorative" val="1"/>
              </a:ext>
            </a:extLst>
          </p:cNvPr>
          <p:cNvSpPr>
            <a:spLocks/>
          </p:cNvSpPr>
          <p:nvPr/>
        </p:nvSpPr>
        <p:spPr bwMode="auto">
          <a:xfrm>
            <a:off x="7053734" y="4187044"/>
            <a:ext cx="5138266" cy="1214859"/>
          </a:xfrm>
          <a:custGeom>
            <a:avLst/>
            <a:gdLst>
              <a:gd name="connsiteX0" fmla="*/ 1668388 w 5138266"/>
              <a:gd name="connsiteY0" fmla="*/ 0 h 2426232"/>
              <a:gd name="connsiteX1" fmla="*/ 5138266 w 5138266"/>
              <a:gd name="connsiteY1" fmla="*/ 0 h 2426232"/>
              <a:gd name="connsiteX2" fmla="*/ 5138266 w 5138266"/>
              <a:gd name="connsiteY2" fmla="*/ 2426232 h 2426232"/>
              <a:gd name="connsiteX3" fmla="*/ 0 w 5138266"/>
              <a:gd name="connsiteY3" fmla="*/ 2426232 h 2426232"/>
              <a:gd name="connsiteX4" fmla="*/ 64018 w 5138266"/>
              <a:gd name="connsiteY4" fmla="*/ 2402801 h 2426232"/>
              <a:gd name="connsiteX5" fmla="*/ 1655782 w 5138266"/>
              <a:gd name="connsiteY5" fmla="*/ 249658 h 2426232"/>
              <a:gd name="connsiteX6" fmla="*/ 1668388 w 5138266"/>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8266" h="2426232">
                <a:moveTo>
                  <a:pt x="1668388" y="0"/>
                </a:moveTo>
                <a:lnTo>
                  <a:pt x="5138266" y="0"/>
                </a:lnTo>
                <a:lnTo>
                  <a:pt x="5138266" y="2426232"/>
                </a:lnTo>
                <a:lnTo>
                  <a:pt x="0" y="2426232"/>
                </a:lnTo>
                <a:lnTo>
                  <a:pt x="64018" y="2402801"/>
                </a:lnTo>
                <a:cubicBezTo>
                  <a:pt x="928790" y="2037033"/>
                  <a:pt x="1557073" y="1221624"/>
                  <a:pt x="1655782" y="249658"/>
                </a:cubicBezTo>
                <a:lnTo>
                  <a:pt x="1668388" y="0"/>
                </a:lnTo>
                <a:close/>
              </a:path>
            </a:pathLst>
          </a:custGeom>
          <a:solidFill>
            <a:srgbClr val="243A5E">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2FCBD3A2-1239-1843-F39A-AFBD6817E1FB}"/>
              </a:ext>
              <a:ext uri="{C183D7F6-B498-43B3-948B-1728B52AA6E4}">
                <adec:decorative xmlns:adec="http://schemas.microsoft.com/office/drawing/2017/decorative" val="1"/>
              </a:ext>
            </a:extLst>
          </p:cNvPr>
          <p:cNvGrpSpPr/>
          <p:nvPr/>
        </p:nvGrpSpPr>
        <p:grpSpPr>
          <a:xfrm>
            <a:off x="7022388" y="488437"/>
            <a:ext cx="5169613" cy="4915142"/>
            <a:chOff x="7022388" y="499797"/>
            <a:chExt cx="5169613" cy="3440329"/>
          </a:xfrm>
        </p:grpSpPr>
        <p:sp>
          <p:nvSpPr>
            <p:cNvPr id="17" name="Freeform: Shape 16">
              <a:extLst>
                <a:ext uri="{FF2B5EF4-FFF2-40B4-BE49-F238E27FC236}">
                  <a16:creationId xmlns:a16="http://schemas.microsoft.com/office/drawing/2014/main" id="{95F5BE3B-E413-176B-418B-3EE23ACCE062}"/>
                </a:ext>
              </a:extLst>
            </p:cNvPr>
            <p:cNvSpPr>
              <a:spLocks/>
            </p:cNvSpPr>
            <p:nvPr/>
          </p:nvSpPr>
          <p:spPr bwMode="auto">
            <a:xfrm>
              <a:off x="7022388" y="499797"/>
              <a:ext cx="5169613" cy="2426232"/>
            </a:xfrm>
            <a:custGeom>
              <a:avLst/>
              <a:gdLst>
                <a:gd name="connsiteX0" fmla="*/ 0 w 5169613"/>
                <a:gd name="connsiteY0" fmla="*/ 0 h 2426232"/>
                <a:gd name="connsiteX1" fmla="*/ 5169613 w 5169613"/>
                <a:gd name="connsiteY1" fmla="*/ 0 h 2426232"/>
                <a:gd name="connsiteX2" fmla="*/ 5169613 w 5169613"/>
                <a:gd name="connsiteY2" fmla="*/ 2426232 h 2426232"/>
                <a:gd name="connsiteX3" fmla="*/ 1699156 w 5169613"/>
                <a:gd name="connsiteY3" fmla="*/ 2426232 h 2426232"/>
                <a:gd name="connsiteX4" fmla="*/ 1687129 w 5169613"/>
                <a:gd name="connsiteY4" fmla="*/ 2188047 h 2426232"/>
                <a:gd name="connsiteX5" fmla="*/ 95365 w 5169613"/>
                <a:gd name="connsiteY5" fmla="*/ 34904 h 2426232"/>
                <a:gd name="connsiteX6" fmla="*/ 0 w 516961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9613" h="2426232">
                  <a:moveTo>
                    <a:pt x="0" y="0"/>
                  </a:moveTo>
                  <a:lnTo>
                    <a:pt x="5169613" y="0"/>
                  </a:lnTo>
                  <a:lnTo>
                    <a:pt x="5169613" y="2426232"/>
                  </a:lnTo>
                  <a:lnTo>
                    <a:pt x="1699156" y="2426232"/>
                  </a:lnTo>
                  <a:lnTo>
                    <a:pt x="1687129" y="2188047"/>
                  </a:lnTo>
                  <a:cubicBezTo>
                    <a:pt x="1588420" y="1216082"/>
                    <a:pt x="960137" y="400672"/>
                    <a:pt x="95365" y="34904"/>
                  </a:cubicBezTo>
                  <a:lnTo>
                    <a:pt x="0" y="0"/>
                  </a:lnTo>
                  <a:close/>
                </a:path>
              </a:pathLst>
            </a:custGeom>
            <a:solidFill>
              <a:srgbClr val="243A5E">
                <a:lumMod val="50000"/>
                <a:lumOff val="50000"/>
                <a:alpha val="10000"/>
              </a:srgbClr>
            </a:solidFill>
            <a:ln w="9525" cap="flat" cmpd="sng" algn="ctr">
              <a:noFill/>
              <a:prstDash val="solid"/>
              <a:headEnd type="none" w="med" len="med"/>
              <a:tailEnd type="none" w="med" len="med"/>
            </a:ln>
            <a:effectLst>
              <a:outerShdw blurRad="76200" dist="38100" dir="10800000" algn="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243A5E"/>
                </a:solidFill>
                <a:effectLst/>
                <a:uLnTx/>
                <a:uFillTx/>
                <a:latin typeface="Segoe UI"/>
                <a:ea typeface="+mn-ea"/>
                <a:cs typeface="Segoe UI" pitchFamily="34" charset="0"/>
              </a:endParaRPr>
            </a:p>
          </p:txBody>
        </p:sp>
        <p:cxnSp>
          <p:nvCxnSpPr>
            <p:cNvPr id="18" name="Straight Connector 17">
              <a:extLst>
                <a:ext uri="{FF2B5EF4-FFF2-40B4-BE49-F238E27FC236}">
                  <a16:creationId xmlns:a16="http://schemas.microsoft.com/office/drawing/2014/main" id="{621B07CA-6881-F077-724D-273ACF9D798F}"/>
                </a:ext>
              </a:extLst>
            </p:cNvPr>
            <p:cNvCxnSpPr>
              <a:cxnSpLocks/>
            </p:cNvCxnSpPr>
            <p:nvPr/>
          </p:nvCxnSpPr>
          <p:spPr>
            <a:xfrm>
              <a:off x="8539684" y="3940126"/>
              <a:ext cx="388861" cy="0"/>
            </a:xfrm>
            <a:prstGeom prst="line">
              <a:avLst/>
            </a:prstGeom>
            <a:noFill/>
            <a:ln w="6350" cap="flat" cmpd="sng" algn="ctr">
              <a:solidFill>
                <a:srgbClr val="FFFFFF">
                  <a:lumMod val="75000"/>
                </a:srgbClr>
              </a:solidFill>
              <a:prstDash val="dash"/>
              <a:headEnd type="none" w="med" len="med"/>
              <a:tailEnd type="none" w="med" len="med"/>
            </a:ln>
            <a:effectLst/>
          </p:spPr>
        </p:cxnSp>
        <p:cxnSp>
          <p:nvCxnSpPr>
            <p:cNvPr id="19" name="Straight Connector 18">
              <a:extLst>
                <a:ext uri="{FF2B5EF4-FFF2-40B4-BE49-F238E27FC236}">
                  <a16:creationId xmlns:a16="http://schemas.microsoft.com/office/drawing/2014/main" id="{AA595477-32BC-CF86-533D-476BEF85BCEC}"/>
                </a:ext>
              </a:extLst>
            </p:cNvPr>
            <p:cNvCxnSpPr>
              <a:cxnSpLocks/>
            </p:cNvCxnSpPr>
            <p:nvPr/>
          </p:nvCxnSpPr>
          <p:spPr>
            <a:xfrm>
              <a:off x="7701566" y="3553712"/>
              <a:ext cx="707860"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20" name="TextBox 19">
              <a:extLst>
                <a:ext uri="{FF2B5EF4-FFF2-40B4-BE49-F238E27FC236}">
                  <a16:creationId xmlns:a16="http://schemas.microsoft.com/office/drawing/2014/main" id="{2675EC92-01B9-D8E6-C6F1-AD05CB917DD7}"/>
                </a:ext>
              </a:extLst>
            </p:cNvPr>
            <p:cNvSpPr txBox="1"/>
            <p:nvPr/>
          </p:nvSpPr>
          <p:spPr>
            <a:xfrm>
              <a:off x="8784914" y="3007903"/>
              <a:ext cx="3359863" cy="315471"/>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Facilitating Collaboration and Knowledge Sharing</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a:ln>
                    <a:noFill/>
                  </a:ln>
                  <a:solidFill>
                    <a:srgbClr val="243A5E"/>
                  </a:solidFill>
                  <a:effectLst/>
                  <a:uLnTx/>
                  <a:uFillTx/>
                  <a:latin typeface="Segoe UI VSS (Regular)"/>
                </a:rPr>
                <a:t>Azure OpenAI's natural language processing capabilities can be used to </a:t>
              </a:r>
              <a:r>
                <a:rPr kumimoji="0" lang="en-US" sz="700" b="0" i="0" u="none" strike="noStrike" kern="0" cap="none" spc="0" normalizeH="0" baseline="0" noProof="0">
                  <a:ln>
                    <a:noFill/>
                  </a:ln>
                  <a:solidFill>
                    <a:srgbClr val="243A5E"/>
                  </a:solidFill>
                  <a:effectLst/>
                  <a:uLnTx/>
                  <a:uFillTx/>
                  <a:latin typeface="Segoe UI VSS (Regular)"/>
                </a:rPr>
                <a:t>create a knowledge-sharing platform that connects employees, partners, and stakeholders across the organization. This platform can help identify experts, facilitate the exchange of ideas and best practices, and improve collaboration on projects related to the energy transition and decarbonization. </a:t>
              </a:r>
              <a:endParaRPr kumimoji="0" lang="en-US" sz="800" b="0" i="0" u="none" strike="noStrike" kern="0" cap="none" spc="0" normalizeH="0" baseline="0" noProof="0">
                <a:ln>
                  <a:noFill/>
                </a:ln>
                <a:solidFill>
                  <a:srgbClr val="243A5E"/>
                </a:solidFill>
                <a:effectLst/>
                <a:uLnTx/>
                <a:uFillTx/>
                <a:latin typeface="Segoe UI VSS (Regular)"/>
              </a:endParaRPr>
            </a:p>
          </p:txBody>
        </p:sp>
        <p:sp>
          <p:nvSpPr>
            <p:cNvPr id="21" name="TextBox 20">
              <a:extLst>
                <a:ext uri="{FF2B5EF4-FFF2-40B4-BE49-F238E27FC236}">
                  <a16:creationId xmlns:a16="http://schemas.microsoft.com/office/drawing/2014/main" id="{480C0446-B8C0-6BEF-507D-0FA175F84A2C}"/>
                </a:ext>
              </a:extLst>
            </p:cNvPr>
            <p:cNvSpPr txBox="1"/>
            <p:nvPr/>
          </p:nvSpPr>
          <p:spPr>
            <a:xfrm>
              <a:off x="8473710" y="3593328"/>
              <a:ext cx="3708135" cy="315471"/>
            </a:xfrm>
            <a:prstGeom prst="rect">
              <a:avLst/>
            </a:prstGeom>
            <a:noFill/>
          </p:spPr>
          <p:txBody>
            <a:bodyPr wrap="square" lIns="0" tIns="0" rIns="0" bIns="0" anchor="ctr">
              <a:noAutofit/>
            </a:bodyPr>
            <a:lstStyle/>
            <a:p>
              <a:pPr marL="0" marR="0" lvl="2" indent="0" defTabSz="914309"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Training and Development</a:t>
              </a:r>
            </a:p>
            <a:p>
              <a:pPr marL="0" marR="0" lvl="0" indent="0" defTabSz="914133" eaLnBrk="1" fontAlgn="auto" latinLnBrk="0" hangingPunct="1">
                <a:lnSpc>
                  <a:spcPct val="100000"/>
                </a:lnSpc>
                <a:spcBef>
                  <a:spcPts val="400"/>
                </a:spcBef>
                <a:spcAft>
                  <a:spcPts val="0"/>
                </a:spcAft>
                <a:buClrTx/>
                <a:buSzTx/>
                <a:buFontTx/>
                <a:buNone/>
                <a:tabLst/>
                <a:defRPr/>
              </a:pPr>
              <a:r>
                <a:rPr kumimoji="0" lang="en-US" sz="700" b="0" i="0" u="none" strike="noStrike" kern="0" cap="none" spc="0" normalizeH="0" baseline="0" noProof="0">
                  <a:ln>
                    <a:noFill/>
                  </a:ln>
                  <a:solidFill>
                    <a:srgbClr val="243A5E"/>
                  </a:solidFill>
                  <a:effectLst/>
                  <a:uLnTx/>
                  <a:uFillTx/>
                </a:rPr>
                <a:t>Generative AI can be leveraged to create personalized training materials, simulations, and case studies for Hydro-Québec's employees. By using natural language processing to understand individual learning needs, AI-powered training programs can adapt to each employee's skill level and learning style, ultimately enhancing the workforce's expertise in key areas related to the energy transition, renewable energy integration, and sustainable development.</a:t>
              </a:r>
            </a:p>
          </p:txBody>
        </p:sp>
      </p:grpSp>
      <p:grpSp>
        <p:nvGrpSpPr>
          <p:cNvPr id="22" name="Group 21">
            <a:extLst>
              <a:ext uri="{FF2B5EF4-FFF2-40B4-BE49-F238E27FC236}">
                <a16:creationId xmlns:a16="http://schemas.microsoft.com/office/drawing/2014/main" id="{4595CD4D-DEA0-748B-EC55-288A13FBC434}"/>
              </a:ext>
              <a:ext uri="{C183D7F6-B498-43B3-948B-1728B52AA6E4}">
                <adec:decorative xmlns:adec="http://schemas.microsoft.com/office/drawing/2017/decorative" val="1"/>
              </a:ext>
            </a:extLst>
          </p:cNvPr>
          <p:cNvGrpSpPr/>
          <p:nvPr/>
        </p:nvGrpSpPr>
        <p:grpSpPr>
          <a:xfrm>
            <a:off x="0" y="490991"/>
            <a:ext cx="5201282" cy="3394344"/>
            <a:chOff x="0" y="502128"/>
            <a:chExt cx="5201282" cy="3394344"/>
          </a:xfrm>
        </p:grpSpPr>
        <p:sp>
          <p:nvSpPr>
            <p:cNvPr id="23" name="Freeform: Shape 22">
              <a:extLst>
                <a:ext uri="{FF2B5EF4-FFF2-40B4-BE49-F238E27FC236}">
                  <a16:creationId xmlns:a16="http://schemas.microsoft.com/office/drawing/2014/main" id="{FEBE9FD8-927A-9C44-59A9-5EC23A5A3639}"/>
                </a:ext>
              </a:extLst>
            </p:cNvPr>
            <p:cNvSpPr>
              <a:spLocks/>
            </p:cNvSpPr>
            <p:nvPr/>
          </p:nvSpPr>
          <p:spPr bwMode="auto">
            <a:xfrm>
              <a:off x="0" y="502128"/>
              <a:ext cx="5166900" cy="3394344"/>
            </a:xfrm>
            <a:custGeom>
              <a:avLst/>
              <a:gdLst>
                <a:gd name="connsiteX0" fmla="*/ 0 w 5166900"/>
                <a:gd name="connsiteY0" fmla="*/ 0 h 2426232"/>
                <a:gd name="connsiteX1" fmla="*/ 5166900 w 5166900"/>
                <a:gd name="connsiteY1" fmla="*/ 0 h 2426232"/>
                <a:gd name="connsiteX2" fmla="*/ 5071534 w 5166900"/>
                <a:gd name="connsiteY2" fmla="*/ 34904 h 2426232"/>
                <a:gd name="connsiteX3" fmla="*/ 3479770 w 5166900"/>
                <a:gd name="connsiteY3" fmla="*/ 2188047 h 2426232"/>
                <a:gd name="connsiteX4" fmla="*/ 3467743 w 5166900"/>
                <a:gd name="connsiteY4" fmla="*/ 2426232 h 2426232"/>
                <a:gd name="connsiteX5" fmla="*/ 0 w 5166900"/>
                <a:gd name="connsiteY5" fmla="*/ 2426232 h 2426232"/>
                <a:gd name="connsiteX6" fmla="*/ 0 w 5166900"/>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66900" h="2426232">
                  <a:moveTo>
                    <a:pt x="0" y="0"/>
                  </a:moveTo>
                  <a:lnTo>
                    <a:pt x="5166900" y="0"/>
                  </a:lnTo>
                  <a:lnTo>
                    <a:pt x="5071534" y="34904"/>
                  </a:lnTo>
                  <a:cubicBezTo>
                    <a:pt x="4206763" y="400672"/>
                    <a:pt x="3578479" y="1216082"/>
                    <a:pt x="3479770" y="2188047"/>
                  </a:cubicBezTo>
                  <a:lnTo>
                    <a:pt x="3467743" y="2426232"/>
                  </a:lnTo>
                  <a:lnTo>
                    <a:pt x="0" y="2426232"/>
                  </a:lnTo>
                  <a:lnTo>
                    <a:pt x="0" y="0"/>
                  </a:lnTo>
                  <a:close/>
                </a:path>
              </a:pathLst>
            </a:custGeom>
            <a:solidFill>
              <a:srgbClr val="243A5E">
                <a:lumMod val="50000"/>
                <a:lumOff val="50000"/>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243A5E"/>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EC480407-A787-8265-7D11-769F35364F0E}"/>
                </a:ext>
              </a:extLst>
            </p:cNvPr>
            <p:cNvGrpSpPr/>
            <p:nvPr/>
          </p:nvGrpSpPr>
          <p:grpSpPr>
            <a:xfrm>
              <a:off x="3483738" y="2649787"/>
              <a:ext cx="489451" cy="128953"/>
              <a:chOff x="3926291" y="2386267"/>
              <a:chExt cx="440188" cy="115974"/>
            </a:xfrm>
          </p:grpSpPr>
          <p:sp>
            <p:nvSpPr>
              <p:cNvPr id="34" name="Oval 33">
                <a:extLst>
                  <a:ext uri="{FF2B5EF4-FFF2-40B4-BE49-F238E27FC236}">
                    <a16:creationId xmlns:a16="http://schemas.microsoft.com/office/drawing/2014/main" id="{6A08EF49-57B5-6322-3200-AD033B073F61}"/>
                  </a:ext>
                  <a:ext uri="{C183D7F6-B498-43B3-948B-1728B52AA6E4}">
                    <adec:decorative xmlns:adec="http://schemas.microsoft.com/office/drawing/2017/decorative" val="1"/>
                  </a:ext>
                </a:extLst>
              </p:cNvPr>
              <p:cNvSpPr/>
              <p:nvPr/>
            </p:nvSpPr>
            <p:spPr bwMode="auto">
              <a:xfrm flipH="1">
                <a:off x="4250505" y="238626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243A5E"/>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3A0DEF99-B3B2-EA35-CD3A-B13D9BD5A17E}"/>
                  </a:ext>
                </a:extLst>
              </p:cNvPr>
              <p:cNvCxnSpPr>
                <a:cxnSpLocks/>
              </p:cNvCxnSpPr>
              <p:nvPr/>
            </p:nvCxnSpPr>
            <p:spPr>
              <a:xfrm flipH="1" flipV="1">
                <a:off x="3926291" y="2444579"/>
                <a:ext cx="332469" cy="4"/>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5" name="Group 24">
              <a:extLst>
                <a:ext uri="{FF2B5EF4-FFF2-40B4-BE49-F238E27FC236}">
                  <a16:creationId xmlns:a16="http://schemas.microsoft.com/office/drawing/2014/main" id="{1210B18D-CC70-48A7-1B5D-3E5FF53CA6E0}"/>
                </a:ext>
              </a:extLst>
            </p:cNvPr>
            <p:cNvGrpSpPr/>
            <p:nvPr/>
          </p:nvGrpSpPr>
          <p:grpSpPr>
            <a:xfrm>
              <a:off x="3864902" y="602364"/>
              <a:ext cx="1336380" cy="128953"/>
              <a:chOff x="3902351" y="1553298"/>
              <a:chExt cx="1201873" cy="115974"/>
            </a:xfrm>
          </p:grpSpPr>
          <p:sp>
            <p:nvSpPr>
              <p:cNvPr id="32" name="Oval 31">
                <a:extLst>
                  <a:ext uri="{FF2B5EF4-FFF2-40B4-BE49-F238E27FC236}">
                    <a16:creationId xmlns:a16="http://schemas.microsoft.com/office/drawing/2014/main" id="{5FBB18C3-28C7-F713-9BA5-546AD8255102}"/>
                  </a:ext>
                  <a:ext uri="{C183D7F6-B498-43B3-948B-1728B52AA6E4}">
                    <adec:decorative xmlns:adec="http://schemas.microsoft.com/office/drawing/2017/decorative" val="1"/>
                  </a:ext>
                </a:extLst>
              </p:cNvPr>
              <p:cNvSpPr/>
              <p:nvPr/>
            </p:nvSpPr>
            <p:spPr bwMode="auto">
              <a:xfrm flipH="1">
                <a:off x="4988250" y="1553298"/>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243A5E"/>
                  </a:solidFill>
                  <a:effectLst/>
                  <a:uLnTx/>
                  <a:uFillTx/>
                  <a:latin typeface="Segoe UI"/>
                  <a:ea typeface="+mn-ea"/>
                  <a:cs typeface="Segoe UI" pitchFamily="34" charset="0"/>
                </a:endParaRPr>
              </a:p>
            </p:txBody>
          </p:sp>
          <p:cxnSp>
            <p:nvCxnSpPr>
              <p:cNvPr id="33" name="Straight Connector 32">
                <a:extLst>
                  <a:ext uri="{FF2B5EF4-FFF2-40B4-BE49-F238E27FC236}">
                    <a16:creationId xmlns:a16="http://schemas.microsoft.com/office/drawing/2014/main" id="{A3223CAC-80CD-8FB0-48A2-479182513AB4}"/>
                  </a:ext>
                </a:extLst>
              </p:cNvPr>
              <p:cNvCxnSpPr>
                <a:cxnSpLocks/>
              </p:cNvCxnSpPr>
              <p:nvPr/>
            </p:nvCxnSpPr>
            <p:spPr>
              <a:xfrm flipH="1">
                <a:off x="3902351" y="1592510"/>
                <a:ext cx="996618"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26" name="Group 25">
              <a:extLst>
                <a:ext uri="{FF2B5EF4-FFF2-40B4-BE49-F238E27FC236}">
                  <a16:creationId xmlns:a16="http://schemas.microsoft.com/office/drawing/2014/main" id="{EFC6621F-EC2A-9D38-8FA0-D88244DFEE43}"/>
                </a:ext>
              </a:extLst>
            </p:cNvPr>
            <p:cNvGrpSpPr/>
            <p:nvPr/>
          </p:nvGrpSpPr>
          <p:grpSpPr>
            <a:xfrm>
              <a:off x="3487925" y="1914245"/>
              <a:ext cx="626837" cy="128953"/>
              <a:chOff x="3800817" y="2216826"/>
              <a:chExt cx="563746" cy="115974"/>
            </a:xfrm>
          </p:grpSpPr>
          <p:sp>
            <p:nvSpPr>
              <p:cNvPr id="30" name="Oval 29">
                <a:extLst>
                  <a:ext uri="{FF2B5EF4-FFF2-40B4-BE49-F238E27FC236}">
                    <a16:creationId xmlns:a16="http://schemas.microsoft.com/office/drawing/2014/main" id="{4F6D7137-518F-5509-C283-E418C576BE4A}"/>
                  </a:ext>
                  <a:ext uri="{C183D7F6-B498-43B3-948B-1728B52AA6E4}">
                    <adec:decorative xmlns:adec="http://schemas.microsoft.com/office/drawing/2017/decorative" val="1"/>
                  </a:ext>
                </a:extLst>
              </p:cNvPr>
              <p:cNvSpPr/>
              <p:nvPr/>
            </p:nvSpPr>
            <p:spPr bwMode="auto">
              <a:xfrm flipH="1">
                <a:off x="4248589" y="221682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243A5E"/>
                  </a:soli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02710B94-76DF-1DE5-F240-8A976E0F40FE}"/>
                  </a:ext>
                </a:extLst>
              </p:cNvPr>
              <p:cNvCxnSpPr>
                <a:cxnSpLocks/>
                <a:stCxn id="30" idx="6"/>
              </p:cNvCxnSpPr>
              <p:nvPr/>
            </p:nvCxnSpPr>
            <p:spPr>
              <a:xfrm flipH="1" flipV="1">
                <a:off x="3800817" y="2274816"/>
                <a:ext cx="447772" cy="1"/>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27" name="TextBox 26">
              <a:extLst>
                <a:ext uri="{FF2B5EF4-FFF2-40B4-BE49-F238E27FC236}">
                  <a16:creationId xmlns:a16="http://schemas.microsoft.com/office/drawing/2014/main" id="{916E98ED-60B8-3D49-99BD-BB6D7B3BC514}"/>
                </a:ext>
              </a:extLst>
            </p:cNvPr>
            <p:cNvSpPr txBox="1"/>
            <p:nvPr/>
          </p:nvSpPr>
          <p:spPr>
            <a:xfrm>
              <a:off x="140099" y="927355"/>
              <a:ext cx="3596768" cy="315471"/>
            </a:xfrm>
            <a:prstGeom prst="rect">
              <a:avLst/>
            </a:prstGeom>
            <a:noFill/>
          </p:spPr>
          <p:txBody>
            <a:bodyPr wrap="square" lIns="0" tIns="0" rIns="0" bIns="0" anchor="ctr">
              <a:noAutofit/>
            </a:bodyPr>
            <a:lstStyle/>
            <a:p>
              <a:pPr marL="0" marR="0" lvl="0" indent="0" algn="r" defTabSz="896125"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Enhancing Customer Experience</a:t>
              </a:r>
            </a:p>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a:ln>
                    <a:noFill/>
                  </a:ln>
                  <a:solidFill>
                    <a:srgbClr val="243A5E"/>
                  </a:solidFill>
                  <a:effectLst/>
                  <a:uLnTx/>
                  <a:uFillTx/>
                </a:rPr>
                <a:t>Azure OpenAI's generative AI can be used to create intelligent chatbots and virtual assistants that can handle customer inquiries, provide personalized support, and offer tailored energy-saving recommendations. Natural language processing can enable these AI-powered tools to understand and respond to customer queries effectively, improving overall customer experience and satisfaction. </a:t>
              </a:r>
              <a:br>
                <a:rPr kumimoji="0" lang="en-US" sz="800" b="0" i="0" u="none" strike="noStrike" kern="0" cap="none" spc="0" normalizeH="0" baseline="0" noProof="0">
                  <a:ln>
                    <a:noFill/>
                  </a:ln>
                  <a:solidFill>
                    <a:srgbClr val="243A5E"/>
                  </a:solidFill>
                  <a:effectLst/>
                  <a:uLnTx/>
                  <a:uFillTx/>
                </a:rPr>
              </a:br>
              <a:endParaRPr kumimoji="0" lang="en-US" sz="800" b="0" i="0" u="none" strike="noStrike" kern="0" cap="none" spc="0" normalizeH="0" baseline="0" noProof="0">
                <a:ln>
                  <a:noFill/>
                </a:ln>
                <a:solidFill>
                  <a:srgbClr val="243A5E"/>
                </a:solidFill>
                <a:effectLst/>
                <a:uLnTx/>
                <a:uFillTx/>
              </a:endParaRPr>
            </a:p>
          </p:txBody>
        </p:sp>
        <p:sp>
          <p:nvSpPr>
            <p:cNvPr id="28" name="TextBox 27">
              <a:extLst>
                <a:ext uri="{FF2B5EF4-FFF2-40B4-BE49-F238E27FC236}">
                  <a16:creationId xmlns:a16="http://schemas.microsoft.com/office/drawing/2014/main" id="{D407A69E-C81B-6868-DAE1-21E7FC7BEE9B}"/>
                </a:ext>
              </a:extLst>
            </p:cNvPr>
            <p:cNvSpPr txBox="1"/>
            <p:nvPr/>
          </p:nvSpPr>
          <p:spPr>
            <a:xfrm>
              <a:off x="20819" y="1811378"/>
              <a:ext cx="3471044" cy="375328"/>
            </a:xfrm>
            <a:prstGeom prst="rect">
              <a:avLst/>
            </a:prstGeom>
            <a:noFill/>
          </p:spPr>
          <p:txBody>
            <a:bodyPr wrap="square" lIns="0" tIns="0" rIns="0" bIns="0" anchor="ctr">
              <a:noAutofit/>
            </a:bodyPr>
            <a:lstStyle/>
            <a:p>
              <a:pPr marL="0" marR="0" lvl="0" indent="0" algn="r" defTabSz="896125"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Stakeholder Engagement</a:t>
              </a:r>
            </a:p>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a:ln>
                    <a:noFill/>
                  </a:ln>
                  <a:solidFill>
                    <a:srgbClr val="243A5E"/>
                  </a:solidFill>
                  <a:effectLst/>
                  <a:uLnTx/>
                  <a:uFillTx/>
                </a:rPr>
                <a:t>Generative AI can be used to analyze and summarize feedback from various stakeholders, including customers, employees, Indigenous communities, and local authorities. By leveraging natural language processing, the AI system can generate insights and recommendations to help Hydro-Québec address concerns, improve relations, and collaborate more effectively on projects related to the energy transition and decarbonization. . </a:t>
              </a:r>
            </a:p>
          </p:txBody>
        </p:sp>
        <p:sp>
          <p:nvSpPr>
            <p:cNvPr id="29" name="TextBox 28">
              <a:extLst>
                <a:ext uri="{FF2B5EF4-FFF2-40B4-BE49-F238E27FC236}">
                  <a16:creationId xmlns:a16="http://schemas.microsoft.com/office/drawing/2014/main" id="{D42FCB56-F4B4-F403-5C69-69E3CE3B2BCC}"/>
                </a:ext>
              </a:extLst>
            </p:cNvPr>
            <p:cNvSpPr txBox="1"/>
            <p:nvPr/>
          </p:nvSpPr>
          <p:spPr>
            <a:xfrm>
              <a:off x="176427" y="3011228"/>
              <a:ext cx="3280877" cy="315471"/>
            </a:xfrm>
            <a:prstGeom prst="rect">
              <a:avLst/>
            </a:prstGeom>
            <a:noFill/>
          </p:spPr>
          <p:txBody>
            <a:bodyPr wrap="square" lIns="0" tIns="0" rIns="0" bIns="0" anchor="ctr">
              <a:noAutofit/>
            </a:bodyPr>
            <a:lstStyle/>
            <a:p>
              <a:pPr marL="0" marR="0" lvl="0" indent="0" algn="r" defTabSz="896125"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Social Media and Public Relations</a:t>
              </a:r>
            </a:p>
            <a:p>
              <a:pPr marL="0" marR="0" lvl="0" indent="0" algn="r" defTabSz="914133"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a:ln>
                    <a:noFill/>
                  </a:ln>
                  <a:solidFill>
                    <a:srgbClr val="243A5E"/>
                  </a:solidFill>
                  <a:effectLst/>
                  <a:uLnTx/>
                  <a:uFillTx/>
                </a:rPr>
                <a:t>Azure OpenAI's generative AI can be used to monitor and analyze social media conversations, news articles, and public sentiment related to Hydro-Québec, the energy industry, and environmental issues. By leveraging natural language processing, the AI system can generate insights and recommendations for improving public relations, addressing concerns, and shaping communications strategies to enhance Hydro-Québec's reputation and stakeholder engagement.</a:t>
              </a:r>
            </a:p>
          </p:txBody>
        </p:sp>
      </p:grpSp>
      <p:sp>
        <p:nvSpPr>
          <p:cNvPr id="36" name="Freeform: Shape 35">
            <a:extLst>
              <a:ext uri="{FF2B5EF4-FFF2-40B4-BE49-F238E27FC236}">
                <a16:creationId xmlns:a16="http://schemas.microsoft.com/office/drawing/2014/main" id="{FF9B41FA-F8B7-5844-78B0-876D16377352}"/>
              </a:ext>
              <a:ext uri="{C183D7F6-B498-43B3-948B-1728B52AA6E4}">
                <adec:decorative xmlns:adec="http://schemas.microsoft.com/office/drawing/2017/decorative" val="1"/>
              </a:ext>
            </a:extLst>
          </p:cNvPr>
          <p:cNvSpPr>
            <a:spLocks/>
          </p:cNvSpPr>
          <p:nvPr/>
        </p:nvSpPr>
        <p:spPr bwMode="auto">
          <a:xfrm>
            <a:off x="0" y="4145044"/>
            <a:ext cx="5190194" cy="1256860"/>
          </a:xfrm>
          <a:custGeom>
            <a:avLst/>
            <a:gdLst>
              <a:gd name="connsiteX0" fmla="*/ 0 w 5135553"/>
              <a:gd name="connsiteY0" fmla="*/ 0 h 2426232"/>
              <a:gd name="connsiteX1" fmla="*/ 3467164 w 5135553"/>
              <a:gd name="connsiteY1" fmla="*/ 0 h 2426232"/>
              <a:gd name="connsiteX2" fmla="*/ 3479770 w 5135553"/>
              <a:gd name="connsiteY2" fmla="*/ 249658 h 2426232"/>
              <a:gd name="connsiteX3" fmla="*/ 5071534 w 5135553"/>
              <a:gd name="connsiteY3" fmla="*/ 2402801 h 2426232"/>
              <a:gd name="connsiteX4" fmla="*/ 5135553 w 5135553"/>
              <a:gd name="connsiteY4" fmla="*/ 2426232 h 2426232"/>
              <a:gd name="connsiteX5" fmla="*/ 0 w 5135553"/>
              <a:gd name="connsiteY5" fmla="*/ 2426232 h 2426232"/>
              <a:gd name="connsiteX6" fmla="*/ 0 w 5135553"/>
              <a:gd name="connsiteY6" fmla="*/ 0 h 24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35553" h="2426232">
                <a:moveTo>
                  <a:pt x="0" y="0"/>
                </a:moveTo>
                <a:lnTo>
                  <a:pt x="3467164" y="0"/>
                </a:lnTo>
                <a:lnTo>
                  <a:pt x="3479770" y="249658"/>
                </a:lnTo>
                <a:cubicBezTo>
                  <a:pt x="3578479" y="1221624"/>
                  <a:pt x="4206763" y="2037033"/>
                  <a:pt x="5071534" y="2402801"/>
                </a:cubicBezTo>
                <a:lnTo>
                  <a:pt x="5135553" y="2426232"/>
                </a:lnTo>
                <a:lnTo>
                  <a:pt x="0" y="2426232"/>
                </a:lnTo>
                <a:lnTo>
                  <a:pt x="0" y="0"/>
                </a:lnTo>
                <a:close/>
              </a:path>
            </a:pathLst>
          </a:custGeom>
          <a:solidFill>
            <a:srgbClr val="FFFFFF">
              <a:alpha val="10000"/>
            </a:srgbClr>
          </a:solidFill>
          <a:ln w="9525" cap="flat" cmpd="sng" algn="ctr">
            <a:noFill/>
            <a:prstDash val="solid"/>
            <a:headEnd type="none" w="med" len="med"/>
            <a:tailEnd type="none" w="med" len="med"/>
          </a:ln>
          <a:effectLst>
            <a:outerShdw blurRad="762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Oval 36">
            <a:extLst>
              <a:ext uri="{FF2B5EF4-FFF2-40B4-BE49-F238E27FC236}">
                <a16:creationId xmlns:a16="http://schemas.microsoft.com/office/drawing/2014/main" id="{AB8BB667-A838-DEBC-6BC1-ADAFD4779560}"/>
              </a:ext>
              <a:ext uri="{C183D7F6-B498-43B3-948B-1728B52AA6E4}">
                <adec:decorative xmlns:adec="http://schemas.microsoft.com/office/drawing/2017/decorative" val="1"/>
              </a:ext>
            </a:extLst>
          </p:cNvPr>
          <p:cNvSpPr/>
          <p:nvPr/>
        </p:nvSpPr>
        <p:spPr bwMode="auto">
          <a:xfrm>
            <a:off x="4915103" y="1776326"/>
            <a:ext cx="2359411" cy="2404107"/>
          </a:xfrm>
          <a:prstGeom prst="ellipse">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C2BE40F-0CC3-F897-77E6-4D310AAC28CD}"/>
              </a:ext>
              <a:ext uri="{C183D7F6-B498-43B3-948B-1728B52AA6E4}">
                <adec:decorative xmlns:adec="http://schemas.microsoft.com/office/drawing/2017/decorative" val="1"/>
              </a:ext>
            </a:extLst>
          </p:cNvPr>
          <p:cNvSpPr/>
          <p:nvPr/>
        </p:nvSpPr>
        <p:spPr bwMode="auto">
          <a:xfrm>
            <a:off x="4906594" y="1800241"/>
            <a:ext cx="2374102" cy="2345812"/>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DC2EC0FD-6AC0-5C0C-8A24-032A9C93268C}"/>
              </a:ext>
              <a:ext uri="{C183D7F6-B498-43B3-948B-1728B52AA6E4}">
                <adec:decorative xmlns:adec="http://schemas.microsoft.com/office/drawing/2017/decorative" val="1"/>
              </a:ext>
            </a:extLst>
          </p:cNvPr>
          <p:cNvSpPr/>
          <p:nvPr/>
        </p:nvSpPr>
        <p:spPr bwMode="auto">
          <a:xfrm>
            <a:off x="3993392" y="829382"/>
            <a:ext cx="2317796" cy="2112483"/>
          </a:xfrm>
          <a:custGeom>
            <a:avLst/>
            <a:gdLst>
              <a:gd name="connsiteX0" fmla="*/ 2211090 w 2460079"/>
              <a:gd name="connsiteY0" fmla="*/ 0 h 2200475"/>
              <a:gd name="connsiteX1" fmla="*/ 2211090 w 2460079"/>
              <a:gd name="connsiteY1" fmla="*/ 284870 h 2200475"/>
              <a:gd name="connsiteX2" fmla="*/ 2215922 w 2460079"/>
              <a:gd name="connsiteY2" fmla="*/ 284383 h 2200475"/>
              <a:gd name="connsiteX3" fmla="*/ 2460079 w 2460079"/>
              <a:gd name="connsiteY3" fmla="*/ 528540 h 2200475"/>
              <a:gd name="connsiteX4" fmla="*/ 2215922 w 2460079"/>
              <a:gd name="connsiteY4" fmla="*/ 772697 h 2200475"/>
              <a:gd name="connsiteX5" fmla="*/ 2211090 w 2460079"/>
              <a:gd name="connsiteY5" fmla="*/ 772210 h 2200475"/>
              <a:gd name="connsiteX6" fmla="*/ 2211090 w 2460079"/>
              <a:gd name="connsiteY6" fmla="*/ 1011310 h 2200475"/>
              <a:gd name="connsiteX7" fmla="*/ 2109828 w 2460079"/>
              <a:gd name="connsiteY7" fmla="*/ 1016406 h 2200475"/>
              <a:gd name="connsiteX8" fmla="*/ 1016079 w 2460079"/>
              <a:gd name="connsiteY8" fmla="*/ 2106408 h 2200475"/>
              <a:gd name="connsiteX9" fmla="*/ 1011313 w 2460079"/>
              <a:gd name="connsiteY9" fmla="*/ 2200475 h 2200475"/>
              <a:gd name="connsiteX10" fmla="*/ 794678 w 2460079"/>
              <a:gd name="connsiteY10" fmla="*/ 2200475 h 2200475"/>
              <a:gd name="connsiteX11" fmla="*/ 791346 w 2460079"/>
              <a:gd name="connsiteY11" fmla="*/ 2167428 h 2200475"/>
              <a:gd name="connsiteX12" fmla="*/ 499703 w 2460079"/>
              <a:gd name="connsiteY12" fmla="*/ 1929732 h 2200475"/>
              <a:gd name="connsiteX13" fmla="*/ 208060 w 2460079"/>
              <a:gd name="connsiteY13" fmla="*/ 2167428 h 2200475"/>
              <a:gd name="connsiteX14" fmla="*/ 204729 w 2460079"/>
              <a:gd name="connsiteY14" fmla="*/ 2200475 h 2200475"/>
              <a:gd name="connsiteX15" fmla="*/ 0 w 2460079"/>
              <a:gd name="connsiteY15" fmla="*/ 2200475 h 2200475"/>
              <a:gd name="connsiteX16" fmla="*/ 9990 w 2460079"/>
              <a:gd name="connsiteY16" fmla="*/ 2003007 h 2200475"/>
              <a:gd name="connsiteX17" fmla="*/ 2006428 w 2460079"/>
              <a:gd name="connsiteY17" fmla="*/ 10315 h 220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60079" h="2200475">
                <a:moveTo>
                  <a:pt x="2211090" y="0"/>
                </a:moveTo>
                <a:lnTo>
                  <a:pt x="2211090" y="284870"/>
                </a:lnTo>
                <a:lnTo>
                  <a:pt x="2215922" y="284383"/>
                </a:lnTo>
                <a:cubicBezTo>
                  <a:pt x="2350766" y="284383"/>
                  <a:pt x="2460079" y="393696"/>
                  <a:pt x="2460079" y="528540"/>
                </a:cubicBezTo>
                <a:cubicBezTo>
                  <a:pt x="2460079" y="663384"/>
                  <a:pt x="2350766" y="772697"/>
                  <a:pt x="2215922" y="772697"/>
                </a:cubicBezTo>
                <a:lnTo>
                  <a:pt x="2211090" y="772210"/>
                </a:lnTo>
                <a:lnTo>
                  <a:pt x="2211090" y="1011310"/>
                </a:lnTo>
                <a:lnTo>
                  <a:pt x="2109828" y="1016406"/>
                </a:lnTo>
                <a:cubicBezTo>
                  <a:pt x="1533126" y="1074773"/>
                  <a:pt x="1074647" y="1531681"/>
                  <a:pt x="1016079" y="2106408"/>
                </a:cubicBezTo>
                <a:lnTo>
                  <a:pt x="1011313" y="2200475"/>
                </a:lnTo>
                <a:lnTo>
                  <a:pt x="794678" y="2200475"/>
                </a:lnTo>
                <a:lnTo>
                  <a:pt x="791346" y="2167428"/>
                </a:lnTo>
                <a:cubicBezTo>
                  <a:pt x="763588" y="2031775"/>
                  <a:pt x="643562" y="1929732"/>
                  <a:pt x="499703" y="1929732"/>
                </a:cubicBezTo>
                <a:cubicBezTo>
                  <a:pt x="355845" y="1929732"/>
                  <a:pt x="235819" y="2031775"/>
                  <a:pt x="208060" y="2167428"/>
                </a:cubicBezTo>
                <a:lnTo>
                  <a:pt x="204729" y="2200475"/>
                </a:lnTo>
                <a:lnTo>
                  <a:pt x="0" y="2200475"/>
                </a:lnTo>
                <a:lnTo>
                  <a:pt x="9990" y="2003007"/>
                </a:lnTo>
                <a:cubicBezTo>
                  <a:pt x="116894" y="952317"/>
                  <a:pt x="953763" y="117019"/>
                  <a:pt x="2006428" y="10315"/>
                </a:cubicBezTo>
                <a:close/>
              </a:path>
            </a:pathLst>
          </a:custGeom>
          <a:solidFill>
            <a:srgbClr val="2E77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12598B6B-7CA9-73CA-C80E-6DE6C29A2C40}"/>
              </a:ext>
              <a:ext uri="{C183D7F6-B498-43B3-948B-1728B52AA6E4}">
                <adec:decorative xmlns:adec="http://schemas.microsoft.com/office/drawing/2017/decorative" val="1"/>
              </a:ext>
            </a:extLst>
          </p:cNvPr>
          <p:cNvSpPr/>
          <p:nvPr/>
        </p:nvSpPr>
        <p:spPr bwMode="auto">
          <a:xfrm>
            <a:off x="5894399" y="2987993"/>
            <a:ext cx="2311326" cy="2125472"/>
          </a:xfrm>
          <a:custGeom>
            <a:avLst/>
            <a:gdLst>
              <a:gd name="connsiteX0" fmla="*/ 1441898 w 2453212"/>
              <a:gd name="connsiteY0" fmla="*/ 0 h 2214006"/>
              <a:gd name="connsiteX1" fmla="*/ 1664244 w 2453212"/>
              <a:gd name="connsiteY1" fmla="*/ 0 h 2214006"/>
              <a:gd name="connsiteX2" fmla="*/ 1665044 w 2453212"/>
              <a:gd name="connsiteY2" fmla="*/ 7934 h 2214006"/>
              <a:gd name="connsiteX3" fmla="*/ 1956687 w 2453212"/>
              <a:gd name="connsiteY3" fmla="*/ 245630 h 2214006"/>
              <a:gd name="connsiteX4" fmla="*/ 2248330 w 2453212"/>
              <a:gd name="connsiteY4" fmla="*/ 7934 h 2214006"/>
              <a:gd name="connsiteX5" fmla="*/ 2249130 w 2453212"/>
              <a:gd name="connsiteY5" fmla="*/ 0 h 2214006"/>
              <a:gd name="connsiteX6" fmla="*/ 2453212 w 2453212"/>
              <a:gd name="connsiteY6" fmla="*/ 0 h 2214006"/>
              <a:gd name="connsiteX7" fmla="*/ 2442537 w 2453212"/>
              <a:gd name="connsiteY7" fmla="*/ 210999 h 2214006"/>
              <a:gd name="connsiteX8" fmla="*/ 446099 w 2453212"/>
              <a:gd name="connsiteY8" fmla="*/ 2203691 h 2214006"/>
              <a:gd name="connsiteX9" fmla="*/ 241436 w 2453212"/>
              <a:gd name="connsiteY9" fmla="*/ 2214006 h 2214006"/>
              <a:gd name="connsiteX10" fmla="*/ 241436 w 2453212"/>
              <a:gd name="connsiteY10" fmla="*/ 1954238 h 2214006"/>
              <a:gd name="connsiteX11" fmla="*/ 194951 w 2453212"/>
              <a:gd name="connsiteY11" fmla="*/ 1949552 h 2214006"/>
              <a:gd name="connsiteX12" fmla="*/ 0 w 2453212"/>
              <a:gd name="connsiteY12" fmla="*/ 1710355 h 2214006"/>
              <a:gd name="connsiteX13" fmla="*/ 194951 w 2453212"/>
              <a:gd name="connsiteY13" fmla="*/ 1471159 h 2214006"/>
              <a:gd name="connsiteX14" fmla="*/ 241436 w 2453212"/>
              <a:gd name="connsiteY14" fmla="*/ 1466473 h 2214006"/>
              <a:gd name="connsiteX15" fmla="*/ 241436 w 2453212"/>
              <a:gd name="connsiteY15" fmla="*/ 1202696 h 2214006"/>
              <a:gd name="connsiteX16" fmla="*/ 342697 w 2453212"/>
              <a:gd name="connsiteY16" fmla="*/ 1197600 h 2214006"/>
              <a:gd name="connsiteX17" fmla="*/ 1436446 w 2453212"/>
              <a:gd name="connsiteY17" fmla="*/ 107598 h 221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53212" h="2214006">
                <a:moveTo>
                  <a:pt x="1441898" y="0"/>
                </a:moveTo>
                <a:lnTo>
                  <a:pt x="1664244" y="0"/>
                </a:lnTo>
                <a:lnTo>
                  <a:pt x="1665044" y="7934"/>
                </a:lnTo>
                <a:cubicBezTo>
                  <a:pt x="1692803" y="143587"/>
                  <a:pt x="1812829" y="245630"/>
                  <a:pt x="1956687" y="245630"/>
                </a:cubicBezTo>
                <a:cubicBezTo>
                  <a:pt x="2100546" y="245630"/>
                  <a:pt x="2220572" y="143587"/>
                  <a:pt x="2248330" y="7934"/>
                </a:cubicBezTo>
                <a:lnTo>
                  <a:pt x="2249130" y="0"/>
                </a:lnTo>
                <a:lnTo>
                  <a:pt x="2453212" y="0"/>
                </a:lnTo>
                <a:lnTo>
                  <a:pt x="2442537" y="210999"/>
                </a:lnTo>
                <a:cubicBezTo>
                  <a:pt x="2335634" y="1261689"/>
                  <a:pt x="1498764" y="2096988"/>
                  <a:pt x="446099" y="2203691"/>
                </a:cubicBezTo>
                <a:lnTo>
                  <a:pt x="241436" y="2214006"/>
                </a:lnTo>
                <a:lnTo>
                  <a:pt x="241436" y="1954238"/>
                </a:lnTo>
                <a:lnTo>
                  <a:pt x="194951" y="1949552"/>
                </a:lnTo>
                <a:cubicBezTo>
                  <a:pt x="83693" y="1926785"/>
                  <a:pt x="0" y="1828344"/>
                  <a:pt x="0" y="1710355"/>
                </a:cubicBezTo>
                <a:cubicBezTo>
                  <a:pt x="0" y="1592367"/>
                  <a:pt x="83693" y="1493925"/>
                  <a:pt x="194951" y="1471159"/>
                </a:cubicBezTo>
                <a:lnTo>
                  <a:pt x="241436" y="1466473"/>
                </a:lnTo>
                <a:lnTo>
                  <a:pt x="241436" y="1202696"/>
                </a:lnTo>
                <a:lnTo>
                  <a:pt x="342697" y="1197600"/>
                </a:lnTo>
                <a:cubicBezTo>
                  <a:pt x="919400" y="1139234"/>
                  <a:pt x="1377878" y="682325"/>
                  <a:pt x="1436446" y="107598"/>
                </a:cubicBezTo>
                <a:close/>
              </a:path>
            </a:pathLst>
          </a:custGeom>
          <a:solidFill>
            <a:srgbClr val="766D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9FAF72F6-1077-716A-FB1F-02E9E8A3B632}"/>
              </a:ext>
              <a:ext uri="{C183D7F6-B498-43B3-948B-1728B52AA6E4}">
                <adec:decorative xmlns:adec="http://schemas.microsoft.com/office/drawing/2017/decorative" val="1"/>
              </a:ext>
            </a:extLst>
          </p:cNvPr>
          <p:cNvSpPr/>
          <p:nvPr/>
        </p:nvSpPr>
        <p:spPr bwMode="auto">
          <a:xfrm>
            <a:off x="6121871" y="829382"/>
            <a:ext cx="2083210" cy="2343025"/>
          </a:xfrm>
          <a:custGeom>
            <a:avLst/>
            <a:gdLst>
              <a:gd name="connsiteX0" fmla="*/ 0 w 2211092"/>
              <a:gd name="connsiteY0" fmla="*/ 0 h 2440620"/>
              <a:gd name="connsiteX1" fmla="*/ 204663 w 2211092"/>
              <a:gd name="connsiteY1" fmla="*/ 10315 h 2440620"/>
              <a:gd name="connsiteX2" fmla="*/ 2201101 w 2211092"/>
              <a:gd name="connsiteY2" fmla="*/ 2003007 h 2440620"/>
              <a:gd name="connsiteX3" fmla="*/ 2211092 w 2211092"/>
              <a:gd name="connsiteY3" fmla="*/ 2200475 h 2440620"/>
              <a:gd name="connsiteX4" fmla="*/ 1959004 w 2211092"/>
              <a:gd name="connsiteY4" fmla="*/ 2200475 h 2440620"/>
              <a:gd name="connsiteX5" fmla="*/ 1954448 w 2211092"/>
              <a:gd name="connsiteY5" fmla="*/ 2245669 h 2440620"/>
              <a:gd name="connsiteX6" fmla="*/ 1715251 w 2211092"/>
              <a:gd name="connsiteY6" fmla="*/ 2440620 h 2440620"/>
              <a:gd name="connsiteX7" fmla="*/ 1476055 w 2211092"/>
              <a:gd name="connsiteY7" fmla="*/ 2245669 h 2440620"/>
              <a:gd name="connsiteX8" fmla="*/ 1471499 w 2211092"/>
              <a:gd name="connsiteY8" fmla="*/ 2200475 h 2440620"/>
              <a:gd name="connsiteX9" fmla="*/ 1199776 w 2211092"/>
              <a:gd name="connsiteY9" fmla="*/ 2200475 h 2440620"/>
              <a:gd name="connsiteX10" fmla="*/ 1195010 w 2211092"/>
              <a:gd name="connsiteY10" fmla="*/ 2106408 h 2440620"/>
              <a:gd name="connsiteX11" fmla="*/ 101261 w 2211092"/>
              <a:gd name="connsiteY11" fmla="*/ 1016406 h 2440620"/>
              <a:gd name="connsiteX12" fmla="*/ 0 w 2211092"/>
              <a:gd name="connsiteY12" fmla="*/ 1011310 h 2440620"/>
              <a:gd name="connsiteX13" fmla="*/ 0 w 2211092"/>
              <a:gd name="connsiteY13" fmla="*/ 821874 h 2440620"/>
              <a:gd name="connsiteX14" fmla="*/ 16778 w 2211092"/>
              <a:gd name="connsiteY14" fmla="*/ 820183 h 2440620"/>
              <a:gd name="connsiteX15" fmla="*/ 254474 w 2211092"/>
              <a:gd name="connsiteY15" fmla="*/ 528540 h 2440620"/>
              <a:gd name="connsiteX16" fmla="*/ 16778 w 2211092"/>
              <a:gd name="connsiteY16" fmla="*/ 236897 h 2440620"/>
              <a:gd name="connsiteX17" fmla="*/ 0 w 2211092"/>
              <a:gd name="connsiteY17" fmla="*/ 235206 h 2440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11092" h="2440620">
                <a:moveTo>
                  <a:pt x="0" y="0"/>
                </a:moveTo>
                <a:lnTo>
                  <a:pt x="204663" y="10315"/>
                </a:lnTo>
                <a:cubicBezTo>
                  <a:pt x="1257328" y="117019"/>
                  <a:pt x="2094198" y="952317"/>
                  <a:pt x="2201101" y="2003007"/>
                </a:cubicBezTo>
                <a:lnTo>
                  <a:pt x="2211092" y="2200475"/>
                </a:lnTo>
                <a:lnTo>
                  <a:pt x="1959004" y="2200475"/>
                </a:lnTo>
                <a:lnTo>
                  <a:pt x="1954448" y="2245669"/>
                </a:lnTo>
                <a:cubicBezTo>
                  <a:pt x="1931681" y="2356927"/>
                  <a:pt x="1833240" y="2440620"/>
                  <a:pt x="1715251" y="2440620"/>
                </a:cubicBezTo>
                <a:cubicBezTo>
                  <a:pt x="1597263" y="2440620"/>
                  <a:pt x="1498821" y="2356927"/>
                  <a:pt x="1476055" y="2245669"/>
                </a:cubicBezTo>
                <a:lnTo>
                  <a:pt x="1471499" y="2200475"/>
                </a:lnTo>
                <a:lnTo>
                  <a:pt x="1199776" y="2200475"/>
                </a:lnTo>
                <a:lnTo>
                  <a:pt x="1195010" y="2106408"/>
                </a:lnTo>
                <a:cubicBezTo>
                  <a:pt x="1136442" y="1531681"/>
                  <a:pt x="677964" y="1074773"/>
                  <a:pt x="101261" y="1016406"/>
                </a:cubicBezTo>
                <a:lnTo>
                  <a:pt x="0" y="1011310"/>
                </a:lnTo>
                <a:lnTo>
                  <a:pt x="0" y="821874"/>
                </a:lnTo>
                <a:lnTo>
                  <a:pt x="16778" y="820183"/>
                </a:lnTo>
                <a:cubicBezTo>
                  <a:pt x="152431" y="792424"/>
                  <a:pt x="254474" y="672399"/>
                  <a:pt x="254474" y="528540"/>
                </a:cubicBezTo>
                <a:cubicBezTo>
                  <a:pt x="254474" y="384681"/>
                  <a:pt x="152431" y="264656"/>
                  <a:pt x="16778" y="236897"/>
                </a:cubicBezTo>
                <a:lnTo>
                  <a:pt x="0" y="235206"/>
                </a:ln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4D9F2D01-FE5A-2398-E9A4-7F45B87A7068}"/>
              </a:ext>
              <a:ext uri="{C183D7F6-B498-43B3-948B-1728B52AA6E4}">
                <adec:decorative xmlns:adec="http://schemas.microsoft.com/office/drawing/2017/decorative" val="1"/>
              </a:ext>
            </a:extLst>
          </p:cNvPr>
          <p:cNvSpPr/>
          <p:nvPr/>
        </p:nvSpPr>
        <p:spPr bwMode="auto">
          <a:xfrm>
            <a:off x="3992747" y="2733341"/>
            <a:ext cx="2083853" cy="2380124"/>
          </a:xfrm>
          <a:custGeom>
            <a:avLst/>
            <a:gdLst>
              <a:gd name="connsiteX0" fmla="*/ 500388 w 2211775"/>
              <a:gd name="connsiteY0" fmla="*/ 0 h 2479264"/>
              <a:gd name="connsiteX1" fmla="*/ 744545 w 2211775"/>
              <a:gd name="connsiteY1" fmla="*/ 244157 h 2479264"/>
              <a:gd name="connsiteX2" fmla="*/ 742418 w 2211775"/>
              <a:gd name="connsiteY2" fmla="*/ 265258 h 2479264"/>
              <a:gd name="connsiteX3" fmla="*/ 1011313 w 2211775"/>
              <a:gd name="connsiteY3" fmla="*/ 265258 h 2479264"/>
              <a:gd name="connsiteX4" fmla="*/ 1016764 w 2211775"/>
              <a:gd name="connsiteY4" fmla="*/ 372856 h 2479264"/>
              <a:gd name="connsiteX5" fmla="*/ 2110513 w 2211775"/>
              <a:gd name="connsiteY5" fmla="*/ 1462858 h 2479264"/>
              <a:gd name="connsiteX6" fmla="*/ 2211775 w 2211775"/>
              <a:gd name="connsiteY6" fmla="*/ 1467954 h 2479264"/>
              <a:gd name="connsiteX7" fmla="*/ 2211775 w 2211775"/>
              <a:gd name="connsiteY7" fmla="*/ 1683040 h 2479264"/>
              <a:gd name="connsiteX8" fmla="*/ 2202550 w 2211775"/>
              <a:gd name="connsiteY8" fmla="*/ 1683970 h 2479264"/>
              <a:gd name="connsiteX9" fmla="*/ 1964854 w 2211775"/>
              <a:gd name="connsiteY9" fmla="*/ 1975613 h 2479264"/>
              <a:gd name="connsiteX10" fmla="*/ 2202550 w 2211775"/>
              <a:gd name="connsiteY10" fmla="*/ 2267256 h 2479264"/>
              <a:gd name="connsiteX11" fmla="*/ 2211775 w 2211775"/>
              <a:gd name="connsiteY11" fmla="*/ 2268186 h 2479264"/>
              <a:gd name="connsiteX12" fmla="*/ 2211775 w 2211775"/>
              <a:gd name="connsiteY12" fmla="*/ 2479264 h 2479264"/>
              <a:gd name="connsiteX13" fmla="*/ 2007113 w 2211775"/>
              <a:gd name="connsiteY13" fmla="*/ 2468949 h 2479264"/>
              <a:gd name="connsiteX14" fmla="*/ 10675 w 2211775"/>
              <a:gd name="connsiteY14" fmla="*/ 476257 h 2479264"/>
              <a:gd name="connsiteX15" fmla="*/ 0 w 2211775"/>
              <a:gd name="connsiteY15" fmla="*/ 265258 h 2479264"/>
              <a:gd name="connsiteX16" fmla="*/ 258358 w 2211775"/>
              <a:gd name="connsiteY16" fmla="*/ 265258 h 2479264"/>
              <a:gd name="connsiteX17" fmla="*/ 256231 w 2211775"/>
              <a:gd name="connsiteY17" fmla="*/ 244157 h 2479264"/>
              <a:gd name="connsiteX18" fmla="*/ 500388 w 2211775"/>
              <a:gd name="connsiteY18" fmla="*/ 0 h 2479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11775" h="2479264">
                <a:moveTo>
                  <a:pt x="500388" y="0"/>
                </a:moveTo>
                <a:cubicBezTo>
                  <a:pt x="635232" y="0"/>
                  <a:pt x="744545" y="109313"/>
                  <a:pt x="744545" y="244157"/>
                </a:cubicBezTo>
                <a:lnTo>
                  <a:pt x="742418" y="265258"/>
                </a:lnTo>
                <a:lnTo>
                  <a:pt x="1011313" y="265258"/>
                </a:lnTo>
                <a:lnTo>
                  <a:pt x="1016764" y="372856"/>
                </a:lnTo>
                <a:cubicBezTo>
                  <a:pt x="1075332" y="947583"/>
                  <a:pt x="1533811" y="1404492"/>
                  <a:pt x="2110513" y="1462858"/>
                </a:cubicBezTo>
                <a:lnTo>
                  <a:pt x="2211775" y="1467954"/>
                </a:lnTo>
                <a:lnTo>
                  <a:pt x="2211775" y="1683040"/>
                </a:lnTo>
                <a:lnTo>
                  <a:pt x="2202550" y="1683970"/>
                </a:lnTo>
                <a:cubicBezTo>
                  <a:pt x="2066898" y="1711729"/>
                  <a:pt x="1964854" y="1831755"/>
                  <a:pt x="1964854" y="1975613"/>
                </a:cubicBezTo>
                <a:cubicBezTo>
                  <a:pt x="1964854" y="2119472"/>
                  <a:pt x="2066898" y="2239498"/>
                  <a:pt x="2202550" y="2267256"/>
                </a:cubicBezTo>
                <a:lnTo>
                  <a:pt x="2211775" y="2268186"/>
                </a:lnTo>
                <a:lnTo>
                  <a:pt x="2211775" y="2479264"/>
                </a:lnTo>
                <a:lnTo>
                  <a:pt x="2007113" y="2468949"/>
                </a:lnTo>
                <a:cubicBezTo>
                  <a:pt x="954448" y="2362246"/>
                  <a:pt x="117579" y="1526947"/>
                  <a:pt x="10675" y="476257"/>
                </a:cubicBezTo>
                <a:lnTo>
                  <a:pt x="0" y="265258"/>
                </a:lnTo>
                <a:lnTo>
                  <a:pt x="258358" y="265258"/>
                </a:lnTo>
                <a:lnTo>
                  <a:pt x="256231" y="244157"/>
                </a:lnTo>
                <a:cubicBezTo>
                  <a:pt x="256231" y="109313"/>
                  <a:pt x="365544" y="0"/>
                  <a:pt x="500388" y="0"/>
                </a:cubicBezTo>
                <a:close/>
              </a:path>
            </a:pathLst>
          </a:custGeom>
          <a:gradFill>
            <a:gsLst>
              <a:gs pos="100000">
                <a:srgbClr val="766DCD"/>
              </a:gs>
              <a:gs pos="0">
                <a:srgbClr val="2E77D3"/>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4" name="lock">
            <a:extLst>
              <a:ext uri="{FF2B5EF4-FFF2-40B4-BE49-F238E27FC236}">
                <a16:creationId xmlns:a16="http://schemas.microsoft.com/office/drawing/2014/main" id="{62E33C26-E595-829F-C631-507356EA01DA}"/>
              </a:ext>
              <a:ext uri="{C183D7F6-B498-43B3-948B-1728B52AA6E4}">
                <adec:decorative xmlns:adec="http://schemas.microsoft.com/office/drawing/2017/decorative" val="1"/>
              </a:ext>
            </a:extLst>
          </p:cNvPr>
          <p:cNvGrpSpPr/>
          <p:nvPr/>
        </p:nvGrpSpPr>
        <p:grpSpPr>
          <a:xfrm>
            <a:off x="6760434" y="2144237"/>
            <a:ext cx="120381" cy="151203"/>
            <a:chOff x="6766272" y="2607924"/>
            <a:chExt cx="108687" cy="133977"/>
          </a:xfrm>
        </p:grpSpPr>
        <p:sp>
          <p:nvSpPr>
            <p:cNvPr id="45" name="Freeform: Shape 44">
              <a:extLst>
                <a:ext uri="{FF2B5EF4-FFF2-40B4-BE49-F238E27FC236}">
                  <a16:creationId xmlns:a16="http://schemas.microsoft.com/office/drawing/2014/main" id="{06906269-015F-A5DA-71ED-046E02ABBB9F}"/>
                </a:ext>
              </a:extLst>
            </p:cNvPr>
            <p:cNvSpPr/>
            <p:nvPr/>
          </p:nvSpPr>
          <p:spPr>
            <a:xfrm rot="21562310">
              <a:off x="6766272" y="2607924"/>
              <a:ext cx="108687" cy="13397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gradFill>
              <a:gsLst>
                <a:gs pos="0">
                  <a:srgbClr val="0078D4"/>
                </a:gs>
                <a:gs pos="100000">
                  <a:srgbClr val="8661C5"/>
                </a:gs>
              </a:gsLst>
              <a:lin ang="2700000" scaled="0"/>
            </a:gradFill>
            <a:ln w="4615" cap="flat">
              <a:noFill/>
              <a:prstDash val="solid"/>
              <a:miter/>
            </a:ln>
          </p:spPr>
          <p:txBody>
            <a:bodyPr rtlCol="0" anchor="ct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6" name="Freeform 128">
              <a:extLst>
                <a:ext uri="{FF2B5EF4-FFF2-40B4-BE49-F238E27FC236}">
                  <a16:creationId xmlns:a16="http://schemas.microsoft.com/office/drawing/2014/main" id="{16C1F1E8-747D-8F95-488A-65CB49C5D0A6}"/>
                </a:ext>
              </a:extLst>
            </p:cNvPr>
            <p:cNvSpPr>
              <a:spLocks/>
            </p:cNvSpPr>
            <p:nvPr/>
          </p:nvSpPr>
          <p:spPr bwMode="auto">
            <a:xfrm rot="21562310">
              <a:off x="6807937" y="2686508"/>
              <a:ext cx="25967" cy="32550"/>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47" name="security &amp; comp">
            <a:extLst>
              <a:ext uri="{FF2B5EF4-FFF2-40B4-BE49-F238E27FC236}">
                <a16:creationId xmlns:a16="http://schemas.microsoft.com/office/drawing/2014/main" id="{4C427455-9401-E2F3-576F-E862630C3F69}"/>
              </a:ext>
            </a:extLst>
          </p:cNvPr>
          <p:cNvSpPr/>
          <p:nvPr/>
        </p:nvSpPr>
        <p:spPr bwMode="auto">
          <a:xfrm rot="21405841">
            <a:off x="4655891" y="1499908"/>
            <a:ext cx="2879554" cy="2943819"/>
          </a:xfrm>
          <a:prstGeom prst="ellipse">
            <a:avLst/>
          </a:prstGeom>
          <a:noFill/>
          <a:ln w="9525" cap="flat" cmpd="sng" algn="ctr">
            <a:noFill/>
            <a:prstDash val="solid"/>
            <a:headEnd type="none" w="med" len="med"/>
            <a:tailEnd type="none" w="med" len="med"/>
          </a:ln>
          <a:effectLst/>
        </p:spPr>
        <p:txBody>
          <a:bodyPr rot="0" spcFirstLastPara="1" vertOverflow="overflow" horzOverflow="overflow" vert="horz" wrap="square" lIns="182880" tIns="146304" rIns="182880" bIns="146304" numCol="1" spcCol="0" rtlCol="0" fromWordArt="0" anchor="t" anchorCtr="0" forceAA="0" compatLnSpc="1">
            <a:prstTxWarp prst="textArchUp">
              <a:avLst>
                <a:gd name="adj" fmla="val 11336766"/>
              </a:avLst>
            </a:prstTxWarp>
            <a:noAutofit/>
          </a:bodyPr>
          <a:lstStyle/>
          <a:p>
            <a:pPr algn="ctr" defTabSz="590074">
              <a:lnSpc>
                <a:spcPct val="93000"/>
              </a:lnSpc>
              <a:tabLst>
                <a:tab pos="584142" algn="l"/>
                <a:tab pos="1168283" algn="l"/>
                <a:tab pos="1765123" algn="l"/>
                <a:tab pos="2349265" algn="l"/>
                <a:tab pos="2946105" algn="l"/>
                <a:tab pos="3530247" algn="l"/>
                <a:tab pos="4127087" algn="l"/>
                <a:tab pos="4711229" algn="l"/>
                <a:tab pos="5308069" algn="l"/>
                <a:tab pos="5892211" algn="l"/>
                <a:tab pos="6489051" algn="l"/>
                <a:tab pos="7073193" algn="l"/>
                <a:tab pos="7670033" algn="l"/>
                <a:tab pos="8254175" algn="l"/>
                <a:tab pos="8851015" algn="l"/>
                <a:tab pos="9435156" algn="l"/>
                <a:tab pos="10019298" algn="l"/>
                <a:tab pos="10616138" algn="l"/>
                <a:tab pos="11200280" algn="l"/>
                <a:tab pos="11797120" algn="l"/>
              </a:tabLst>
              <a:defRPr/>
            </a:pPr>
            <a:r>
              <a:rPr lang="en-US" sz="900" b="1" kern="0">
                <a:solidFill>
                  <a:srgbClr val="FFFFFF"/>
                </a:solidFill>
                <a:latin typeface="Segoe UI Semibold"/>
                <a:cs typeface="Segoe UI Semibold" panose="020B0702040204020203" pitchFamily="34" charset="0"/>
                <a:sym typeface="'Roboto-Bold'"/>
              </a:rPr>
              <a:t>Security &amp; compliance</a:t>
            </a:r>
          </a:p>
        </p:txBody>
      </p:sp>
      <p:sp>
        <p:nvSpPr>
          <p:cNvPr id="48" name="Arc 47">
            <a:extLst>
              <a:ext uri="{FF2B5EF4-FFF2-40B4-BE49-F238E27FC236}">
                <a16:creationId xmlns:a16="http://schemas.microsoft.com/office/drawing/2014/main" id="{7649DEEB-12F3-7965-9216-1D2BAFCF5D66}"/>
              </a:ext>
              <a:ext uri="{C183D7F6-B498-43B3-948B-1728B52AA6E4}">
                <adec:decorative xmlns:adec="http://schemas.microsoft.com/office/drawing/2017/decorative" val="1"/>
              </a:ext>
            </a:extLst>
          </p:cNvPr>
          <p:cNvSpPr>
            <a:spLocks noChangeAspect="1"/>
          </p:cNvSpPr>
          <p:nvPr/>
        </p:nvSpPr>
        <p:spPr bwMode="auto">
          <a:xfrm>
            <a:off x="5065880" y="1924053"/>
            <a:ext cx="2078921" cy="2118306"/>
          </a:xfrm>
          <a:prstGeom prst="arc">
            <a:avLst>
              <a:gd name="adj1" fmla="val 19332754"/>
              <a:gd name="adj2" fmla="val 13395548"/>
            </a:avLst>
          </a:prstGeom>
          <a:noFill/>
          <a:ln w="15875" cap="flat" cmpd="sng" algn="ctr">
            <a:gradFill flip="none" rotWithShape="1">
              <a:gsLst>
                <a:gs pos="0">
                  <a:srgbClr val="1978D4"/>
                </a:gs>
                <a:gs pos="100000">
                  <a:srgbClr val="8661C5"/>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02F07EDA-50BA-FE1A-DC7E-DB8FC1D5CE41}"/>
              </a:ext>
            </a:extLst>
          </p:cNvPr>
          <p:cNvSpPr txBox="1"/>
          <p:nvPr/>
        </p:nvSpPr>
        <p:spPr>
          <a:xfrm rot="19041190">
            <a:off x="4771105" y="1536856"/>
            <a:ext cx="2689172" cy="2926471"/>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Collaboration, Training, </a:t>
            </a:r>
          </a:p>
          <a:p>
            <a:pPr algn="ctr" defTabSz="932504">
              <a:defRPr/>
            </a:pPr>
            <a:r>
              <a:rPr lang="en-US" sz="1400">
                <a:solidFill>
                  <a:srgbClr val="FFFFFF"/>
                </a:solidFill>
                <a:latin typeface="Segoe UI Semibold"/>
              </a:rPr>
              <a:t>and Knowledge Sharing</a:t>
            </a:r>
            <a:endParaRPr lang="en-US" sz="1200">
              <a:solidFill>
                <a:srgbClr val="FFFFFF"/>
              </a:solidFill>
              <a:latin typeface="Segoe UI Semibold"/>
            </a:endParaRPr>
          </a:p>
        </p:txBody>
      </p:sp>
      <p:sp>
        <p:nvSpPr>
          <p:cNvPr id="50" name="TextBox 49">
            <a:extLst>
              <a:ext uri="{FF2B5EF4-FFF2-40B4-BE49-F238E27FC236}">
                <a16:creationId xmlns:a16="http://schemas.microsoft.com/office/drawing/2014/main" id="{1D594575-879A-844D-3544-3015AA93ABF9}"/>
              </a:ext>
            </a:extLst>
          </p:cNvPr>
          <p:cNvSpPr txBox="1"/>
          <p:nvPr/>
        </p:nvSpPr>
        <p:spPr>
          <a:xfrm rot="18919150">
            <a:off x="4630582" y="1431367"/>
            <a:ext cx="3107263" cy="3157698"/>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a:solidFill>
                  <a:srgbClr val="FFFFFF"/>
                </a:solidFill>
                <a:latin typeface="Segoe UI Semibold"/>
              </a:rPr>
              <a:t>Customer Experience </a:t>
            </a:r>
          </a:p>
          <a:p>
            <a:pPr algn="ctr" defTabSz="932504">
              <a:defRPr/>
            </a:pPr>
            <a:r>
              <a:rPr lang="en-US" sz="1400">
                <a:solidFill>
                  <a:srgbClr val="FFFFFF"/>
                </a:solidFill>
                <a:latin typeface="Segoe UI Semibold"/>
              </a:rPr>
              <a:t>and Engagement</a:t>
            </a:r>
            <a:endParaRPr lang="en-US" sz="1600">
              <a:solidFill>
                <a:srgbClr val="FFFFFF"/>
              </a:solidFill>
              <a:latin typeface="Segoe UI Semibold"/>
            </a:endParaRPr>
          </a:p>
        </p:txBody>
      </p:sp>
      <p:sp>
        <p:nvSpPr>
          <p:cNvPr id="51" name="TextBox 50">
            <a:extLst>
              <a:ext uri="{FF2B5EF4-FFF2-40B4-BE49-F238E27FC236}">
                <a16:creationId xmlns:a16="http://schemas.microsoft.com/office/drawing/2014/main" id="{44EB9DF9-7CB3-18F6-7564-3E63B1D128B0}"/>
              </a:ext>
            </a:extLst>
          </p:cNvPr>
          <p:cNvSpPr txBox="1"/>
          <p:nvPr/>
        </p:nvSpPr>
        <p:spPr>
          <a:xfrm rot="2759323">
            <a:off x="4507835" y="1249250"/>
            <a:ext cx="3321468" cy="3218820"/>
          </a:xfrm>
          <a:prstGeom prst="rect">
            <a:avLst/>
          </a:prstGeom>
        </p:spPr>
        <p:txBody>
          <a:bodyPr spcFirstLastPara="1" wrap="square" lIns="182880" tIns="146304" rIns="182880" bIns="146304" numCol="1" rtlCol="0">
            <a:prstTxWarp prst="textArchDown">
              <a:avLst/>
            </a:prstTxWarp>
            <a:spAutoFit/>
          </a:bodyPr>
          <a:lstStyle/>
          <a:p>
            <a:pPr algn="ctr" defTabSz="932504">
              <a:defRPr/>
            </a:pPr>
            <a:r>
              <a:rPr lang="en-US" sz="1400">
                <a:solidFill>
                  <a:srgbClr val="FFFFFF"/>
                </a:solidFill>
                <a:latin typeface="Segoe UI Semibold"/>
              </a:rPr>
              <a:t>Environmental and </a:t>
            </a:r>
          </a:p>
          <a:p>
            <a:pPr algn="ctr" defTabSz="932504">
              <a:defRPr/>
            </a:pPr>
            <a:r>
              <a:rPr lang="en-US" sz="1400">
                <a:solidFill>
                  <a:srgbClr val="FFFFFF"/>
                </a:solidFill>
                <a:latin typeface="Segoe UI Semibold"/>
              </a:rPr>
              <a:t>Regulatory Compliance</a:t>
            </a:r>
            <a:endParaRPr lang="en-US" sz="1200">
              <a:solidFill>
                <a:srgbClr val="FFFFFF"/>
              </a:solidFill>
              <a:latin typeface="Segoe UI Semibold"/>
            </a:endParaRPr>
          </a:p>
        </p:txBody>
      </p:sp>
      <p:sp>
        <p:nvSpPr>
          <p:cNvPr id="52" name="TextBox 51">
            <a:extLst>
              <a:ext uri="{FF2B5EF4-FFF2-40B4-BE49-F238E27FC236}">
                <a16:creationId xmlns:a16="http://schemas.microsoft.com/office/drawing/2014/main" id="{DDBA9936-2181-7F44-5584-ADA65083E130}"/>
              </a:ext>
            </a:extLst>
          </p:cNvPr>
          <p:cNvSpPr txBox="1"/>
          <p:nvPr/>
        </p:nvSpPr>
        <p:spPr>
          <a:xfrm rot="2954309">
            <a:off x="4543677" y="1468455"/>
            <a:ext cx="3153549" cy="3083603"/>
          </a:xfrm>
          <a:prstGeom prst="rect">
            <a:avLst/>
          </a:prstGeom>
        </p:spPr>
        <p:txBody>
          <a:bodyPr spcFirstLastPara="1" wrap="square" lIns="182880" tIns="146304" rIns="182880" bIns="146304" numCol="1" rtlCol="0">
            <a:prstTxWarp prst="textArchUp">
              <a:avLst>
                <a:gd name="adj" fmla="val 11614804"/>
              </a:avLst>
            </a:prstTxWarp>
            <a:spAutoFit/>
          </a:bodyPr>
          <a:lstStyle/>
          <a:p>
            <a:pPr algn="ctr" defTabSz="932504">
              <a:defRPr/>
            </a:pPr>
            <a:r>
              <a:rPr lang="en-US" sz="1400">
                <a:solidFill>
                  <a:srgbClr val="FFFFFF"/>
                </a:solidFill>
                <a:latin typeface="Segoe UI Semibold"/>
              </a:rPr>
              <a:t>Data Analysis </a:t>
            </a:r>
          </a:p>
          <a:p>
            <a:pPr algn="ctr" defTabSz="932504">
              <a:defRPr/>
            </a:pPr>
            <a:r>
              <a:rPr lang="en-US" sz="1400">
                <a:solidFill>
                  <a:srgbClr val="FFFFFF"/>
                </a:solidFill>
                <a:latin typeface="Segoe UI Semibold"/>
              </a:rPr>
              <a:t>and Decision Support</a:t>
            </a:r>
          </a:p>
        </p:txBody>
      </p:sp>
      <p:grpSp>
        <p:nvGrpSpPr>
          <p:cNvPr id="53" name="Group 52">
            <a:extLst>
              <a:ext uri="{FF2B5EF4-FFF2-40B4-BE49-F238E27FC236}">
                <a16:creationId xmlns:a16="http://schemas.microsoft.com/office/drawing/2014/main" id="{F01D6C74-50ED-E2CF-EA45-2C775BF08AC7}"/>
              </a:ext>
              <a:ext uri="{C183D7F6-B498-43B3-948B-1728B52AA6E4}">
                <adec:decorative xmlns:adec="http://schemas.microsoft.com/office/drawing/2017/decorative" val="1"/>
              </a:ext>
            </a:extLst>
          </p:cNvPr>
          <p:cNvGrpSpPr/>
          <p:nvPr/>
        </p:nvGrpSpPr>
        <p:grpSpPr>
          <a:xfrm>
            <a:off x="176427" y="4202254"/>
            <a:ext cx="4006615" cy="705137"/>
            <a:chOff x="7759034" y="3313986"/>
            <a:chExt cx="4006615" cy="705137"/>
          </a:xfrm>
        </p:grpSpPr>
        <p:grpSp>
          <p:nvGrpSpPr>
            <p:cNvPr id="54" name="Group 53">
              <a:extLst>
                <a:ext uri="{FF2B5EF4-FFF2-40B4-BE49-F238E27FC236}">
                  <a16:creationId xmlns:a16="http://schemas.microsoft.com/office/drawing/2014/main" id="{ED00A68B-2E58-3A07-17CF-55B0CBA80327}"/>
                </a:ext>
              </a:extLst>
            </p:cNvPr>
            <p:cNvGrpSpPr/>
            <p:nvPr/>
          </p:nvGrpSpPr>
          <p:grpSpPr>
            <a:xfrm flipH="1">
              <a:off x="11099401" y="3313986"/>
              <a:ext cx="666248" cy="128953"/>
              <a:chOff x="1097533" y="3232015"/>
              <a:chExt cx="599191" cy="115974"/>
            </a:xfrm>
          </p:grpSpPr>
          <p:sp>
            <p:nvSpPr>
              <p:cNvPr id="56" name="Oval 55">
                <a:extLst>
                  <a:ext uri="{FF2B5EF4-FFF2-40B4-BE49-F238E27FC236}">
                    <a16:creationId xmlns:a16="http://schemas.microsoft.com/office/drawing/2014/main" id="{F145DD87-D16D-FCED-94F4-49D361C25F88}"/>
                  </a:ext>
                  <a:ext uri="{C183D7F6-B498-43B3-948B-1728B52AA6E4}">
                    <adec:decorative xmlns:adec="http://schemas.microsoft.com/office/drawing/2017/decorative" val="1"/>
                  </a:ext>
                </a:extLst>
              </p:cNvPr>
              <p:cNvSpPr/>
              <p:nvPr/>
            </p:nvSpPr>
            <p:spPr bwMode="auto">
              <a:xfrm flipH="1">
                <a:off x="1097533" y="3232015"/>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243A5E"/>
                  </a:solidFill>
                  <a:effectLst/>
                  <a:uLnTx/>
                  <a:uFillTx/>
                  <a:latin typeface="Segoe UI"/>
                  <a:ea typeface="+mn-ea"/>
                  <a:cs typeface="Segoe UI" pitchFamily="34" charset="0"/>
                </a:endParaRPr>
              </a:p>
            </p:txBody>
          </p:sp>
          <p:cxnSp>
            <p:nvCxnSpPr>
              <p:cNvPr id="57" name="Straight Connector 56">
                <a:extLst>
                  <a:ext uri="{FF2B5EF4-FFF2-40B4-BE49-F238E27FC236}">
                    <a16:creationId xmlns:a16="http://schemas.microsoft.com/office/drawing/2014/main" id="{73E3EFF7-8BFC-4166-3B8B-61F2F1191376}"/>
                  </a:ext>
                </a:extLst>
              </p:cNvPr>
              <p:cNvCxnSpPr>
                <a:cxnSpLocks/>
                <a:stCxn id="36" idx="2"/>
              </p:cNvCxnSpPr>
              <p:nvPr/>
            </p:nvCxnSpPr>
            <p:spPr>
              <a:xfrm flipH="1">
                <a:off x="1289719" y="3296876"/>
                <a:ext cx="407005"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55" name="TextBox 54">
              <a:extLst>
                <a:ext uri="{FF2B5EF4-FFF2-40B4-BE49-F238E27FC236}">
                  <a16:creationId xmlns:a16="http://schemas.microsoft.com/office/drawing/2014/main" id="{FFC48A42-9947-8B88-D0BC-C1E5654BD40B}"/>
                </a:ext>
              </a:extLst>
            </p:cNvPr>
            <p:cNvSpPr txBox="1"/>
            <p:nvPr/>
          </p:nvSpPr>
          <p:spPr>
            <a:xfrm>
              <a:off x="7759034" y="3695958"/>
              <a:ext cx="3208585" cy="323165"/>
            </a:xfrm>
            <a:prstGeom prst="rect">
              <a:avLst/>
            </a:prstGeom>
            <a:noFill/>
          </p:spPr>
          <p:txBody>
            <a:bodyPr wrap="square" lIns="0" tIns="0" rIns="0" bIns="0" anchor="ctr">
              <a:noAutofit/>
            </a:bodyPr>
            <a:lstStyle/>
            <a:p>
              <a:pPr marL="0" marR="0" lvl="2" indent="0" algn="r" defTabSz="914309"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Semibold"/>
                </a:rPr>
                <a:t>Environmental Impact Assessment</a:t>
              </a:r>
            </a:p>
            <a:p>
              <a:pPr marL="0" marR="0" lvl="2" indent="0" algn="r" defTabSz="914309"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a:ln>
                    <a:noFill/>
                  </a:ln>
                  <a:solidFill>
                    <a:srgbClr val="243A5E"/>
                  </a:solidFill>
                  <a:effectLst/>
                  <a:uLnTx/>
                  <a:uFillTx/>
                </a:rPr>
                <a:t>Generative AI can be used to analyze and summarize environmental impact assessments, research studies, and regulatory documents related to Hydro-Québec's projects and operations. Natural language processing can help generate concise reports and recommendations, enabling the company to better understand the environmental implications of its activities and implement strategies to minimize negative impacts. </a:t>
              </a:r>
            </a:p>
          </p:txBody>
        </p:sp>
      </p:grpSp>
      <p:grpSp>
        <p:nvGrpSpPr>
          <p:cNvPr id="58" name="Group 57">
            <a:extLst>
              <a:ext uri="{FF2B5EF4-FFF2-40B4-BE49-F238E27FC236}">
                <a16:creationId xmlns:a16="http://schemas.microsoft.com/office/drawing/2014/main" id="{AEFC3FC0-3F43-0B22-067D-BA1C375E469E}"/>
              </a:ext>
              <a:ext uri="{C183D7F6-B498-43B3-948B-1728B52AA6E4}">
                <adec:decorative xmlns:adec="http://schemas.microsoft.com/office/drawing/2017/decorative" val="1"/>
              </a:ext>
            </a:extLst>
          </p:cNvPr>
          <p:cNvGrpSpPr/>
          <p:nvPr/>
        </p:nvGrpSpPr>
        <p:grpSpPr>
          <a:xfrm>
            <a:off x="6856118" y="618643"/>
            <a:ext cx="5245335" cy="1194446"/>
            <a:chOff x="-871763" y="3352405"/>
            <a:chExt cx="5245335" cy="1194446"/>
          </a:xfrm>
        </p:grpSpPr>
        <p:grpSp>
          <p:nvGrpSpPr>
            <p:cNvPr id="59" name="Group 58">
              <a:extLst>
                <a:ext uri="{FF2B5EF4-FFF2-40B4-BE49-F238E27FC236}">
                  <a16:creationId xmlns:a16="http://schemas.microsoft.com/office/drawing/2014/main" id="{D07C72A2-A566-1A84-E3DB-C059C37A4AC0}"/>
                </a:ext>
              </a:extLst>
            </p:cNvPr>
            <p:cNvGrpSpPr/>
            <p:nvPr/>
          </p:nvGrpSpPr>
          <p:grpSpPr>
            <a:xfrm>
              <a:off x="-8787" y="4090267"/>
              <a:ext cx="598666" cy="128952"/>
              <a:chOff x="988354" y="4404826"/>
              <a:chExt cx="538408" cy="115974"/>
            </a:xfrm>
          </p:grpSpPr>
          <p:sp>
            <p:nvSpPr>
              <p:cNvPr id="65" name="Oval 64">
                <a:extLst>
                  <a:ext uri="{FF2B5EF4-FFF2-40B4-BE49-F238E27FC236}">
                    <a16:creationId xmlns:a16="http://schemas.microsoft.com/office/drawing/2014/main" id="{FDD720FB-AC33-56CE-848B-3D68D117AD3F}"/>
                  </a:ext>
                  <a:ext uri="{C183D7F6-B498-43B3-948B-1728B52AA6E4}">
                    <adec:decorative xmlns:adec="http://schemas.microsoft.com/office/drawing/2017/decorative" val="1"/>
                  </a:ext>
                </a:extLst>
              </p:cNvPr>
              <p:cNvSpPr/>
              <p:nvPr/>
            </p:nvSpPr>
            <p:spPr bwMode="auto">
              <a:xfrm flipH="1">
                <a:off x="988354" y="4404826"/>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6" name="Straight Connector 65">
                <a:extLst>
                  <a:ext uri="{FF2B5EF4-FFF2-40B4-BE49-F238E27FC236}">
                    <a16:creationId xmlns:a16="http://schemas.microsoft.com/office/drawing/2014/main" id="{164DB9FC-1F1E-4701-FE0D-4151DFCC10C4}"/>
                  </a:ext>
                </a:extLst>
              </p:cNvPr>
              <p:cNvCxnSpPr>
                <a:cxnSpLocks/>
              </p:cNvCxnSpPr>
              <p:nvPr/>
            </p:nvCxnSpPr>
            <p:spPr>
              <a:xfrm flipH="1">
                <a:off x="1082248" y="4462813"/>
                <a:ext cx="444514" cy="0"/>
              </a:xfrm>
              <a:prstGeom prst="line">
                <a:avLst/>
              </a:prstGeom>
              <a:noFill/>
              <a:ln w="6350" cap="flat" cmpd="sng" algn="ctr">
                <a:solidFill>
                  <a:srgbClr val="FFFFFF">
                    <a:lumMod val="75000"/>
                  </a:srgbClr>
                </a:solidFill>
                <a:prstDash val="dash"/>
                <a:headEnd type="none" w="med" len="med"/>
                <a:tailEnd type="none" w="med" len="med"/>
              </a:ln>
              <a:effectLst/>
            </p:spPr>
          </p:cxnSp>
        </p:grpSp>
        <p:grpSp>
          <p:nvGrpSpPr>
            <p:cNvPr id="60" name="Group 59">
              <a:extLst>
                <a:ext uri="{FF2B5EF4-FFF2-40B4-BE49-F238E27FC236}">
                  <a16:creationId xmlns:a16="http://schemas.microsoft.com/office/drawing/2014/main" id="{2480567E-2643-7323-395B-925948DCB31D}"/>
                </a:ext>
              </a:extLst>
            </p:cNvPr>
            <p:cNvGrpSpPr/>
            <p:nvPr/>
          </p:nvGrpSpPr>
          <p:grpSpPr>
            <a:xfrm>
              <a:off x="-871763" y="3352405"/>
              <a:ext cx="1084168" cy="128953"/>
              <a:chOff x="399982" y="2188377"/>
              <a:chExt cx="908621" cy="115974"/>
            </a:xfrm>
          </p:grpSpPr>
          <p:sp>
            <p:nvSpPr>
              <p:cNvPr id="63" name="Oval 62">
                <a:extLst>
                  <a:ext uri="{FF2B5EF4-FFF2-40B4-BE49-F238E27FC236}">
                    <a16:creationId xmlns:a16="http://schemas.microsoft.com/office/drawing/2014/main" id="{4936540F-EF54-664C-AF2D-AE4ED66ED832}"/>
                  </a:ext>
                  <a:ext uri="{C183D7F6-B498-43B3-948B-1728B52AA6E4}">
                    <adec:decorative xmlns:adec="http://schemas.microsoft.com/office/drawing/2017/decorative" val="1"/>
                  </a:ext>
                </a:extLst>
              </p:cNvPr>
              <p:cNvSpPr/>
              <p:nvPr/>
            </p:nvSpPr>
            <p:spPr bwMode="auto">
              <a:xfrm flipH="1">
                <a:off x="399982" y="2188377"/>
                <a:ext cx="115974" cy="115974"/>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4" name="Straight Connector 63">
                <a:extLst>
                  <a:ext uri="{FF2B5EF4-FFF2-40B4-BE49-F238E27FC236}">
                    <a16:creationId xmlns:a16="http://schemas.microsoft.com/office/drawing/2014/main" id="{EE2F0CDE-4726-C756-E9C9-1D62D99900FB}"/>
                  </a:ext>
                </a:extLst>
              </p:cNvPr>
              <p:cNvCxnSpPr>
                <a:cxnSpLocks/>
              </p:cNvCxnSpPr>
              <p:nvPr/>
            </p:nvCxnSpPr>
            <p:spPr>
              <a:xfrm flipH="1">
                <a:off x="577399" y="2253893"/>
                <a:ext cx="731204" cy="0"/>
              </a:xfrm>
              <a:prstGeom prst="line">
                <a:avLst/>
              </a:prstGeom>
              <a:noFill/>
              <a:ln w="6350" cap="flat" cmpd="sng" algn="ctr">
                <a:solidFill>
                  <a:srgbClr val="FFFFFF">
                    <a:lumMod val="75000"/>
                  </a:srgbClr>
                </a:solidFill>
                <a:prstDash val="dash"/>
                <a:headEnd type="none" w="med" len="med"/>
                <a:tailEnd type="none" w="med" len="med"/>
              </a:ln>
              <a:effectLst/>
            </p:spPr>
          </p:cxnSp>
        </p:grpSp>
        <p:sp>
          <p:nvSpPr>
            <p:cNvPr id="61" name="TextBox 60">
              <a:extLst>
                <a:ext uri="{FF2B5EF4-FFF2-40B4-BE49-F238E27FC236}">
                  <a16:creationId xmlns:a16="http://schemas.microsoft.com/office/drawing/2014/main" id="{6B8BB8BE-0391-739A-9331-04088196BAE5}"/>
                </a:ext>
              </a:extLst>
            </p:cNvPr>
            <p:cNvSpPr txBox="1"/>
            <p:nvPr/>
          </p:nvSpPr>
          <p:spPr>
            <a:xfrm>
              <a:off x="321734" y="3496327"/>
              <a:ext cx="4051838"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rPr>
                <a:t>Supporting Decision-Making</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700" b="0" i="0" u="none" strike="noStrike" kern="0" cap="none" spc="0" normalizeH="0" baseline="0" noProof="0">
                  <a:ln>
                    <a:noFill/>
                  </a:ln>
                  <a:solidFill>
                    <a:srgbClr val="243A5E"/>
                  </a:solidFill>
                  <a:effectLst/>
                  <a:uLnTx/>
                  <a:uFillTx/>
                </a:rPr>
                <a:t>Azure OpenAI's generative AI can be used to analyze and summarize complex documents, regulations, and industry reports to provide actionable insights and recommendations for decision-makers at Hydro-Québec. This can help improve strategic planning, resource allocation, and investment decisions while staying informed of industry trends and regulatory changes</a:t>
              </a:r>
              <a:r>
                <a:rPr kumimoji="0" lang="en-US" sz="900" b="0" i="0" u="none" strike="noStrike" kern="0" cap="none" spc="0" normalizeH="0" baseline="0" noProof="0">
                  <a:ln>
                    <a:noFill/>
                  </a:ln>
                  <a:solidFill>
                    <a:srgbClr val="243A5E"/>
                  </a:solidFill>
                  <a:effectLst/>
                  <a:uLnTx/>
                  <a:uFillTx/>
                </a:rPr>
                <a:t>. </a:t>
              </a:r>
            </a:p>
          </p:txBody>
        </p:sp>
        <p:sp>
          <p:nvSpPr>
            <p:cNvPr id="62" name="TextBox 61">
              <a:extLst>
                <a:ext uri="{FF2B5EF4-FFF2-40B4-BE49-F238E27FC236}">
                  <a16:creationId xmlns:a16="http://schemas.microsoft.com/office/drawing/2014/main" id="{5E0D8512-F011-12D9-067B-E771346CA066}"/>
                </a:ext>
              </a:extLst>
            </p:cNvPr>
            <p:cNvSpPr txBox="1"/>
            <p:nvPr/>
          </p:nvSpPr>
          <p:spPr>
            <a:xfrm>
              <a:off x="649228" y="4231380"/>
              <a:ext cx="3658693"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rPr>
                <a:t>Analyzing Energy Consumption Data</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700" b="0" i="0" u="none" strike="noStrike" kern="0" cap="none" spc="0" normalizeH="0" baseline="0" noProof="0">
                  <a:ln>
                    <a:noFill/>
                  </a:ln>
                  <a:solidFill>
                    <a:srgbClr val="243A5E"/>
                  </a:solidFill>
                  <a:effectLst/>
                  <a:uLnTx/>
                  <a:uFillTx/>
                </a:rPr>
                <a:t>Generative AI can analyze large volumes of energy consumption data to identify patterns, trends, and anomalies. By leveraging natural language processing, the AI system can generate insightful reports and summaries that can help Hydro-Québec better understand customer behavior, optimize energy supply, and design targeted energy efficiency programs</a:t>
              </a:r>
              <a:r>
                <a:rPr kumimoji="0" lang="en-US" sz="900" b="0" i="0" u="none" strike="noStrike" kern="0" cap="none" spc="0" normalizeH="0" baseline="0" noProof="0">
                  <a:ln>
                    <a:noFill/>
                  </a:ln>
                  <a:solidFill>
                    <a:srgbClr val="243A5E"/>
                  </a:solidFill>
                  <a:effectLst/>
                  <a:uLnTx/>
                  <a:uFillTx/>
                </a:rPr>
                <a:t>. </a:t>
              </a:r>
            </a:p>
          </p:txBody>
        </p:sp>
      </p:grpSp>
      <p:sp>
        <p:nvSpPr>
          <p:cNvPr id="67" name="Oval 66">
            <a:extLst>
              <a:ext uri="{FF2B5EF4-FFF2-40B4-BE49-F238E27FC236}">
                <a16:creationId xmlns:a16="http://schemas.microsoft.com/office/drawing/2014/main" id="{4D98B640-A21A-8DA3-192E-73A98460DE8C}"/>
              </a:ext>
              <a:ext uri="{C183D7F6-B498-43B3-948B-1728B52AA6E4}">
                <adec:decorative xmlns:adec="http://schemas.microsoft.com/office/drawing/2017/decorative" val="1"/>
              </a:ext>
            </a:extLst>
          </p:cNvPr>
          <p:cNvSpPr/>
          <p:nvPr/>
        </p:nvSpPr>
        <p:spPr bwMode="auto">
          <a:xfrm flipH="1">
            <a:off x="8134636" y="2124606"/>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68" name="Straight Connector 67">
            <a:extLst>
              <a:ext uri="{FF2B5EF4-FFF2-40B4-BE49-F238E27FC236}">
                <a16:creationId xmlns:a16="http://schemas.microsoft.com/office/drawing/2014/main" id="{2E1DFB28-B3A2-F92D-1CBD-0B556BB76EC2}"/>
              </a:ext>
              <a:ext uri="{C183D7F6-B498-43B3-948B-1728B52AA6E4}">
                <adec:decorative xmlns:adec="http://schemas.microsoft.com/office/drawing/2017/decorative" val="1"/>
              </a:ext>
            </a:extLst>
          </p:cNvPr>
          <p:cNvCxnSpPr>
            <a:cxnSpLocks/>
          </p:cNvCxnSpPr>
          <p:nvPr/>
        </p:nvCxnSpPr>
        <p:spPr>
          <a:xfrm flipH="1">
            <a:off x="8292988" y="2188163"/>
            <a:ext cx="363570"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69" name="TextBox 68">
            <a:extLst>
              <a:ext uri="{FF2B5EF4-FFF2-40B4-BE49-F238E27FC236}">
                <a16:creationId xmlns:a16="http://schemas.microsoft.com/office/drawing/2014/main" id="{AB280647-C56F-4F24-50E8-099D228B4C06}"/>
              </a:ext>
            </a:extLst>
          </p:cNvPr>
          <p:cNvSpPr txBox="1"/>
          <p:nvPr/>
        </p:nvSpPr>
        <p:spPr>
          <a:xfrm>
            <a:off x="8681414" y="2370934"/>
            <a:ext cx="3428027"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a:ln>
                  <a:noFill/>
                </a:ln>
                <a:gradFill>
                  <a:gsLst>
                    <a:gs pos="0">
                      <a:srgbClr val="0078D4"/>
                    </a:gs>
                    <a:gs pos="100000">
                      <a:srgbClr val="8661C5"/>
                    </a:gs>
                  </a:gsLst>
                  <a:lin ang="2700000" scaled="0"/>
                </a:gradFill>
                <a:effectLst/>
                <a:uLnTx/>
                <a:uFillTx/>
                <a:latin typeface="Segoe UI Semibold"/>
              </a:rPr>
              <a:t>Predictive Maintenance</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700" b="0" i="0" u="none" strike="noStrike" kern="0" cap="none" spc="0" normalizeH="0" baseline="0" noProof="0">
                <a:ln>
                  <a:noFill/>
                </a:ln>
                <a:solidFill>
                  <a:srgbClr val="243A5E"/>
                </a:solidFill>
                <a:effectLst/>
                <a:uLnTx/>
                <a:uFillTx/>
              </a:rPr>
              <a:t>Azure OpenAI's generative AI can be used to analyze equipment performance data, identify patterns, and predict potential failures or maintenance needs for Hydro-Québec's power generation and transmission infrastructure. By leveraging natural language processing, the AI system can generate maintenance reports and alerts, helping to optimize equipment performance, reduce downtime, and minimize operational costs</a:t>
            </a:r>
            <a:r>
              <a:rPr kumimoji="0" lang="en-US" sz="900" b="0" i="0" u="none" strike="noStrike" kern="0" cap="none" spc="0" normalizeH="0" baseline="0" noProof="0">
                <a:ln>
                  <a:noFill/>
                </a:ln>
                <a:solidFill>
                  <a:srgbClr val="243A5E"/>
                </a:solidFill>
                <a:effectLst/>
                <a:uLnTx/>
                <a:uFillTx/>
              </a:rPr>
              <a:t>. </a:t>
            </a:r>
          </a:p>
        </p:txBody>
      </p:sp>
      <p:sp>
        <p:nvSpPr>
          <p:cNvPr id="70" name="TextBox 69">
            <a:extLst>
              <a:ext uri="{FF2B5EF4-FFF2-40B4-BE49-F238E27FC236}">
                <a16:creationId xmlns:a16="http://schemas.microsoft.com/office/drawing/2014/main" id="{56F32D1F-59AF-E408-00B6-482F9B778690}"/>
              </a:ext>
            </a:extLst>
          </p:cNvPr>
          <p:cNvSpPr txBox="1"/>
          <p:nvPr/>
        </p:nvSpPr>
        <p:spPr>
          <a:xfrm>
            <a:off x="8819945" y="3284073"/>
            <a:ext cx="3289496" cy="315471"/>
          </a:xfrm>
          <a:prstGeom prst="rect">
            <a:avLst/>
          </a:prstGeom>
          <a:noFill/>
        </p:spPr>
        <p:txBody>
          <a:bodyPr wrap="square" lIns="0" tIns="0" rIns="0" bIns="0" anchor="ctr">
            <a:noAutofit/>
          </a:bodyPr>
          <a:lstStyle/>
          <a:p>
            <a:pPr marL="0" marR="0" lvl="2" indent="0" defTabSz="914133" eaLnBrk="1" fontAlgn="auto" latinLnBrk="0" hangingPunct="1">
              <a:lnSpc>
                <a:spcPct val="100000"/>
              </a:lnSpc>
              <a:spcBef>
                <a:spcPts val="400"/>
              </a:spcBef>
              <a:spcAft>
                <a:spcPts val="0"/>
              </a:spcAft>
              <a:buClrTx/>
              <a:buSzTx/>
              <a:buFontTx/>
              <a:buNone/>
              <a:tabLst/>
              <a:defRPr/>
            </a:pPr>
            <a:r>
              <a:rPr kumimoji="0" lang="en-US" sz="1100" b="0" i="0" u="none" strike="noStrike" kern="0" cap="none" spc="0" normalizeH="0" baseline="0" noProof="0" dirty="0">
                <a:ln>
                  <a:noFill/>
                </a:ln>
                <a:solidFill>
                  <a:srgbClr val="243A5E"/>
                </a:solidFill>
                <a:effectLst/>
                <a:uLnTx/>
                <a:uFillTx/>
                <a:latin typeface="Segoe UI Semibold"/>
              </a:rPr>
              <a:t>Energy Market Analysis</a:t>
            </a:r>
          </a:p>
          <a:p>
            <a:pPr marL="0" marR="0" lvl="2" indent="0" defTabSz="914133" eaLnBrk="1" fontAlgn="auto" latinLnBrk="0" hangingPunct="1">
              <a:lnSpc>
                <a:spcPct val="100000"/>
              </a:lnSpc>
              <a:spcBef>
                <a:spcPts val="400"/>
              </a:spcBef>
              <a:spcAft>
                <a:spcPts val="0"/>
              </a:spcAft>
              <a:buClrTx/>
              <a:buSzTx/>
              <a:buFontTx/>
              <a:buNone/>
              <a:tabLst/>
              <a:defRPr/>
            </a:pPr>
            <a:r>
              <a:rPr kumimoji="0" lang="en-US" sz="800" b="0" i="0" u="none" strike="noStrike" kern="0" cap="none" spc="0" normalizeH="0" baseline="0" noProof="0" dirty="0">
                <a:ln>
                  <a:noFill/>
                </a:ln>
                <a:solidFill>
                  <a:srgbClr val="243A5E"/>
                </a:solidFill>
                <a:effectLst/>
                <a:uLnTx/>
                <a:uFillTx/>
              </a:rPr>
              <a:t>Azure OpenAI's generative AI can be used to analyze energy market data, including prices, demand, and supply trends, as well as competitor activities and regulatory changes. Natural language processing can help generate comprehensive market analysis reports, enabling Hydro-Québec to make informed decisions regarding energy trading, pricing strategies, and market expansion.</a:t>
            </a:r>
          </a:p>
        </p:txBody>
      </p:sp>
      <p:sp>
        <p:nvSpPr>
          <p:cNvPr id="71" name="Oval 70">
            <a:extLst>
              <a:ext uri="{FF2B5EF4-FFF2-40B4-BE49-F238E27FC236}">
                <a16:creationId xmlns:a16="http://schemas.microsoft.com/office/drawing/2014/main" id="{F8119028-5552-8A68-FD72-B48F784A1B25}"/>
              </a:ext>
              <a:ext uri="{C183D7F6-B498-43B3-948B-1728B52AA6E4}">
                <adec:decorative xmlns:adec="http://schemas.microsoft.com/office/drawing/2017/decorative" val="1"/>
              </a:ext>
            </a:extLst>
          </p:cNvPr>
          <p:cNvSpPr/>
          <p:nvPr/>
        </p:nvSpPr>
        <p:spPr bwMode="auto">
          <a:xfrm flipH="1">
            <a:off x="8016131" y="3974536"/>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2" name="Straight Connector 71">
            <a:extLst>
              <a:ext uri="{FF2B5EF4-FFF2-40B4-BE49-F238E27FC236}">
                <a16:creationId xmlns:a16="http://schemas.microsoft.com/office/drawing/2014/main" id="{1E9B1B47-D6ED-FDF5-5603-9ACE144251BF}"/>
              </a:ext>
              <a:ext uri="{C183D7F6-B498-43B3-948B-1728B52AA6E4}">
                <adec:decorative xmlns:adec="http://schemas.microsoft.com/office/drawing/2017/decorative" val="1"/>
              </a:ext>
            </a:extLst>
          </p:cNvPr>
          <p:cNvCxnSpPr>
            <a:cxnSpLocks/>
          </p:cNvCxnSpPr>
          <p:nvPr/>
        </p:nvCxnSpPr>
        <p:spPr>
          <a:xfrm flipH="1">
            <a:off x="8209894" y="4042359"/>
            <a:ext cx="494262" cy="0"/>
          </a:xfrm>
          <a:prstGeom prst="line">
            <a:avLst/>
          </a:prstGeom>
          <a:noFill/>
          <a:ln w="6350" cap="flat" cmpd="sng" algn="ctr">
            <a:solidFill>
              <a:srgbClr val="FFFFFF">
                <a:lumMod val="75000"/>
              </a:srgbClr>
            </a:solidFill>
            <a:prstDash val="dash"/>
            <a:headEnd type="none" w="med" len="med"/>
            <a:tailEnd type="none" w="med" len="med"/>
          </a:ln>
          <a:effectLst/>
        </p:spPr>
      </p:cxnSp>
      <p:sp>
        <p:nvSpPr>
          <p:cNvPr id="73" name="Oval 72">
            <a:extLst>
              <a:ext uri="{FF2B5EF4-FFF2-40B4-BE49-F238E27FC236}">
                <a16:creationId xmlns:a16="http://schemas.microsoft.com/office/drawing/2014/main" id="{C8C9FD33-70E2-5DC8-4CEA-E2A3CCA9FB8A}"/>
              </a:ext>
              <a:ext uri="{C183D7F6-B498-43B3-948B-1728B52AA6E4}">
                <adec:decorative xmlns:adec="http://schemas.microsoft.com/office/drawing/2017/decorative" val="1"/>
              </a:ext>
            </a:extLst>
          </p:cNvPr>
          <p:cNvSpPr/>
          <p:nvPr/>
        </p:nvSpPr>
        <p:spPr bwMode="auto">
          <a:xfrm flipH="1">
            <a:off x="7491752" y="4770150"/>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5FE0B353-2AAC-6785-B0EB-ACA423CF3846}"/>
              </a:ext>
              <a:ext uri="{C183D7F6-B498-43B3-948B-1728B52AA6E4}">
                <adec:decorative xmlns:adec="http://schemas.microsoft.com/office/drawing/2017/decorative" val="1"/>
              </a:ext>
            </a:extLst>
          </p:cNvPr>
          <p:cNvSpPr/>
          <p:nvPr/>
        </p:nvSpPr>
        <p:spPr bwMode="auto">
          <a:xfrm flipH="1">
            <a:off x="8250186" y="3034839"/>
            <a:ext cx="128953" cy="128952"/>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379"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75" name="Straight Connector 74">
            <a:extLst>
              <a:ext uri="{FF2B5EF4-FFF2-40B4-BE49-F238E27FC236}">
                <a16:creationId xmlns:a16="http://schemas.microsoft.com/office/drawing/2014/main" id="{4A75A2CB-ACC9-99AF-ACF2-F0ECA8341BF0}"/>
              </a:ext>
              <a:ext uri="{C183D7F6-B498-43B3-948B-1728B52AA6E4}">
                <adec:decorative xmlns:adec="http://schemas.microsoft.com/office/drawing/2017/decorative" val="1"/>
              </a:ext>
            </a:extLst>
          </p:cNvPr>
          <p:cNvCxnSpPr>
            <a:cxnSpLocks/>
          </p:cNvCxnSpPr>
          <p:nvPr/>
        </p:nvCxnSpPr>
        <p:spPr>
          <a:xfrm flipH="1">
            <a:off x="8408538" y="3098396"/>
            <a:ext cx="363570" cy="0"/>
          </a:xfrm>
          <a:prstGeom prst="line">
            <a:avLst/>
          </a:prstGeom>
          <a:noFill/>
          <a:ln w="6350" cap="flat" cmpd="sng" algn="ctr">
            <a:solidFill>
              <a:srgbClr val="FFFFFF">
                <a:lumMod val="75000"/>
              </a:srgbClr>
            </a:solidFill>
            <a:prstDash val="dash"/>
            <a:headEnd type="none" w="med" len="med"/>
            <a:tailEnd type="none" w="med" len="med"/>
          </a:ln>
          <a:effectLst/>
        </p:spPr>
      </p:cxnSp>
      <p:pic>
        <p:nvPicPr>
          <p:cNvPr id="76" name="Picture 2" descr="Mining">
            <a:extLst>
              <a:ext uri="{FF2B5EF4-FFF2-40B4-BE49-F238E27FC236}">
                <a16:creationId xmlns:a16="http://schemas.microsoft.com/office/drawing/2014/main" id="{E044207A-6B7B-DFA3-23E4-79776756B88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192131" y="2072176"/>
            <a:ext cx="1886002" cy="1752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77" name="Title 1">
            <a:extLst>
              <a:ext uri="{FF2B5EF4-FFF2-40B4-BE49-F238E27FC236}">
                <a16:creationId xmlns:a16="http://schemas.microsoft.com/office/drawing/2014/main" id="{A52ACD99-0497-1CB0-9CF9-CCD5826483EA}"/>
              </a:ext>
            </a:extLst>
          </p:cNvPr>
          <p:cNvSpPr txBox="1">
            <a:spLocks/>
          </p:cNvSpPr>
          <p:nvPr/>
        </p:nvSpPr>
        <p:spPr>
          <a:xfrm>
            <a:off x="588263" y="-39640"/>
            <a:ext cx="11018520" cy="553998"/>
          </a:xfrm>
          <a:prstGeom prst="rect">
            <a:avLst/>
          </a:prstGeom>
        </p:spPr>
        <p:txBody>
          <a:bodyPr vert="horz" wrap="square" lIns="0" tIns="0" rIns="0" bIns="0" rtlCol="0" anchor="b">
            <a:spAutoFit/>
          </a:bodyPr>
          <a:lstStyle>
            <a:lvl1pPr algn="l" defTabSz="93264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64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Energy Industry</a:t>
            </a:r>
          </a:p>
        </p:txBody>
      </p:sp>
    </p:spTree>
    <p:extLst>
      <p:ext uri="{BB962C8B-B14F-4D97-AF65-F5344CB8AC3E}">
        <p14:creationId xmlns:p14="http://schemas.microsoft.com/office/powerpoint/2010/main" val="1854127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63" presetClass="path" presetSubtype="0" decel="50000" fill="hold" grpId="1" nodeType="withEffect">
                                  <p:stCondLst>
                                    <p:cond delay="0"/>
                                  </p:stCondLst>
                                  <p:childTnLst>
                                    <p:animMotion origin="layout" path="M -2.70833E-6 1.85185E-6 L 0.02956 1.85185E-6 " pathEditMode="relative" rAng="0" ptsTypes="AA">
                                      <p:cBhvr>
                                        <p:cTn id="9" dur="500" spd="-100000" fill="hold"/>
                                        <p:tgtEl>
                                          <p:spTgt spid="15"/>
                                        </p:tgtEl>
                                        <p:attrNameLst>
                                          <p:attrName>ppt_x</p:attrName>
                                          <p:attrName>ppt_y</p:attrName>
                                        </p:attrNameLst>
                                      </p:cBhvr>
                                      <p:rCtr x="1471" y="0"/>
                                    </p:animMotion>
                                  </p:childTnLst>
                                </p:cTn>
                              </p:par>
                              <p:par>
                                <p:cTn id="10" presetID="10" presetClass="entr" presetSubtype="0"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63" presetClass="path" presetSubtype="0" accel="50000" decel="50000" fill="hold" grpId="1" nodeType="withEffect">
                                  <p:stCondLst>
                                    <p:cond delay="0"/>
                                  </p:stCondLst>
                                  <p:childTnLst>
                                    <p:animMotion origin="layout" path="M -0.02955 -2.59259E-6 L -3.95833E-6 -2.59259E-6 " pathEditMode="relative" rAng="0" ptsTypes="AA">
                                      <p:cBhvr>
                                        <p:cTn id="14" dur="500" fill="hold"/>
                                        <p:tgtEl>
                                          <p:spTgt spid="36"/>
                                        </p:tgtEl>
                                        <p:attrNameLst>
                                          <p:attrName>ppt_x</p:attrName>
                                          <p:attrName>ppt_y</p:attrName>
                                        </p:attrNameLst>
                                      </p:cBhvr>
                                      <p:rCtr x="1471" y="0"/>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nodeType="withEffect">
                                  <p:stCondLst>
                                    <p:cond delay="200"/>
                                  </p:stCondLst>
                                  <p:childTnLst>
                                    <p:animMotion origin="layout" path="M 3.75E-6 -2.59259E-6 L 3.75E-6 0.05255 " pathEditMode="relative" rAng="0" ptsTypes="AA">
                                      <p:cBhvr>
                                        <p:cTn id="19" dur="500" spd="-100000" fill="hold"/>
                                        <p:tgtEl>
                                          <p:spTgt spid="2"/>
                                        </p:tgtEl>
                                        <p:attrNameLst>
                                          <p:attrName>ppt_x</p:attrName>
                                          <p:attrName>ppt_y</p:attrName>
                                        </p:attrNameLst>
                                      </p:cBhvr>
                                      <p:rCtr x="0" y="2616"/>
                                    </p:animMotion>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accel="50000" decel="50000" fill="hold" nodeType="withEffect">
                                  <p:stCondLst>
                                    <p:cond delay="0"/>
                                  </p:stCondLst>
                                  <p:childTnLst>
                                    <p:animMotion origin="layout" path="M -0.02956 1.48148E-6 L 1.04167E-6 1.48148E-6 " pathEditMode="relative" rAng="0" ptsTypes="AA">
                                      <p:cBhvr>
                                        <p:cTn id="24" dur="500" fill="hold"/>
                                        <p:tgtEl>
                                          <p:spTgt spid="22"/>
                                        </p:tgtEl>
                                        <p:attrNameLst>
                                          <p:attrName>ppt_x</p:attrName>
                                          <p:attrName>ppt_y</p:attrName>
                                        </p:attrNameLst>
                                      </p:cBhvr>
                                      <p:rCtr x="1471" y="0"/>
                                    </p:animMotion>
                                  </p:childTnLst>
                                </p:cTn>
                              </p:par>
                              <p:par>
                                <p:cTn id="25" presetID="10" presetClass="entr" presetSubtype="0" decel="5000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63" presetClass="path" presetSubtype="0" decel="50000" fill="hold" nodeType="withEffect">
                                  <p:stCondLst>
                                    <p:cond delay="0"/>
                                  </p:stCondLst>
                                  <p:childTnLst>
                                    <p:animMotion origin="layout" path="M -1.25E-6 -2.59259E-6 L 0.02956 -2.59259E-6 " pathEditMode="relative" rAng="0" ptsTypes="AA">
                                      <p:cBhvr>
                                        <p:cTn id="29" dur="500" spd="-100000" fill="hold"/>
                                        <p:tgtEl>
                                          <p:spTgt spid="16"/>
                                        </p:tgtEl>
                                        <p:attrNameLst>
                                          <p:attrName>ppt_x</p:attrName>
                                          <p:attrName>ppt_y</p:attrName>
                                        </p:attrNameLst>
                                      </p:cBhvr>
                                      <p:rCtr x="1471" y="0"/>
                                    </p:animMotion>
                                  </p:childTnLst>
                                </p:cTn>
                              </p:par>
                              <p:par>
                                <p:cTn id="30" presetID="10" presetClass="entr" presetSubtype="0" decel="5000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63" presetClass="path" presetSubtype="0" decel="50000" fill="hold" nodeType="withEffect">
                                  <p:stCondLst>
                                    <p:cond delay="0"/>
                                  </p:stCondLst>
                                  <p:childTnLst>
                                    <p:animMotion origin="layout" path="M 8.33333E-7 3.33333E-6 L 0.02956 3.33333E-6 " pathEditMode="relative" rAng="0" ptsTypes="AA">
                                      <p:cBhvr>
                                        <p:cTn id="34" dur="500" spd="-100000" fill="hold"/>
                                        <p:tgtEl>
                                          <p:spTgt spid="53"/>
                                        </p:tgtEl>
                                        <p:attrNameLst>
                                          <p:attrName>ppt_x</p:attrName>
                                          <p:attrName>ppt_y</p:attrName>
                                        </p:attrNameLst>
                                      </p:cBhvr>
                                      <p:rCtr x="1471" y="0"/>
                                    </p:animMotion>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3" presetClass="path" presetSubtype="0" accel="50000" decel="50000" fill="hold" nodeType="withEffect">
                                  <p:stCondLst>
                                    <p:cond delay="0"/>
                                  </p:stCondLst>
                                  <p:childTnLst>
                                    <p:animMotion origin="layout" path="M -0.02956 -3.7037E-7 L 4.58333E-6 -3.7037E-7 " pathEditMode="relative" rAng="0" ptsTypes="AA">
                                      <p:cBhvr>
                                        <p:cTn id="39" dur="500" fill="hold"/>
                                        <p:tgtEl>
                                          <p:spTgt spid="58"/>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36" grpId="0" animBg="1"/>
      <p:bldP spid="3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50B2-CCD9-676C-150B-2C0EC02947E5}"/>
              </a:ext>
            </a:extLst>
          </p:cNvPr>
          <p:cNvSpPr>
            <a:spLocks noGrp="1"/>
          </p:cNvSpPr>
          <p:nvPr>
            <p:ph type="title"/>
          </p:nvPr>
        </p:nvSpPr>
        <p:spPr/>
        <p:txBody>
          <a:bodyPr/>
          <a:lstStyle/>
          <a:p>
            <a:r>
              <a:rPr lang="en-US"/>
              <a:t>Industry Trends 2/3</a:t>
            </a:r>
            <a:endParaRPr lang="en-IN"/>
          </a:p>
        </p:txBody>
      </p:sp>
      <p:sp>
        <p:nvSpPr>
          <p:cNvPr id="4" name="Rectangle: Rounded Corners 3">
            <a:extLst>
              <a:ext uri="{FF2B5EF4-FFF2-40B4-BE49-F238E27FC236}">
                <a16:creationId xmlns:a16="http://schemas.microsoft.com/office/drawing/2014/main" id="{98DFF0DE-7D6E-6595-C0BE-92B580915991}"/>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49F01689-BC88-0E48-B203-7D27DC255453}"/>
              </a:ext>
              <a:ext uri="{C183D7F6-B498-43B3-948B-1728B52AA6E4}">
                <adec:decorative xmlns:adec="http://schemas.microsoft.com/office/drawing/2017/decorative" val="1"/>
              </a:ext>
            </a:extLst>
          </p:cNvPr>
          <p:cNvSpPr>
            <a:spLocks/>
          </p:cNvSpPr>
          <p:nvPr/>
        </p:nvSpPr>
        <p:spPr bwMode="auto">
          <a:xfrm>
            <a:off x="658787" y="1328738"/>
            <a:ext cx="10880776" cy="458787"/>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11" name="Table 10">
            <a:extLst>
              <a:ext uri="{FF2B5EF4-FFF2-40B4-BE49-F238E27FC236}">
                <a16:creationId xmlns:a16="http://schemas.microsoft.com/office/drawing/2014/main" id="{9B863605-7596-172C-F426-B8280A5529F7}"/>
              </a:ext>
            </a:extLst>
          </p:cNvPr>
          <p:cNvGraphicFramePr>
            <a:graphicFrameLocks noGrp="1"/>
          </p:cNvGraphicFramePr>
          <p:nvPr/>
        </p:nvGraphicFramePr>
        <p:xfrm>
          <a:off x="658787" y="1328738"/>
          <a:ext cx="10880941" cy="5019040"/>
        </p:xfrm>
        <a:graphic>
          <a:graphicData uri="http://schemas.openxmlformats.org/drawingml/2006/table">
            <a:tbl>
              <a:tblPr firstRow="1" firstCol="1" bandRow="1"/>
              <a:tblGrid>
                <a:gridCol w="1992973">
                  <a:extLst>
                    <a:ext uri="{9D8B030D-6E8A-4147-A177-3AD203B41FA5}">
                      <a16:colId xmlns:a16="http://schemas.microsoft.com/office/drawing/2014/main" val="2451912754"/>
                    </a:ext>
                  </a:extLst>
                </a:gridCol>
                <a:gridCol w="7598664">
                  <a:extLst>
                    <a:ext uri="{9D8B030D-6E8A-4147-A177-3AD203B41FA5}">
                      <a16:colId xmlns:a16="http://schemas.microsoft.com/office/drawing/2014/main" val="2833463949"/>
                    </a:ext>
                  </a:extLst>
                </a:gridCol>
                <a:gridCol w="1289304">
                  <a:extLst>
                    <a:ext uri="{9D8B030D-6E8A-4147-A177-3AD203B41FA5}">
                      <a16:colId xmlns:a16="http://schemas.microsoft.com/office/drawing/2014/main" val="2735967198"/>
                    </a:ext>
                  </a:extLst>
                </a:gridCol>
              </a:tblGrid>
              <a:tr h="247971">
                <a:tc>
                  <a:txBody>
                    <a:bodyPr/>
                    <a:lstStyle/>
                    <a:p>
                      <a:pPr algn="l">
                        <a:spcBef>
                          <a:spcPts val="600"/>
                        </a:spcBef>
                      </a:pPr>
                      <a:r>
                        <a:rPr lang="en-US" sz="1200" b="1">
                          <a:solidFill>
                            <a:schemeClr val="bg1"/>
                          </a:solidFill>
                          <a:latin typeface="+mj-lt"/>
                        </a:rPr>
                        <a:t>Industry</a:t>
                      </a:r>
                    </a:p>
                  </a:txBody>
                  <a:tcPr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l">
                        <a:spcBef>
                          <a:spcPts val="600"/>
                        </a:spcBef>
                      </a:pPr>
                      <a:r>
                        <a:rPr lang="en-US" sz="1200" b="1">
                          <a:solidFill>
                            <a:schemeClr val="bg1"/>
                          </a:solidFill>
                          <a:latin typeface="+mj-lt"/>
                        </a:rPr>
                        <a:t>Azure OpenAI Top Patterns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spcBef>
                          <a:spcPts val="600"/>
                        </a:spcBef>
                      </a:pPr>
                      <a:r>
                        <a:rPr lang="en-US" sz="1200" b="1">
                          <a:solidFill>
                            <a:schemeClr val="bg1"/>
                          </a:solidFill>
                          <a:latin typeface="+mj-lt"/>
                        </a:rPr>
                        <a:t>Public References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1534638">
                <a:tc>
                  <a:txBody>
                    <a:bodyPr/>
                    <a:lstStyle/>
                    <a:p>
                      <a:pPr algn="l">
                        <a:spcBef>
                          <a:spcPts val="600"/>
                        </a:spcBef>
                      </a:pPr>
                      <a:r>
                        <a:rPr lang="en-US" sz="1400" b="1">
                          <a:solidFill>
                            <a:schemeClr val="tx1"/>
                          </a:solidFill>
                          <a:latin typeface="+mn-lt"/>
                        </a:rPr>
                        <a:t>Manufacturing &amp; Industrials</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lang="en-US" sz="1200" b="1" dirty="0">
                          <a:solidFill>
                            <a:schemeClr val="tx1"/>
                          </a:solidFill>
                          <a:latin typeface="+mn-lt"/>
                        </a:rPr>
                        <a:t>Contact Center </a:t>
                      </a:r>
                      <a:r>
                        <a:rPr lang="en-US" sz="1200" b="0" kern="1200" dirty="0">
                          <a:solidFill>
                            <a:schemeClr val="tx1"/>
                          </a:solidFill>
                          <a:latin typeface="+mn-lt"/>
                          <a:ea typeface="+mn-ea"/>
                          <a:cs typeface="+mn-cs"/>
                        </a:rPr>
                        <a:t>–</a:t>
                      </a:r>
                      <a:r>
                        <a:rPr lang="en-US" sz="1200" b="1" dirty="0">
                          <a:solidFill>
                            <a:schemeClr val="tx1"/>
                          </a:solidFill>
                          <a:latin typeface="+mn-lt"/>
                        </a:rPr>
                        <a:t> </a:t>
                      </a:r>
                      <a:r>
                        <a:rPr lang="en-US" sz="1200" b="0" dirty="0">
                          <a:solidFill>
                            <a:schemeClr val="tx1"/>
                          </a:solidFill>
                          <a:latin typeface="+mn-lt"/>
                        </a:rPr>
                        <a:t>Extract rich insights from call transcripts. E2E Call Center analysis: Classification, sentiment, summarization and email generation. Automatically generate responses to customer inquiries. Summary of customer support conversation logs. Improved customer satisfaction. Improve time to resolution.</a:t>
                      </a:r>
                    </a:p>
                    <a:p>
                      <a:pPr algn="l">
                        <a:spcBef>
                          <a:spcPts val="0"/>
                        </a:spcBef>
                        <a:spcAft>
                          <a:spcPts val="400"/>
                        </a:spcAft>
                      </a:pPr>
                      <a:r>
                        <a:rPr lang="en-US" sz="1200" b="1" dirty="0">
                          <a:solidFill>
                            <a:schemeClr val="tx1"/>
                          </a:solidFill>
                          <a:latin typeface="+mn-lt"/>
                        </a:rPr>
                        <a:t>ChatGPT Enabled Technical Support </a:t>
                      </a:r>
                      <a:r>
                        <a:rPr lang="en-US" sz="1200" b="0" dirty="0">
                          <a:solidFill>
                            <a:schemeClr val="tx1"/>
                          </a:solidFill>
                          <a:latin typeface="+mn-lt"/>
                        </a:rPr>
                        <a:t>– Contextual human like responses to customers’ technical questions and inquires with better recommendations based on internal and external content databases.</a:t>
                      </a:r>
                    </a:p>
                    <a:p>
                      <a:pPr algn="l">
                        <a:spcBef>
                          <a:spcPts val="0"/>
                        </a:spcBef>
                        <a:spcAft>
                          <a:spcPts val="400"/>
                        </a:spcAft>
                      </a:pPr>
                      <a:r>
                        <a:rPr lang="en-US" sz="1200" b="1" kern="1200" dirty="0">
                          <a:solidFill>
                            <a:schemeClr val="tx1"/>
                          </a:solidFill>
                          <a:latin typeface="+mn-lt"/>
                          <a:ea typeface="+mn-ea"/>
                          <a:cs typeface="+mn-cs"/>
                        </a:rPr>
                        <a:t>Customer Service Knowledge Mining </a:t>
                      </a:r>
                      <a:r>
                        <a:rPr lang="en-US" sz="1200" b="0" dirty="0">
                          <a:solidFill>
                            <a:schemeClr val="tx1"/>
                          </a:solidFill>
                          <a:latin typeface="+mn-lt"/>
                        </a:rPr>
                        <a:t>– Ingest unstructured and structured data and draw better insights around key issues and patterns.</a:t>
                      </a:r>
                    </a:p>
                    <a:p>
                      <a:pPr algn="l">
                        <a:spcBef>
                          <a:spcPts val="0"/>
                        </a:spcBef>
                        <a:spcAft>
                          <a:spcPts val="400"/>
                        </a:spcAft>
                      </a:pPr>
                      <a:r>
                        <a:rPr lang="en-US" sz="1200" b="1" kern="1200" dirty="0">
                          <a:solidFill>
                            <a:schemeClr val="tx1"/>
                          </a:solidFill>
                          <a:latin typeface="+mn-lt"/>
                          <a:ea typeface="+mn-ea"/>
                          <a:cs typeface="+mn-cs"/>
                        </a:rPr>
                        <a:t>Anomaly Detection </a:t>
                      </a:r>
                      <a:r>
                        <a:rPr lang="en-US" sz="1200" b="0" kern="1200" dirty="0">
                          <a:solidFill>
                            <a:schemeClr val="tx1"/>
                          </a:solidFill>
                          <a:latin typeface="+mn-lt"/>
                          <a:ea typeface="+mn-ea"/>
                          <a:cs typeface="+mn-cs"/>
                        </a:rPr>
                        <a:t>–</a:t>
                      </a:r>
                      <a:r>
                        <a:rPr lang="en-US" sz="1200" b="1" dirty="0">
                          <a:solidFill>
                            <a:schemeClr val="tx1"/>
                          </a:solidFill>
                          <a:latin typeface="+mn-lt"/>
                        </a:rPr>
                        <a:t> </a:t>
                      </a:r>
                      <a:r>
                        <a:rPr lang="en-US" sz="1200" b="0" dirty="0">
                          <a:solidFill>
                            <a:schemeClr val="tx1"/>
                          </a:solidFill>
                          <a:latin typeface="+mn-lt"/>
                        </a:rPr>
                        <a:t>Provide NLP queries on the vision anomalies and causes.</a:t>
                      </a:r>
                      <a:br>
                        <a:rPr lang="en-US" sz="1200" b="0" dirty="0">
                          <a:solidFill>
                            <a:schemeClr val="tx1"/>
                          </a:solidFill>
                          <a:latin typeface="+mn-lt"/>
                        </a:rPr>
                      </a:br>
                      <a:r>
                        <a:rPr lang="en-US" sz="1200" b="0" dirty="0">
                          <a:solidFill>
                            <a:schemeClr val="tx1"/>
                          </a:solidFill>
                          <a:latin typeface="+mn-lt"/>
                        </a:rPr>
                        <a:t>Use Synthetic Imaging to augment baseline ML training image volumes to improve ML accuracy. Improve quality insurance pass rates and reduce operational costs by catching anomalies faster, reducing amount of inventory that needs to be scrapped.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mn-lt"/>
                          <a:ea typeface="+mn-ea"/>
                          <a:cs typeface="+mn-cs"/>
                        </a:rPr>
                        <a:t>Virtual Agents with Copilot </a:t>
                      </a:r>
                      <a:r>
                        <a:rPr lang="en-US" sz="1200" b="0" kern="1200" dirty="0">
                          <a:solidFill>
                            <a:schemeClr val="tx1"/>
                          </a:solidFill>
                          <a:latin typeface="+mn-lt"/>
                          <a:ea typeface="+mn-ea"/>
                          <a:cs typeface="+mn-cs"/>
                        </a:rPr>
                        <a:t>–</a:t>
                      </a:r>
                      <a:r>
                        <a:rPr lang="en-US" sz="1200" b="1" kern="1200" dirty="0">
                          <a:solidFill>
                            <a:schemeClr val="tx1"/>
                          </a:solidFill>
                          <a:latin typeface="+mn-lt"/>
                          <a:ea typeface="+mn-ea"/>
                          <a:cs typeface="+mn-cs"/>
                        </a:rPr>
                        <a:t> </a:t>
                      </a:r>
                      <a:r>
                        <a:rPr lang="en-US" sz="1200" b="0" dirty="0">
                          <a:solidFill>
                            <a:schemeClr val="tx1"/>
                          </a:solidFill>
                          <a:latin typeface="+mn-lt"/>
                        </a:rPr>
                        <a:t>Intelligent automated responses to customers and employees through the value chain. Generate human-like responses for live chat/voice applications.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1000" b="0" u="none" strike="noStrike" kern="1200">
                        <a:solidFill>
                          <a:schemeClr val="tx1"/>
                        </a:solidFill>
                        <a:effectLst/>
                        <a:latin typeface="+mn-lt"/>
                        <a:ea typeface="+mn-ea"/>
                        <a:cs typeface="+mn-cs"/>
                      </a:endParaRP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1186333">
                <a:tc>
                  <a:txBody>
                    <a:bodyPr/>
                    <a:lstStyle/>
                    <a:p>
                      <a:pPr algn="l">
                        <a:spcBef>
                          <a:spcPts val="600"/>
                        </a:spcBef>
                      </a:pPr>
                      <a:r>
                        <a:rPr lang="en-US" sz="1400" b="1">
                          <a:solidFill>
                            <a:schemeClr val="tx1"/>
                          </a:solidFill>
                          <a:latin typeface="+mn-lt"/>
                        </a:rPr>
                        <a:t>Telecommunications</a:t>
                      </a:r>
                    </a:p>
                  </a:txBody>
                  <a:tcPr>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r>
                        <a:rPr lang="en-US" sz="1200" b="1">
                          <a:solidFill>
                            <a:schemeClr val="tx1"/>
                          </a:solidFill>
                          <a:latin typeface="+mn-lt"/>
                        </a:rPr>
                        <a:t>Contact Center </a:t>
                      </a:r>
                      <a:r>
                        <a:rPr lang="en-US" sz="1200" b="0" kern="1200">
                          <a:solidFill>
                            <a:schemeClr val="tx1"/>
                          </a:solidFill>
                          <a:latin typeface="+mn-lt"/>
                          <a:ea typeface="+mn-ea"/>
                          <a:cs typeface="+mn-cs"/>
                        </a:rPr>
                        <a:t>– </a:t>
                      </a:r>
                      <a:r>
                        <a:rPr lang="en-US" sz="1200" b="0">
                          <a:solidFill>
                            <a:schemeClr val="tx1"/>
                          </a:solidFill>
                          <a:latin typeface="+mn-lt"/>
                        </a:rPr>
                        <a:t>Extract rich insights from call transcripts. E2E Call Center analysis: Classification, sentiment, summarization and email generation. Automatically generate responses to customer inquiries. Summary of customer support conversation logs. Improved customer satisfaction. Improve time to resolution.</a:t>
                      </a:r>
                    </a:p>
                    <a:p>
                      <a:pPr marL="0" marR="0" lvl="0" indent="0" algn="l" defTabSz="932742" rtl="0" eaLnBrk="1" fontAlgn="auto" latinLnBrk="0" hangingPunct="1">
                        <a:lnSpc>
                          <a:spcPct val="100000"/>
                        </a:lnSpc>
                        <a:spcBef>
                          <a:spcPts val="0"/>
                        </a:spcBef>
                        <a:spcAft>
                          <a:spcPts val="400"/>
                        </a:spcAft>
                        <a:buClrTx/>
                        <a:buSzTx/>
                        <a:buFontTx/>
                        <a:buNone/>
                        <a:tabLst/>
                        <a:defRPr/>
                      </a:pPr>
                      <a:r>
                        <a:rPr lang="en-CA" sz="1200" b="1" kern="1200" noProof="0">
                          <a:solidFill>
                            <a:schemeClr val="tx1"/>
                          </a:solidFill>
                          <a:latin typeface="+mn-lt"/>
                          <a:ea typeface="+mn-ea"/>
                          <a:cs typeface="+mn-cs"/>
                        </a:rPr>
                        <a:t>Cross Content Linking </a:t>
                      </a:r>
                      <a:r>
                        <a:rPr kumimoji="0" lang="en-CA" sz="1200" i="0" u="none" strike="noStrike" kern="1200" cap="none" spc="0" normalizeH="0" baseline="0" noProof="0">
                          <a:ln>
                            <a:noFill/>
                          </a:ln>
                          <a:solidFill>
                            <a:schemeClr val="tx1"/>
                          </a:solidFill>
                          <a:effectLst/>
                          <a:uLnTx/>
                          <a:uFillTx/>
                          <a:latin typeface="+mn-lt"/>
                          <a:ea typeface="+mn-ea"/>
                          <a:cs typeface="+mn-cs"/>
                        </a:rPr>
                        <a:t>– </a:t>
                      </a:r>
                      <a:r>
                        <a:rPr lang="en-CA" sz="1200" b="0" kern="1200" noProof="0">
                          <a:solidFill>
                            <a:schemeClr val="tx1"/>
                          </a:solidFill>
                          <a:latin typeface="+mn-lt"/>
                          <a:ea typeface="+mn-ea"/>
                          <a:cs typeface="+mn-cs"/>
                        </a:rPr>
                        <a:t>Ingest content for different sources in various formats to improve knowledge mining and draw better insights.</a:t>
                      </a:r>
                    </a:p>
                    <a:p>
                      <a:pPr marL="0" marR="0" lvl="0" indent="0" algn="l" defTabSz="932742" rtl="0" eaLnBrk="1" fontAlgn="auto" latinLnBrk="0" hangingPunct="1">
                        <a:lnSpc>
                          <a:spcPct val="100000"/>
                        </a:lnSpc>
                        <a:spcBef>
                          <a:spcPts val="0"/>
                        </a:spcBef>
                        <a:spcAft>
                          <a:spcPts val="400"/>
                        </a:spcAft>
                        <a:buClrTx/>
                        <a:buSzTx/>
                        <a:buFontTx/>
                        <a:buNone/>
                        <a:tabLst/>
                        <a:defRPr/>
                      </a:pPr>
                      <a:r>
                        <a:rPr lang="en-CA" sz="1200" b="1" kern="1200" noProof="0">
                          <a:solidFill>
                            <a:schemeClr val="tx1"/>
                          </a:solidFill>
                          <a:latin typeface="+mn-lt"/>
                          <a:ea typeface="+mn-ea"/>
                          <a:cs typeface="+mn-cs"/>
                        </a:rPr>
                        <a:t>Content Creation for Marketing/Media </a:t>
                      </a:r>
                      <a:r>
                        <a:rPr lang="en-CA" sz="1200" b="0" kern="1200" noProof="0">
                          <a:solidFill>
                            <a:schemeClr val="tx1"/>
                          </a:solidFill>
                          <a:latin typeface="+mn-lt"/>
                          <a:ea typeface="+mn-ea"/>
                          <a:cs typeface="+mn-cs"/>
                        </a:rPr>
                        <a:t>–</a:t>
                      </a:r>
                      <a:r>
                        <a:rPr lang="en-CA" sz="1200" b="1" kern="1200" noProof="0">
                          <a:solidFill>
                            <a:schemeClr val="tx1"/>
                          </a:solidFill>
                          <a:latin typeface="+mn-lt"/>
                          <a:ea typeface="+mn-ea"/>
                          <a:cs typeface="+mn-cs"/>
                        </a:rPr>
                        <a:t> </a:t>
                      </a:r>
                      <a:r>
                        <a:rPr lang="en-US" sz="1200" b="0" kern="1200" noProof="0">
                          <a:solidFill>
                            <a:schemeClr val="tx1"/>
                          </a:solidFill>
                          <a:latin typeface="+mn-lt"/>
                          <a:ea typeface="+mn-ea"/>
                          <a:cs typeface="+mn-cs"/>
                        </a:rPr>
                        <a:t>Generate marketing emails automatically based on personalized customer 360 information.</a:t>
                      </a:r>
                      <a:endParaRPr lang="en-CA" sz="1200" b="0" kern="1200" noProof="0">
                        <a:solidFill>
                          <a:schemeClr val="tx1"/>
                        </a:solidFill>
                        <a:latin typeface="+mn-l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CA" sz="1200" b="1" kern="1200" noProof="0">
                          <a:solidFill>
                            <a:schemeClr val="tx1"/>
                          </a:solidFill>
                          <a:latin typeface="+mn-lt"/>
                          <a:ea typeface="+mn-ea"/>
                          <a:cs typeface="+mn-cs"/>
                        </a:rPr>
                        <a:t>Realtime Speech Transcriptions &amp; Summarization </a:t>
                      </a:r>
                      <a:r>
                        <a:rPr lang="en-CA" sz="1200" b="0" kern="1200" noProof="0">
                          <a:solidFill>
                            <a:schemeClr val="tx1"/>
                          </a:solidFill>
                          <a:latin typeface="+mn-lt"/>
                          <a:ea typeface="+mn-ea"/>
                          <a:cs typeface="+mn-cs"/>
                        </a:rPr>
                        <a:t>– </a:t>
                      </a:r>
                      <a:r>
                        <a:rPr lang="en-US" sz="1200" b="0" kern="1200" noProof="0">
                          <a:solidFill>
                            <a:schemeClr val="tx1"/>
                          </a:solidFill>
                          <a:latin typeface="+mn-lt"/>
                          <a:ea typeface="+mn-ea"/>
                          <a:cs typeface="+mn-cs"/>
                        </a:rPr>
                        <a:t>Perform entity extraction and generate summaries of</a:t>
                      </a:r>
                      <a:br>
                        <a:rPr lang="en-US" sz="1200" b="0" kern="1200" noProof="0">
                          <a:solidFill>
                            <a:schemeClr val="tx1"/>
                          </a:solidFill>
                          <a:latin typeface="+mn-lt"/>
                          <a:ea typeface="+mn-ea"/>
                          <a:cs typeface="+mn-cs"/>
                        </a:rPr>
                      </a:br>
                      <a:r>
                        <a:rPr lang="en-US" sz="1200" b="0" kern="1200" noProof="0">
                          <a:solidFill>
                            <a:schemeClr val="tx1"/>
                          </a:solidFill>
                          <a:latin typeface="+mn-lt"/>
                          <a:ea typeface="+mn-ea"/>
                          <a:cs typeface="+mn-cs"/>
                        </a:rPr>
                        <a:t>audio transcripts.</a:t>
                      </a:r>
                      <a:endParaRPr lang="en-CA" sz="1200" b="0" kern="1200" noProof="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1000" b="0" u="none" strike="noStrike" kern="1200" dirty="0">
                        <a:solidFill>
                          <a:schemeClr val="tx1"/>
                        </a:solidFill>
                        <a:effectLst/>
                        <a:latin typeface="+mn-lt"/>
                        <a:ea typeface="+mn-ea"/>
                        <a:cs typeface="+mn-cs"/>
                      </a:endParaRP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401024513"/>
                  </a:ext>
                </a:extLst>
              </a:tr>
            </a:tbl>
          </a:graphicData>
        </a:graphic>
      </p:graphicFrame>
      <p:pic>
        <p:nvPicPr>
          <p:cNvPr id="16" name="Picture 2" descr="Starbag logo">
            <a:hlinkClick r:id="rId3"/>
            <a:extLst>
              <a:ext uri="{FF2B5EF4-FFF2-40B4-BE49-F238E27FC236}">
                <a16:creationId xmlns:a16="http://schemas.microsoft.com/office/drawing/2014/main" id="{200E9134-40B7-AD91-BB53-6156AD673398}"/>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0352950" y="2734612"/>
            <a:ext cx="1083400" cy="3948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T&amp;T logo">
            <a:hlinkClick r:id="rId5"/>
            <a:extLst>
              <a:ext uri="{FF2B5EF4-FFF2-40B4-BE49-F238E27FC236}">
                <a16:creationId xmlns:a16="http://schemas.microsoft.com/office/drawing/2014/main" id="{EE52BE5E-FAFB-A2ED-67BA-BF097DB2F58E}"/>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0338594" y="5270971"/>
            <a:ext cx="1140686" cy="51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01432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E9AAFD6C-F411-28FC-8D15-E2FA9F0CE397}"/>
              </a:ext>
            </a:extLst>
          </p:cNvPr>
          <p:cNvSpPr>
            <a:spLocks noGrp="1"/>
          </p:cNvSpPr>
          <p:nvPr>
            <p:ph type="title"/>
          </p:nvPr>
        </p:nvSpPr>
        <p:spPr/>
        <p:txBody>
          <a:bodyPr/>
          <a:lstStyle/>
          <a:p>
            <a:pPr lvl="0"/>
            <a:r>
              <a:rPr lang="en-US" sz="2800">
                <a:sym typeface="Open Sans"/>
              </a:rPr>
              <a:t>AI as a driver for Manufacturing &amp; Mobility Growth and Innovation</a:t>
            </a:r>
          </a:p>
        </p:txBody>
      </p:sp>
      <p:sp>
        <p:nvSpPr>
          <p:cNvPr id="89098" name="Rectangle 89097">
            <a:extLst>
              <a:ext uri="{FF2B5EF4-FFF2-40B4-BE49-F238E27FC236}">
                <a16:creationId xmlns:a16="http://schemas.microsoft.com/office/drawing/2014/main" id="{DD2C8DC7-79DD-1EF5-0BF5-F32C4359D0F3}"/>
              </a:ext>
            </a:extLst>
          </p:cNvPr>
          <p:cNvSpPr/>
          <p:nvPr/>
        </p:nvSpPr>
        <p:spPr bwMode="auto">
          <a:xfrm>
            <a:off x="0" y="5245100"/>
            <a:ext cx="12192000" cy="1612900"/>
          </a:xfrm>
          <a:prstGeom prst="rect">
            <a:avLst/>
          </a:prstGeom>
          <a:gradFill flip="none" rotWithShape="1">
            <a:gsLst>
              <a:gs pos="72000">
                <a:srgbClr val="243A5E">
                  <a:lumMod val="50000"/>
                </a:srgbClr>
              </a:gs>
              <a:gs pos="25000">
                <a:srgbClr val="0078D4">
                  <a:lumMod val="50000"/>
                </a:srgbClr>
              </a:gs>
              <a:gs pos="0">
                <a:srgbClr val="0078D4">
                  <a:lumMod val="75000"/>
                </a:srgbClr>
              </a:gs>
              <a:gs pos="100000">
                <a:srgbClr val="243A5E">
                  <a:lumMod val="50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9099" name="Rectangle: Rounded Corners 89098">
            <a:extLst>
              <a:ext uri="{FF2B5EF4-FFF2-40B4-BE49-F238E27FC236}">
                <a16:creationId xmlns:a16="http://schemas.microsoft.com/office/drawing/2014/main" id="{D4E04927-9E3A-D257-75EB-C12DBAAD7E7C}"/>
              </a:ext>
            </a:extLst>
          </p:cNvPr>
          <p:cNvSpPr>
            <a:spLocks/>
          </p:cNvSpPr>
          <p:nvPr/>
        </p:nvSpPr>
        <p:spPr bwMode="auto">
          <a:xfrm>
            <a:off x="588262" y="1264887"/>
            <a:ext cx="5445759" cy="5004151"/>
          </a:xfrm>
          <a:prstGeom prst="roundRect">
            <a:avLst>
              <a:gd name="adj" fmla="val 4098"/>
            </a:avLst>
          </a:prstGeom>
          <a:solidFill>
            <a:srgbClr val="FFFFFF"/>
          </a:solidFill>
          <a:ln w="10795" cap="flat" cmpd="sng" algn="ctr">
            <a:noFill/>
            <a:prstDash val="solid"/>
          </a:ln>
          <a:effectLst>
            <a:outerShdw blurRad="444500" algn="ctr" rotWithShape="0">
              <a:prstClr val="black">
                <a:alpha val="1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9100" name="Oval 89099">
            <a:extLst>
              <a:ext uri="{FF2B5EF4-FFF2-40B4-BE49-F238E27FC236}">
                <a16:creationId xmlns:a16="http://schemas.microsoft.com/office/drawing/2014/main" id="{03374260-5E01-77ED-1D6D-14622744F208}"/>
              </a:ext>
            </a:extLst>
          </p:cNvPr>
          <p:cNvSpPr/>
          <p:nvPr/>
        </p:nvSpPr>
        <p:spPr bwMode="auto">
          <a:xfrm>
            <a:off x="1640618" y="2096439"/>
            <a:ext cx="3341046" cy="3341046"/>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101" name="TextBox 89100">
            <a:extLst>
              <a:ext uri="{FF2B5EF4-FFF2-40B4-BE49-F238E27FC236}">
                <a16:creationId xmlns:a16="http://schemas.microsoft.com/office/drawing/2014/main" id="{D8468AE5-3957-C5F6-C2B5-91D9C1AEEAD2}"/>
              </a:ext>
            </a:extLst>
          </p:cNvPr>
          <p:cNvSpPr txBox="1"/>
          <p:nvPr/>
        </p:nvSpPr>
        <p:spPr>
          <a:xfrm rot="18900000">
            <a:off x="1109282" y="2097210"/>
            <a:ext cx="1637756" cy="428119"/>
          </a:xfrm>
          <a:prstGeom prst="rect">
            <a:avLst/>
          </a:prstGeom>
          <a:noFill/>
        </p:spPr>
        <p:txBody>
          <a:bodyPr wrap="square" lIns="0" tIns="0" rIns="0" bIns="0" rtlCol="0">
            <a:prstTxWarp prst="textArchUp">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Unlock Innovation</a:t>
            </a:r>
            <a:endParaRPr kumimoji="0" lang="en-UM" sz="1400" b="0" i="0" u="none" strike="noStrike" kern="0" cap="none" spc="0" normalizeH="0" baseline="0" noProof="0">
              <a:ln>
                <a:noFill/>
              </a:ln>
              <a:solidFill>
                <a:srgbClr val="000000"/>
              </a:solidFill>
              <a:effectLst/>
              <a:uLnTx/>
              <a:uFillTx/>
            </a:endParaRPr>
          </a:p>
        </p:txBody>
      </p:sp>
      <p:sp>
        <p:nvSpPr>
          <p:cNvPr id="89102" name="TextBox 89101">
            <a:extLst>
              <a:ext uri="{FF2B5EF4-FFF2-40B4-BE49-F238E27FC236}">
                <a16:creationId xmlns:a16="http://schemas.microsoft.com/office/drawing/2014/main" id="{A25F0701-13F1-CEE4-5E04-3044413F8784}"/>
              </a:ext>
            </a:extLst>
          </p:cNvPr>
          <p:cNvSpPr txBox="1"/>
          <p:nvPr/>
        </p:nvSpPr>
        <p:spPr>
          <a:xfrm rot="2700000">
            <a:off x="3938888" y="2147120"/>
            <a:ext cx="1637756" cy="428119"/>
          </a:xfrm>
          <a:prstGeom prst="rect">
            <a:avLst/>
          </a:prstGeom>
          <a:noFill/>
        </p:spPr>
        <p:txBody>
          <a:bodyPr wrap="square" lIns="0" tIns="0" rIns="0" bIns="0" rtlCol="0">
            <a:prstTxWarp prst="textArchUp">
              <a:avLst>
                <a:gd name="adj" fmla="val 11147626"/>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Agile Factory/Plant</a:t>
            </a:r>
            <a:endParaRPr kumimoji="0" lang="en-UM" sz="1400" b="0" i="0" u="none" strike="noStrike" kern="0" cap="none" spc="0" normalizeH="0" baseline="0" noProof="0">
              <a:ln>
                <a:noFill/>
              </a:ln>
              <a:solidFill>
                <a:srgbClr val="000000"/>
              </a:solidFill>
              <a:effectLst/>
              <a:uLnTx/>
              <a:uFillTx/>
            </a:endParaRPr>
          </a:p>
        </p:txBody>
      </p:sp>
      <p:sp>
        <p:nvSpPr>
          <p:cNvPr id="89103" name="TextBox 89102">
            <a:extLst>
              <a:ext uri="{FF2B5EF4-FFF2-40B4-BE49-F238E27FC236}">
                <a16:creationId xmlns:a16="http://schemas.microsoft.com/office/drawing/2014/main" id="{9AC08F45-04C2-AC1C-C855-93D2B927053A}"/>
              </a:ext>
            </a:extLst>
          </p:cNvPr>
          <p:cNvSpPr txBox="1"/>
          <p:nvPr/>
        </p:nvSpPr>
        <p:spPr>
          <a:xfrm rot="2660454">
            <a:off x="1003985" y="4821201"/>
            <a:ext cx="1950934" cy="636348"/>
          </a:xfrm>
          <a:prstGeom prst="rect">
            <a:avLst/>
          </a:prstGeom>
          <a:noFill/>
        </p:spPr>
        <p:txBody>
          <a:bodyPr wrap="squar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Resilient Supply Chain</a:t>
            </a:r>
            <a:endParaRPr kumimoji="0" lang="en-UM" sz="1400" b="0" i="0" u="none" strike="noStrike" kern="0" cap="none" spc="0" normalizeH="0" baseline="0" noProof="0">
              <a:ln>
                <a:noFill/>
              </a:ln>
              <a:solidFill>
                <a:srgbClr val="000000"/>
              </a:solidFill>
              <a:effectLst/>
              <a:uLnTx/>
              <a:uFillTx/>
            </a:endParaRPr>
          </a:p>
        </p:txBody>
      </p:sp>
      <p:sp>
        <p:nvSpPr>
          <p:cNvPr id="89105" name="TextBox 89104">
            <a:extLst>
              <a:ext uri="{FF2B5EF4-FFF2-40B4-BE49-F238E27FC236}">
                <a16:creationId xmlns:a16="http://schemas.microsoft.com/office/drawing/2014/main" id="{84991612-CA11-0846-818C-C3E03B71D678}"/>
              </a:ext>
            </a:extLst>
          </p:cNvPr>
          <p:cNvSpPr txBox="1"/>
          <p:nvPr/>
        </p:nvSpPr>
        <p:spPr>
          <a:xfrm rot="19030666">
            <a:off x="3706236" y="4925825"/>
            <a:ext cx="1950934" cy="511539"/>
          </a:xfrm>
          <a:prstGeom prst="rect">
            <a:avLst/>
          </a:prstGeom>
          <a:noFill/>
        </p:spPr>
        <p:txBody>
          <a:bodyPr wrap="square" lIns="0" tIns="0" rIns="0" bIns="0" rtlCol="0">
            <a:prstTxWarp prst="textArchDown">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Customer Engagement</a:t>
            </a:r>
            <a:endParaRPr kumimoji="0" lang="en-UM" sz="1400" b="0" i="0" u="none" strike="noStrike" kern="0" cap="none" spc="0" normalizeH="0" baseline="0" noProof="0">
              <a:ln>
                <a:noFill/>
              </a:ln>
              <a:solidFill>
                <a:srgbClr val="000000"/>
              </a:solidFill>
              <a:effectLst/>
              <a:uLnTx/>
              <a:uFillTx/>
            </a:endParaRPr>
          </a:p>
        </p:txBody>
      </p:sp>
      <p:sp>
        <p:nvSpPr>
          <p:cNvPr id="89106" name="Freeform: Shape 89105">
            <a:extLst>
              <a:ext uri="{FF2B5EF4-FFF2-40B4-BE49-F238E27FC236}">
                <a16:creationId xmlns:a16="http://schemas.microsoft.com/office/drawing/2014/main" id="{D4B86CD9-57F1-4BCE-A9F5-FD321172445E}"/>
              </a:ext>
            </a:extLst>
          </p:cNvPr>
          <p:cNvSpPr/>
          <p:nvPr/>
        </p:nvSpPr>
        <p:spPr bwMode="auto">
          <a:xfrm>
            <a:off x="1281728" y="1755371"/>
            <a:ext cx="4058826" cy="4023182"/>
          </a:xfrm>
          <a:custGeom>
            <a:avLst/>
            <a:gdLst>
              <a:gd name="connsiteX0" fmla="*/ 1987534 w 4830562"/>
              <a:gd name="connsiteY0" fmla="*/ 0 h 4788142"/>
              <a:gd name="connsiteX1" fmla="*/ 2442876 w 4830562"/>
              <a:gd name="connsiteY1" fmla="*/ 2465245 h 4788142"/>
              <a:gd name="connsiteX2" fmla="*/ 2871839 w 4830562"/>
              <a:gd name="connsiteY2" fmla="*/ 4095 h 4788142"/>
              <a:gd name="connsiteX3" fmla="*/ 2907969 w 4830562"/>
              <a:gd name="connsiteY3" fmla="*/ 9582 h 4788142"/>
              <a:gd name="connsiteX4" fmla="*/ 4818194 w 4830562"/>
              <a:gd name="connsiteY4" fmla="*/ 1958515 h 4788142"/>
              <a:gd name="connsiteX5" fmla="*/ 4830562 w 4830562"/>
              <a:gd name="connsiteY5" fmla="*/ 2050780 h 4788142"/>
              <a:gd name="connsiteX6" fmla="*/ 2483193 w 4830562"/>
              <a:gd name="connsiteY6" fmla="*/ 2484350 h 4788142"/>
              <a:gd name="connsiteX7" fmla="*/ 4802331 w 4830562"/>
              <a:gd name="connsiteY7" fmla="*/ 2888561 h 4788142"/>
              <a:gd name="connsiteX8" fmla="*/ 4771787 w 4830562"/>
              <a:gd name="connsiteY8" fmla="*/ 3024159 h 4788142"/>
              <a:gd name="connsiteX9" fmla="*/ 2907969 w 4830562"/>
              <a:gd name="connsiteY9" fmla="*/ 4767066 h 4788142"/>
              <a:gd name="connsiteX10" fmla="*/ 2850626 w 4830562"/>
              <a:gd name="connsiteY10" fmla="*/ 4775775 h 4788142"/>
              <a:gd name="connsiteX11" fmla="*/ 2440329 w 4830562"/>
              <a:gd name="connsiteY11" fmla="*/ 2554407 h 4788142"/>
              <a:gd name="connsiteX12" fmla="*/ 2051004 w 4830562"/>
              <a:gd name="connsiteY12" fmla="*/ 4788142 h 4788142"/>
              <a:gd name="connsiteX13" fmla="*/ 2014370 w 4830562"/>
              <a:gd name="connsiteY13" fmla="*/ 4783629 h 4788142"/>
              <a:gd name="connsiteX14" fmla="*/ 85802 w 4830562"/>
              <a:gd name="connsiteY14" fmla="*/ 3110359 h 4788142"/>
              <a:gd name="connsiteX15" fmla="*/ 35930 w 4830562"/>
              <a:gd name="connsiteY15" fmla="*/ 2917355 h 4788142"/>
              <a:gd name="connsiteX16" fmla="*/ 2394031 w 4830562"/>
              <a:gd name="connsiteY16" fmla="*/ 2481803 h 4788142"/>
              <a:gd name="connsiteX17" fmla="*/ 0 w 4830562"/>
              <a:gd name="connsiteY17" fmla="*/ 2064539 h 4788142"/>
              <a:gd name="connsiteX18" fmla="*/ 14212 w 4830562"/>
              <a:gd name="connsiteY18" fmla="*/ 1958515 h 4788142"/>
              <a:gd name="connsiteX19" fmla="*/ 1924437 w 4830562"/>
              <a:gd name="connsiteY19" fmla="*/ 9582 h 478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0562" h="4788142">
                <a:moveTo>
                  <a:pt x="1987534" y="0"/>
                </a:moveTo>
                <a:lnTo>
                  <a:pt x="2442876" y="2465245"/>
                </a:lnTo>
                <a:lnTo>
                  <a:pt x="2871839" y="4095"/>
                </a:lnTo>
                <a:lnTo>
                  <a:pt x="2907969" y="9582"/>
                </a:lnTo>
                <a:cubicBezTo>
                  <a:pt x="3880894" y="207690"/>
                  <a:pt x="4642896" y="981977"/>
                  <a:pt x="4818194" y="1958515"/>
                </a:cubicBezTo>
                <a:lnTo>
                  <a:pt x="4830562" y="2050780"/>
                </a:lnTo>
                <a:lnTo>
                  <a:pt x="2483193" y="2484350"/>
                </a:lnTo>
                <a:lnTo>
                  <a:pt x="4802331" y="2888561"/>
                </a:lnTo>
                <a:lnTo>
                  <a:pt x="4771787" y="3024159"/>
                </a:lnTo>
                <a:cubicBezTo>
                  <a:pt x="4532962" y="3902344"/>
                  <a:pt x="3811399" y="4583109"/>
                  <a:pt x="2907969" y="4767066"/>
                </a:cubicBezTo>
                <a:lnTo>
                  <a:pt x="2850626" y="4775775"/>
                </a:lnTo>
                <a:lnTo>
                  <a:pt x="2440329" y="2554407"/>
                </a:lnTo>
                <a:lnTo>
                  <a:pt x="2051004" y="4788142"/>
                </a:lnTo>
                <a:lnTo>
                  <a:pt x="2014370" y="4783629"/>
                </a:lnTo>
                <a:cubicBezTo>
                  <a:pt x="1099275" y="4632754"/>
                  <a:pt x="356129" y="3975201"/>
                  <a:pt x="85802" y="3110359"/>
                </a:cubicBezTo>
                <a:lnTo>
                  <a:pt x="35930" y="2917355"/>
                </a:lnTo>
                <a:lnTo>
                  <a:pt x="2394031" y="2481803"/>
                </a:lnTo>
                <a:lnTo>
                  <a:pt x="0" y="2064539"/>
                </a:lnTo>
                <a:lnTo>
                  <a:pt x="14212" y="1958515"/>
                </a:lnTo>
                <a:cubicBezTo>
                  <a:pt x="189511" y="981977"/>
                  <a:pt x="951513" y="207690"/>
                  <a:pt x="1924437" y="9582"/>
                </a:cubicBezTo>
                <a:close/>
              </a:path>
            </a:pathLst>
          </a:custGeom>
          <a:gradFill>
            <a:gsLst>
              <a:gs pos="5000">
                <a:srgbClr val="243A5E">
                  <a:lumMod val="75000"/>
                </a:srgbClr>
              </a:gs>
              <a:gs pos="100000">
                <a:srgbClr val="0078D4"/>
              </a:gs>
            </a:gsLst>
            <a:lin ang="1800000" scaled="0"/>
          </a:gradFill>
          <a:ln w="9525"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err="1">
              <a:ln>
                <a:noFill/>
              </a:ln>
              <a:solidFill>
                <a:srgbClr val="000000"/>
              </a:solidFill>
              <a:effectLst/>
              <a:uLnTx/>
              <a:uFillTx/>
            </a:endParaRPr>
          </a:p>
        </p:txBody>
      </p:sp>
      <p:grpSp>
        <p:nvGrpSpPr>
          <p:cNvPr id="89107" name="Group 89106">
            <a:extLst>
              <a:ext uri="{FF2B5EF4-FFF2-40B4-BE49-F238E27FC236}">
                <a16:creationId xmlns:a16="http://schemas.microsoft.com/office/drawing/2014/main" id="{8DF6FC95-F4AC-2CCD-159F-E178A53093F5}"/>
              </a:ext>
            </a:extLst>
          </p:cNvPr>
          <p:cNvGrpSpPr/>
          <p:nvPr/>
        </p:nvGrpSpPr>
        <p:grpSpPr>
          <a:xfrm>
            <a:off x="2109685" y="2550160"/>
            <a:ext cx="2402912" cy="2433604"/>
            <a:chOff x="2109685" y="2550160"/>
            <a:chExt cx="2402912" cy="2433604"/>
          </a:xfrm>
        </p:grpSpPr>
        <p:sp>
          <p:nvSpPr>
            <p:cNvPr id="89108" name="Oval 89107">
              <a:extLst>
                <a:ext uri="{FF2B5EF4-FFF2-40B4-BE49-F238E27FC236}">
                  <a16:creationId xmlns:a16="http://schemas.microsoft.com/office/drawing/2014/main" id="{20D9E2AF-EA28-FC94-D9D4-983252FFFCA2}"/>
                </a:ext>
              </a:extLst>
            </p:cNvPr>
            <p:cNvSpPr/>
            <p:nvPr/>
          </p:nvSpPr>
          <p:spPr bwMode="auto">
            <a:xfrm>
              <a:off x="2109685" y="2567084"/>
              <a:ext cx="2402912" cy="2399753"/>
            </a:xfrm>
            <a:prstGeom prst="ellipse">
              <a:avLst/>
            </a:prstGeom>
            <a:solidFill>
              <a:srgbClr val="FFFFFF">
                <a:lumMod val="95000"/>
              </a:srgbClr>
            </a:solidFill>
            <a:ln w="31750" cap="flat" cmpd="sng" algn="ctr">
              <a:solidFill>
                <a:srgbClr val="FFFFFF"/>
              </a:solidFill>
              <a:prstDash val="solid"/>
            </a:ln>
            <a:effectLst>
              <a:innerShdw blurRad="215900" dist="190500" dir="13500000">
                <a:srgbClr val="243A5E">
                  <a:alpha val="25000"/>
                </a:srgb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Poppins" pitchFamily="2" charset="77"/>
              </a:endParaRPr>
            </a:p>
          </p:txBody>
        </p:sp>
        <p:sp>
          <p:nvSpPr>
            <p:cNvPr id="89109" name="Arc 89108">
              <a:extLst>
                <a:ext uri="{FF2B5EF4-FFF2-40B4-BE49-F238E27FC236}">
                  <a16:creationId xmlns:a16="http://schemas.microsoft.com/office/drawing/2014/main" id="{6D0559BB-E3B0-767D-A59D-19AB140A174D}"/>
                </a:ext>
              </a:extLst>
            </p:cNvPr>
            <p:cNvSpPr>
              <a:spLocks noChangeAspect="1"/>
            </p:cNvSpPr>
            <p:nvPr/>
          </p:nvSpPr>
          <p:spPr bwMode="auto">
            <a:xfrm>
              <a:off x="2124240" y="2550160"/>
              <a:ext cx="2388357" cy="2433604"/>
            </a:xfrm>
            <a:prstGeom prst="arc">
              <a:avLst>
                <a:gd name="adj1" fmla="val 20045810"/>
                <a:gd name="adj2" fmla="val 12192308"/>
              </a:avLst>
            </a:prstGeom>
            <a:noFill/>
            <a:ln w="19050" cap="flat" cmpd="sng" algn="ctr">
              <a:gradFill flip="none" rotWithShape="1">
                <a:gsLst>
                  <a:gs pos="0">
                    <a:srgbClr val="FFFFFF">
                      <a:lumMod val="95000"/>
                      <a:alpha val="0"/>
                    </a:srgbClr>
                  </a:gs>
                  <a:gs pos="76000">
                    <a:srgbClr val="FFFFFF">
                      <a:lumMod val="75000"/>
                    </a:srgbClr>
                  </a:gs>
                </a:gsLst>
                <a:lin ang="54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110" name="Oval 89109">
              <a:extLst>
                <a:ext uri="{FF2B5EF4-FFF2-40B4-BE49-F238E27FC236}">
                  <a16:creationId xmlns:a16="http://schemas.microsoft.com/office/drawing/2014/main" id="{33389942-9944-6574-EE62-30CE261506F9}"/>
                </a:ext>
              </a:extLst>
            </p:cNvPr>
            <p:cNvSpPr/>
            <p:nvPr/>
          </p:nvSpPr>
          <p:spPr bwMode="auto">
            <a:xfrm>
              <a:off x="2240039" y="2691073"/>
              <a:ext cx="2142203" cy="2145051"/>
            </a:xfrm>
            <a:prstGeom prst="ellipse">
              <a:avLst/>
            </a:prstGeom>
            <a:gradFill>
              <a:gsLst>
                <a:gs pos="5000">
                  <a:srgbClr val="243A5E"/>
                </a:gs>
                <a:gs pos="59000">
                  <a:srgbClr val="2C99CC"/>
                </a:gs>
                <a:gs pos="100000">
                  <a:srgbClr val="0078D4">
                    <a:lumMod val="60000"/>
                    <a:lumOff val="40000"/>
                  </a:srgbClr>
                </a:gs>
              </a:gsLst>
              <a:lin ang="1800000" scaled="0"/>
            </a:gradFill>
            <a:ln w="10795" cap="flat" cmpd="sng" algn="ctr">
              <a:gradFill>
                <a:gsLst>
                  <a:gs pos="20000">
                    <a:srgbClr val="50E6FF"/>
                  </a:gs>
                  <a:gs pos="100000">
                    <a:srgbClr val="50E6FF"/>
                  </a:gs>
                </a:gsLst>
                <a:lin ang="5400000" scaled="1"/>
              </a:gradFill>
              <a:prstDash val="solid"/>
            </a:ln>
            <a:effectLst>
              <a:outerShdw blurRad="558800" dist="317500" dir="5400000" sx="85000" sy="85000" algn="t" rotWithShape="0">
                <a:prstClr val="black">
                  <a:alpha val="40000"/>
                </a:prstClr>
              </a:outerShdw>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outerShdw blurRad="203200" dist="38100" dir="2700000" algn="tl" rotWithShape="0">
                    <a:prstClr val="black">
                      <a:alpha val="30000"/>
                    </a:prstClr>
                  </a:outerShdw>
                </a:effectLst>
                <a:uLnTx/>
                <a:uFillTx/>
                <a:latin typeface="Segoe UI"/>
                <a:ea typeface="+mn-ea"/>
                <a:cs typeface="+mn-cs"/>
              </a:endParaRPr>
            </a:p>
          </p:txBody>
        </p:sp>
        <p:cxnSp>
          <p:nvCxnSpPr>
            <p:cNvPr id="89111" name="Straight Connector 89110">
              <a:extLst>
                <a:ext uri="{FF2B5EF4-FFF2-40B4-BE49-F238E27FC236}">
                  <a16:creationId xmlns:a16="http://schemas.microsoft.com/office/drawing/2014/main" id="{DE05A5E4-6CB8-C593-F64A-3233AE5122DE}"/>
                </a:ext>
              </a:extLst>
            </p:cNvPr>
            <p:cNvCxnSpPr>
              <a:cxnSpLocks/>
              <a:stCxn id="89110" idx="0"/>
            </p:cNvCxnSpPr>
            <p:nvPr/>
          </p:nvCxnSpPr>
          <p:spPr>
            <a:xfrm flipH="1">
              <a:off x="3311140" y="2691073"/>
              <a:ext cx="1" cy="2110260"/>
            </a:xfrm>
            <a:prstGeom prst="line">
              <a:avLst/>
            </a:prstGeom>
            <a:noFill/>
            <a:ln w="3175" cap="flat" cmpd="sng" algn="ctr">
              <a:gradFill>
                <a:gsLst>
                  <a:gs pos="0">
                    <a:srgbClr val="FFFFFF"/>
                  </a:gs>
                  <a:gs pos="100000">
                    <a:srgbClr val="50E6FF">
                      <a:lumMod val="50000"/>
                    </a:srgbClr>
                  </a:gs>
                </a:gsLst>
                <a:lin ang="5400000" scaled="1"/>
              </a:gradFill>
              <a:prstDash val="solid"/>
              <a:headEnd type="none" w="lg" len="med"/>
              <a:tailEnd type="none" w="lg" len="med"/>
            </a:ln>
            <a:effectLst/>
          </p:spPr>
        </p:cxnSp>
        <p:cxnSp>
          <p:nvCxnSpPr>
            <p:cNvPr id="89112" name="Straight Connector 89111">
              <a:extLst>
                <a:ext uri="{FF2B5EF4-FFF2-40B4-BE49-F238E27FC236}">
                  <a16:creationId xmlns:a16="http://schemas.microsoft.com/office/drawing/2014/main" id="{74B41F65-AAF0-0285-E26A-5AEFA671BE23}"/>
                </a:ext>
              </a:extLst>
            </p:cNvPr>
            <p:cNvCxnSpPr>
              <a:cxnSpLocks/>
              <a:stCxn id="89110" idx="6"/>
              <a:endCxn id="89110" idx="2"/>
            </p:cNvCxnSpPr>
            <p:nvPr/>
          </p:nvCxnSpPr>
          <p:spPr>
            <a:xfrm flipH="1">
              <a:off x="2240039" y="3763599"/>
              <a:ext cx="2142203" cy="0"/>
            </a:xfrm>
            <a:prstGeom prst="line">
              <a:avLst/>
            </a:prstGeom>
            <a:noFill/>
            <a:ln w="3175" cap="flat" cmpd="sng" algn="ctr">
              <a:gradFill>
                <a:gsLst>
                  <a:gs pos="0">
                    <a:srgbClr val="FFFFFF"/>
                  </a:gs>
                  <a:gs pos="100000">
                    <a:srgbClr val="50E6FF">
                      <a:lumMod val="50000"/>
                    </a:srgbClr>
                  </a:gs>
                </a:gsLst>
                <a:lin ang="5400000" scaled="1"/>
              </a:gradFill>
              <a:prstDash val="solid"/>
              <a:headEnd type="none" w="lg" len="med"/>
              <a:tailEnd type="none" w="lg" len="med"/>
            </a:ln>
            <a:effectLst/>
          </p:spPr>
        </p:cxnSp>
        <p:sp>
          <p:nvSpPr>
            <p:cNvPr id="89113" name="TextBox 89112">
              <a:extLst>
                <a:ext uri="{FF2B5EF4-FFF2-40B4-BE49-F238E27FC236}">
                  <a16:creationId xmlns:a16="http://schemas.microsoft.com/office/drawing/2014/main" id="{E78B5CF4-25FB-D9F7-E9A4-06CB5AF8A753}"/>
                </a:ext>
              </a:extLst>
            </p:cNvPr>
            <p:cNvSpPr txBox="1"/>
            <p:nvPr/>
          </p:nvSpPr>
          <p:spPr>
            <a:xfrm>
              <a:off x="2475886" y="3405589"/>
              <a:ext cx="737675" cy="257078"/>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FFFFFF"/>
                  </a:solidFill>
                  <a:effectLst/>
                  <a:uLnTx/>
                  <a:uFillTx/>
                </a:rPr>
                <a:t>Optimizing Operations</a:t>
              </a:r>
            </a:p>
          </p:txBody>
        </p:sp>
        <p:sp>
          <p:nvSpPr>
            <p:cNvPr id="89114" name="TextBox 89113">
              <a:extLst>
                <a:ext uri="{FF2B5EF4-FFF2-40B4-BE49-F238E27FC236}">
                  <a16:creationId xmlns:a16="http://schemas.microsoft.com/office/drawing/2014/main" id="{496006C9-5D89-FF85-AD30-4ADBFCC45C46}"/>
                </a:ext>
              </a:extLst>
            </p:cNvPr>
            <p:cNvSpPr txBox="1"/>
            <p:nvPr/>
          </p:nvSpPr>
          <p:spPr>
            <a:xfrm>
              <a:off x="3398131" y="3825151"/>
              <a:ext cx="934457"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FFFFFF"/>
                  </a:solidFill>
                  <a:effectLst/>
                  <a:uLnTx/>
                  <a:uFillTx/>
                </a:rPr>
                <a:t>Increasing Customer Loyalty</a:t>
              </a:r>
            </a:p>
          </p:txBody>
        </p:sp>
        <p:sp>
          <p:nvSpPr>
            <p:cNvPr id="89115" name="TextBox 89114">
              <a:extLst>
                <a:ext uri="{FF2B5EF4-FFF2-40B4-BE49-F238E27FC236}">
                  <a16:creationId xmlns:a16="http://schemas.microsoft.com/office/drawing/2014/main" id="{66DF2282-C4E7-0F31-E66B-BEF44B5F4B62}"/>
                </a:ext>
              </a:extLst>
            </p:cNvPr>
            <p:cNvSpPr txBox="1"/>
            <p:nvPr/>
          </p:nvSpPr>
          <p:spPr>
            <a:xfrm>
              <a:off x="2371239" y="3825151"/>
              <a:ext cx="890249" cy="257078"/>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FFFFFF"/>
                  </a:solidFill>
                  <a:effectLst/>
                  <a:uLnTx/>
                  <a:uFillTx/>
                </a:rPr>
                <a:t>Growing New Revenue Stream</a:t>
              </a:r>
            </a:p>
          </p:txBody>
        </p:sp>
        <p:sp>
          <p:nvSpPr>
            <p:cNvPr id="89116" name="TextBox 89115">
              <a:extLst>
                <a:ext uri="{FF2B5EF4-FFF2-40B4-BE49-F238E27FC236}">
                  <a16:creationId xmlns:a16="http://schemas.microsoft.com/office/drawing/2014/main" id="{E8DC6F39-D3F6-5001-A2E7-460E1BB61C1E}"/>
                </a:ext>
              </a:extLst>
            </p:cNvPr>
            <p:cNvSpPr txBox="1"/>
            <p:nvPr/>
          </p:nvSpPr>
          <p:spPr>
            <a:xfrm>
              <a:off x="3398132" y="3405589"/>
              <a:ext cx="984110"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900" b="0" i="0" u="none" strike="noStrike" kern="0" cap="none" spc="0" normalizeH="0" baseline="0" noProof="0">
                  <a:ln>
                    <a:noFill/>
                  </a:ln>
                  <a:solidFill>
                    <a:srgbClr val="FFFFFF"/>
                  </a:solidFill>
                  <a:effectLst/>
                  <a:uLnTx/>
                  <a:uFillTx/>
                </a:rPr>
                <a:t>Increasing Productivity</a:t>
              </a:r>
            </a:p>
          </p:txBody>
        </p:sp>
      </p:grpSp>
      <p:sp>
        <p:nvSpPr>
          <p:cNvPr id="89117" name="Google Shape;892;p78">
            <a:extLst>
              <a:ext uri="{FF2B5EF4-FFF2-40B4-BE49-F238E27FC236}">
                <a16:creationId xmlns:a16="http://schemas.microsoft.com/office/drawing/2014/main" id="{6645A0C7-F4EF-A1F0-FA3E-D1D1A5947A40}"/>
              </a:ext>
            </a:extLst>
          </p:cNvPr>
          <p:cNvSpPr txBox="1"/>
          <p:nvPr/>
        </p:nvSpPr>
        <p:spPr>
          <a:xfrm>
            <a:off x="2271968" y="2198915"/>
            <a:ext cx="697516"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Design Optimization</a:t>
            </a:r>
          </a:p>
        </p:txBody>
      </p:sp>
      <p:sp>
        <p:nvSpPr>
          <p:cNvPr id="89118" name="Google Shape;892;p78">
            <a:extLst>
              <a:ext uri="{FF2B5EF4-FFF2-40B4-BE49-F238E27FC236}">
                <a16:creationId xmlns:a16="http://schemas.microsoft.com/office/drawing/2014/main" id="{0FC885A0-AB06-43A5-1FEE-877EB88DAF67}"/>
              </a:ext>
            </a:extLst>
          </p:cNvPr>
          <p:cNvSpPr txBox="1"/>
          <p:nvPr/>
        </p:nvSpPr>
        <p:spPr>
          <a:xfrm>
            <a:off x="1773098" y="2611285"/>
            <a:ext cx="624582"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Software</a:t>
            </a:r>
            <a:br>
              <a:rPr lang="en-US" sz="800" kern="0">
                <a:solidFill>
                  <a:srgbClr val="FFFFFF"/>
                </a:solidFill>
                <a:cs typeface="Segoe UI Semilight" panose="020B0402040204020203" pitchFamily="34" charset="0"/>
                <a:sym typeface="Open Sans"/>
              </a:rPr>
            </a:br>
            <a:r>
              <a:rPr lang="en-US" sz="800" kern="0">
                <a:solidFill>
                  <a:srgbClr val="FFFFFF"/>
                </a:solidFill>
                <a:cs typeface="Segoe UI Semilight" panose="020B0402040204020203" pitchFamily="34" charset="0"/>
                <a:sym typeface="Open Sans"/>
              </a:rPr>
              <a:t>Engineering</a:t>
            </a:r>
          </a:p>
        </p:txBody>
      </p:sp>
      <p:sp>
        <p:nvSpPr>
          <p:cNvPr id="89119" name="Google Shape;892;p78">
            <a:extLst>
              <a:ext uri="{FF2B5EF4-FFF2-40B4-BE49-F238E27FC236}">
                <a16:creationId xmlns:a16="http://schemas.microsoft.com/office/drawing/2014/main" id="{15183540-221A-7078-E6AC-509ADFE30EF6}"/>
              </a:ext>
            </a:extLst>
          </p:cNvPr>
          <p:cNvSpPr txBox="1"/>
          <p:nvPr/>
        </p:nvSpPr>
        <p:spPr>
          <a:xfrm>
            <a:off x="1412337" y="3119523"/>
            <a:ext cx="707871"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Modeling and</a:t>
            </a:r>
            <a:br>
              <a:rPr lang="en-US" sz="800" kern="0">
                <a:solidFill>
                  <a:srgbClr val="FFFFFF"/>
                </a:solidFill>
                <a:cs typeface="Segoe UI Semilight" panose="020B0402040204020203" pitchFamily="34" charset="0"/>
                <a:sym typeface="Open Sans"/>
              </a:rPr>
            </a:br>
            <a:r>
              <a:rPr lang="en-US" sz="800" kern="0">
                <a:solidFill>
                  <a:srgbClr val="FFFFFF"/>
                </a:solidFill>
                <a:cs typeface="Segoe UI Semilight" panose="020B0402040204020203" pitchFamily="34" charset="0"/>
                <a:sym typeface="Open Sans"/>
              </a:rPr>
              <a:t>Simulation</a:t>
            </a:r>
          </a:p>
        </p:txBody>
      </p:sp>
      <p:sp>
        <p:nvSpPr>
          <p:cNvPr id="89121" name="Google Shape;892;p78">
            <a:extLst>
              <a:ext uri="{FF2B5EF4-FFF2-40B4-BE49-F238E27FC236}">
                <a16:creationId xmlns:a16="http://schemas.microsoft.com/office/drawing/2014/main" id="{E3CE5ABF-B4B9-2987-38F1-72C551CBBEE4}"/>
              </a:ext>
            </a:extLst>
          </p:cNvPr>
          <p:cNvSpPr txBox="1"/>
          <p:nvPr/>
        </p:nvSpPr>
        <p:spPr>
          <a:xfrm>
            <a:off x="3736762" y="2198915"/>
            <a:ext cx="655874"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Predictive Maintenance</a:t>
            </a:r>
          </a:p>
        </p:txBody>
      </p:sp>
      <p:sp>
        <p:nvSpPr>
          <p:cNvPr id="89122" name="Google Shape;892;p78">
            <a:extLst>
              <a:ext uri="{FF2B5EF4-FFF2-40B4-BE49-F238E27FC236}">
                <a16:creationId xmlns:a16="http://schemas.microsoft.com/office/drawing/2014/main" id="{5E165F32-A064-345C-0939-2CD535F661F9}"/>
              </a:ext>
            </a:extLst>
          </p:cNvPr>
          <p:cNvSpPr txBox="1"/>
          <p:nvPr/>
        </p:nvSpPr>
        <p:spPr>
          <a:xfrm>
            <a:off x="4175940" y="2610631"/>
            <a:ext cx="673244"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Quality Management</a:t>
            </a:r>
          </a:p>
        </p:txBody>
      </p:sp>
      <p:sp>
        <p:nvSpPr>
          <p:cNvPr id="89123" name="Google Shape;892;p78">
            <a:extLst>
              <a:ext uri="{FF2B5EF4-FFF2-40B4-BE49-F238E27FC236}">
                <a16:creationId xmlns:a16="http://schemas.microsoft.com/office/drawing/2014/main" id="{854F05F6-DA54-CB0B-8C88-9AFD07DC3ABB}"/>
              </a:ext>
            </a:extLst>
          </p:cNvPr>
          <p:cNvSpPr txBox="1"/>
          <p:nvPr/>
        </p:nvSpPr>
        <p:spPr>
          <a:xfrm>
            <a:off x="4499740" y="3119523"/>
            <a:ext cx="778613"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Industrial Robots/</a:t>
            </a:r>
            <a:r>
              <a:rPr lang="en-US" sz="800" kern="0" err="1">
                <a:solidFill>
                  <a:srgbClr val="FFFFFF"/>
                </a:solidFill>
                <a:cs typeface="Segoe UI Semilight" panose="020B0402040204020203" pitchFamily="34" charset="0"/>
                <a:sym typeface="Open Sans"/>
              </a:rPr>
              <a:t>Cobots</a:t>
            </a:r>
            <a:endParaRPr lang="en-US" sz="800" kern="0">
              <a:solidFill>
                <a:srgbClr val="FFFFFF"/>
              </a:solidFill>
              <a:cs typeface="Segoe UI Semilight" panose="020B0402040204020203" pitchFamily="34" charset="0"/>
              <a:sym typeface="Open Sans"/>
            </a:endParaRPr>
          </a:p>
        </p:txBody>
      </p:sp>
      <p:sp>
        <p:nvSpPr>
          <p:cNvPr id="89132" name="Google Shape;892;p78">
            <a:extLst>
              <a:ext uri="{FF2B5EF4-FFF2-40B4-BE49-F238E27FC236}">
                <a16:creationId xmlns:a16="http://schemas.microsoft.com/office/drawing/2014/main" id="{6C438B68-28FF-E8CD-9AEC-4C627114F1DF}"/>
              </a:ext>
            </a:extLst>
          </p:cNvPr>
          <p:cNvSpPr txBox="1"/>
          <p:nvPr/>
        </p:nvSpPr>
        <p:spPr>
          <a:xfrm>
            <a:off x="1498666" y="4368212"/>
            <a:ext cx="644828"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Demand Forecasting</a:t>
            </a:r>
          </a:p>
        </p:txBody>
      </p:sp>
      <p:sp>
        <p:nvSpPr>
          <p:cNvPr id="89133" name="Google Shape;892;p78">
            <a:extLst>
              <a:ext uri="{FF2B5EF4-FFF2-40B4-BE49-F238E27FC236}">
                <a16:creationId xmlns:a16="http://schemas.microsoft.com/office/drawing/2014/main" id="{D3B98047-A09D-E584-5BD4-375FD07322C5}"/>
              </a:ext>
            </a:extLst>
          </p:cNvPr>
          <p:cNvSpPr txBox="1"/>
          <p:nvPr/>
        </p:nvSpPr>
        <p:spPr>
          <a:xfrm>
            <a:off x="1830634" y="4864388"/>
            <a:ext cx="597938"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Inventory Optimization</a:t>
            </a:r>
          </a:p>
        </p:txBody>
      </p:sp>
      <p:sp>
        <p:nvSpPr>
          <p:cNvPr id="89134" name="Google Shape;892;p78">
            <a:extLst>
              <a:ext uri="{FF2B5EF4-FFF2-40B4-BE49-F238E27FC236}">
                <a16:creationId xmlns:a16="http://schemas.microsoft.com/office/drawing/2014/main" id="{220B4A54-3DAD-AEE7-76D3-F852CA9061DF}"/>
              </a:ext>
            </a:extLst>
          </p:cNvPr>
          <p:cNvSpPr txBox="1"/>
          <p:nvPr/>
        </p:nvSpPr>
        <p:spPr>
          <a:xfrm>
            <a:off x="2335318" y="5222350"/>
            <a:ext cx="698016"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Supply Chain</a:t>
            </a:r>
            <a:br>
              <a:rPr lang="en-US" sz="800" kern="0">
                <a:solidFill>
                  <a:srgbClr val="FFFFFF"/>
                </a:solidFill>
                <a:cs typeface="Segoe UI Semilight" panose="020B0402040204020203" pitchFamily="34" charset="0"/>
                <a:sym typeface="Open Sans"/>
              </a:rPr>
            </a:br>
            <a:r>
              <a:rPr lang="en-US" sz="800" kern="0">
                <a:solidFill>
                  <a:srgbClr val="FFFFFF"/>
                </a:solidFill>
                <a:cs typeface="Segoe UI Semilight" panose="020B0402040204020203" pitchFamily="34" charset="0"/>
                <a:sym typeface="Open Sans"/>
              </a:rPr>
              <a:t>Orchestration</a:t>
            </a:r>
          </a:p>
        </p:txBody>
      </p:sp>
      <p:sp>
        <p:nvSpPr>
          <p:cNvPr id="89138" name="Google Shape;892;p78">
            <a:extLst>
              <a:ext uri="{FF2B5EF4-FFF2-40B4-BE49-F238E27FC236}">
                <a16:creationId xmlns:a16="http://schemas.microsoft.com/office/drawing/2014/main" id="{19ABB0EF-3A78-8FEA-2BEF-1C8D9864A233}"/>
              </a:ext>
            </a:extLst>
          </p:cNvPr>
          <p:cNvSpPr txBox="1"/>
          <p:nvPr/>
        </p:nvSpPr>
        <p:spPr>
          <a:xfrm>
            <a:off x="4571230" y="4315159"/>
            <a:ext cx="504478"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Customer</a:t>
            </a:r>
            <a:br>
              <a:rPr lang="en-US" sz="800" kern="0">
                <a:solidFill>
                  <a:srgbClr val="FFFFFF"/>
                </a:solidFill>
                <a:cs typeface="Segoe UI Semilight" panose="020B0402040204020203" pitchFamily="34" charset="0"/>
                <a:sym typeface="Open Sans"/>
              </a:rPr>
            </a:br>
            <a:r>
              <a:rPr lang="en-US" sz="800" kern="0">
                <a:solidFill>
                  <a:srgbClr val="FFFFFF"/>
                </a:solidFill>
                <a:cs typeface="Segoe UI Semilight" panose="020B0402040204020203" pitchFamily="34" charset="0"/>
                <a:sym typeface="Open Sans"/>
              </a:rPr>
              <a:t>Support</a:t>
            </a:r>
          </a:p>
        </p:txBody>
      </p:sp>
      <p:sp>
        <p:nvSpPr>
          <p:cNvPr id="89139" name="Google Shape;892;p78">
            <a:extLst>
              <a:ext uri="{FF2B5EF4-FFF2-40B4-BE49-F238E27FC236}">
                <a16:creationId xmlns:a16="http://schemas.microsoft.com/office/drawing/2014/main" id="{4222D144-96F4-A8AE-6FB4-D0DFE040D0B0}"/>
              </a:ext>
            </a:extLst>
          </p:cNvPr>
          <p:cNvSpPr txBox="1"/>
          <p:nvPr/>
        </p:nvSpPr>
        <p:spPr>
          <a:xfrm>
            <a:off x="4255037" y="4825110"/>
            <a:ext cx="484886" cy="246221"/>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Generate Content</a:t>
            </a:r>
          </a:p>
        </p:txBody>
      </p:sp>
      <p:sp>
        <p:nvSpPr>
          <p:cNvPr id="89140" name="Google Shape;892;p78">
            <a:extLst>
              <a:ext uri="{FF2B5EF4-FFF2-40B4-BE49-F238E27FC236}">
                <a16:creationId xmlns:a16="http://schemas.microsoft.com/office/drawing/2014/main" id="{78C325E0-C7F3-13DC-2F72-DC4DC31351CC}"/>
              </a:ext>
            </a:extLst>
          </p:cNvPr>
          <p:cNvSpPr txBox="1"/>
          <p:nvPr/>
        </p:nvSpPr>
        <p:spPr>
          <a:xfrm>
            <a:off x="3673091" y="5199877"/>
            <a:ext cx="604124" cy="369332"/>
          </a:xfrm>
          <a:prstGeom prst="rect">
            <a:avLst/>
          </a:prstGeom>
          <a:noFill/>
          <a:ln>
            <a:noFill/>
          </a:ln>
        </p:spPr>
        <p:txBody>
          <a:bodyPr spcFirstLastPara="1" wrap="square" lIns="0" tIns="0" rIns="0" bIns="0" anchor="t" anchorCtr="0">
            <a:spAutoFit/>
          </a:bodyPr>
          <a:lstStyle>
            <a:defPPr>
              <a:defRPr lang="en-US"/>
            </a:defPPr>
            <a:lvl1pPr algn="ctr" defTabSz="932742">
              <a:buSzPct val="90000"/>
              <a:defRPr sz="2000">
                <a:gradFill>
                  <a:gsLst>
                    <a:gs pos="91000">
                      <a:schemeClr val="tx1"/>
                    </a:gs>
                    <a:gs pos="0">
                      <a:schemeClr val="tx1"/>
                    </a:gs>
                  </a:gsLst>
                  <a:lin ang="5400000" scaled="0"/>
                </a:gradFill>
                <a:cs typeface="Segoe UI" panose="020B0502040204020203" pitchFamily="34" charset="0"/>
              </a:defRPr>
            </a:lvl1pPr>
          </a:lstStyle>
          <a:p>
            <a:pPr>
              <a:defRPr/>
            </a:pPr>
            <a:r>
              <a:rPr lang="en-US" sz="800" kern="0">
                <a:solidFill>
                  <a:srgbClr val="FFFFFF"/>
                </a:solidFill>
                <a:cs typeface="Segoe UI Semilight" panose="020B0402040204020203" pitchFamily="34" charset="0"/>
                <a:sym typeface="Open Sans"/>
              </a:rPr>
              <a:t>Unified Customer</a:t>
            </a:r>
            <a:br>
              <a:rPr lang="en-US" sz="800" kern="0">
                <a:solidFill>
                  <a:srgbClr val="FFFFFF"/>
                </a:solidFill>
                <a:cs typeface="Segoe UI Semilight" panose="020B0402040204020203" pitchFamily="34" charset="0"/>
                <a:sym typeface="Open Sans"/>
              </a:rPr>
            </a:br>
            <a:r>
              <a:rPr lang="en-US" sz="800" kern="0">
                <a:solidFill>
                  <a:srgbClr val="FFFFFF"/>
                </a:solidFill>
                <a:cs typeface="Segoe UI Semilight" panose="020B0402040204020203" pitchFamily="34" charset="0"/>
                <a:sym typeface="Open Sans"/>
              </a:rPr>
              <a:t>Profile</a:t>
            </a:r>
          </a:p>
        </p:txBody>
      </p:sp>
      <p:grpSp>
        <p:nvGrpSpPr>
          <p:cNvPr id="89141" name="Graphic 38">
            <a:extLst>
              <a:ext uri="{FF2B5EF4-FFF2-40B4-BE49-F238E27FC236}">
                <a16:creationId xmlns:a16="http://schemas.microsoft.com/office/drawing/2014/main" id="{F54D1A4C-8C1A-1D5A-7E24-FAA3B3C148AC}"/>
              </a:ext>
            </a:extLst>
          </p:cNvPr>
          <p:cNvGrpSpPr/>
          <p:nvPr/>
        </p:nvGrpSpPr>
        <p:grpSpPr>
          <a:xfrm>
            <a:off x="3450590" y="3047400"/>
            <a:ext cx="320894" cy="310619"/>
            <a:chOff x="6061092" y="3346766"/>
            <a:chExt cx="436901" cy="422912"/>
          </a:xfrm>
        </p:grpSpPr>
        <p:sp>
          <p:nvSpPr>
            <p:cNvPr id="89142" name="Freeform: Shape 89141">
              <a:extLst>
                <a:ext uri="{FF2B5EF4-FFF2-40B4-BE49-F238E27FC236}">
                  <a16:creationId xmlns:a16="http://schemas.microsoft.com/office/drawing/2014/main" id="{89CE7C51-331F-2F94-619F-A6AE58484D23}"/>
                </a:ext>
              </a:extLst>
            </p:cNvPr>
            <p:cNvSpPr/>
            <p:nvPr/>
          </p:nvSpPr>
          <p:spPr>
            <a:xfrm>
              <a:off x="6348307" y="3615156"/>
              <a:ext cx="99355" cy="99355"/>
            </a:xfrm>
            <a:custGeom>
              <a:avLst/>
              <a:gdLst>
                <a:gd name="connsiteX0" fmla="*/ 99355 w 99355"/>
                <a:gd name="connsiteY0" fmla="*/ 49678 h 99355"/>
                <a:gd name="connsiteX1" fmla="*/ 49678 w 99355"/>
                <a:gd name="connsiteY1" fmla="*/ 99355 h 99355"/>
                <a:gd name="connsiteX2" fmla="*/ 0 w 99355"/>
                <a:gd name="connsiteY2" fmla="*/ 49678 h 99355"/>
                <a:gd name="connsiteX3" fmla="*/ 49678 w 99355"/>
                <a:gd name="connsiteY3" fmla="*/ 0 h 99355"/>
                <a:gd name="connsiteX4" fmla="*/ 99355 w 99355"/>
                <a:gd name="connsiteY4" fmla="*/ 49678 h 9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55" h="99355">
                  <a:moveTo>
                    <a:pt x="99355" y="49678"/>
                  </a:moveTo>
                  <a:cubicBezTo>
                    <a:pt x="99355" y="77114"/>
                    <a:pt x="77114" y="99355"/>
                    <a:pt x="49678" y="99355"/>
                  </a:cubicBezTo>
                  <a:cubicBezTo>
                    <a:pt x="22241" y="99355"/>
                    <a:pt x="0" y="77114"/>
                    <a:pt x="0" y="49678"/>
                  </a:cubicBezTo>
                  <a:cubicBezTo>
                    <a:pt x="0" y="22241"/>
                    <a:pt x="22241" y="0"/>
                    <a:pt x="49678" y="0"/>
                  </a:cubicBezTo>
                  <a:cubicBezTo>
                    <a:pt x="77114" y="0"/>
                    <a:pt x="99355" y="22241"/>
                    <a:pt x="99355" y="49678"/>
                  </a:cubicBezTo>
                  <a:close/>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3" name="Freeform: Shape 89142">
              <a:extLst>
                <a:ext uri="{FF2B5EF4-FFF2-40B4-BE49-F238E27FC236}">
                  <a16:creationId xmlns:a16="http://schemas.microsoft.com/office/drawing/2014/main" id="{5DA2E967-4035-63C1-1E97-FAF93D0A8429}"/>
                </a:ext>
              </a:extLst>
            </p:cNvPr>
            <p:cNvSpPr/>
            <p:nvPr/>
          </p:nvSpPr>
          <p:spPr>
            <a:xfrm>
              <a:off x="6297976" y="3559987"/>
              <a:ext cx="200017" cy="209691"/>
            </a:xfrm>
            <a:custGeom>
              <a:avLst/>
              <a:gdLst>
                <a:gd name="connsiteX0" fmla="*/ 187206 w 200017"/>
                <a:gd name="connsiteY0" fmla="*/ 104846 h 209691"/>
                <a:gd name="connsiteX1" fmla="*/ 183023 w 200017"/>
                <a:gd name="connsiteY1" fmla="*/ 78046 h 209691"/>
                <a:gd name="connsiteX2" fmla="*/ 200018 w 200017"/>
                <a:gd name="connsiteY2" fmla="*/ 68241 h 209691"/>
                <a:gd name="connsiteX3" fmla="*/ 181715 w 200017"/>
                <a:gd name="connsiteY3" fmla="*/ 36605 h 209691"/>
                <a:gd name="connsiteX4" fmla="*/ 164590 w 200017"/>
                <a:gd name="connsiteY4" fmla="*/ 46409 h 209691"/>
                <a:gd name="connsiteX5" fmla="*/ 118311 w 200017"/>
                <a:gd name="connsiteY5" fmla="*/ 19610 h 209691"/>
                <a:gd name="connsiteX6" fmla="*/ 118311 w 200017"/>
                <a:gd name="connsiteY6" fmla="*/ 0 h 209691"/>
                <a:gd name="connsiteX7" fmla="*/ 81707 w 200017"/>
                <a:gd name="connsiteY7" fmla="*/ 0 h 209691"/>
                <a:gd name="connsiteX8" fmla="*/ 81707 w 200017"/>
                <a:gd name="connsiteY8" fmla="*/ 19610 h 209691"/>
                <a:gd name="connsiteX9" fmla="*/ 35428 w 200017"/>
                <a:gd name="connsiteY9" fmla="*/ 46409 h 209691"/>
                <a:gd name="connsiteX10" fmla="*/ 18302 w 200017"/>
                <a:gd name="connsiteY10" fmla="*/ 36605 h 209691"/>
                <a:gd name="connsiteX11" fmla="*/ 0 w 200017"/>
                <a:gd name="connsiteY11" fmla="*/ 68241 h 209691"/>
                <a:gd name="connsiteX12" fmla="*/ 16995 w 200017"/>
                <a:gd name="connsiteY12" fmla="*/ 78046 h 209691"/>
                <a:gd name="connsiteX13" fmla="*/ 12812 w 200017"/>
                <a:gd name="connsiteY13" fmla="*/ 104846 h 209691"/>
                <a:gd name="connsiteX14" fmla="*/ 16995 w 200017"/>
                <a:gd name="connsiteY14" fmla="*/ 131646 h 209691"/>
                <a:gd name="connsiteX15" fmla="*/ 0 w 200017"/>
                <a:gd name="connsiteY15" fmla="*/ 141451 h 209691"/>
                <a:gd name="connsiteX16" fmla="*/ 18302 w 200017"/>
                <a:gd name="connsiteY16" fmla="*/ 173087 h 209691"/>
                <a:gd name="connsiteX17" fmla="*/ 35428 w 200017"/>
                <a:gd name="connsiteY17" fmla="*/ 163283 h 209691"/>
                <a:gd name="connsiteX18" fmla="*/ 81707 w 200017"/>
                <a:gd name="connsiteY18" fmla="*/ 190082 h 209691"/>
                <a:gd name="connsiteX19" fmla="*/ 81707 w 200017"/>
                <a:gd name="connsiteY19" fmla="*/ 209692 h 209691"/>
                <a:gd name="connsiteX20" fmla="*/ 118311 w 200017"/>
                <a:gd name="connsiteY20" fmla="*/ 209692 h 209691"/>
                <a:gd name="connsiteX21" fmla="*/ 118311 w 200017"/>
                <a:gd name="connsiteY21" fmla="*/ 190082 h 209691"/>
                <a:gd name="connsiteX22" fmla="*/ 164590 w 200017"/>
                <a:gd name="connsiteY22" fmla="*/ 163283 h 209691"/>
                <a:gd name="connsiteX23" fmla="*/ 181715 w 200017"/>
                <a:gd name="connsiteY23" fmla="*/ 173087 h 209691"/>
                <a:gd name="connsiteX24" fmla="*/ 200018 w 200017"/>
                <a:gd name="connsiteY24" fmla="*/ 141451 h 209691"/>
                <a:gd name="connsiteX25" fmla="*/ 183023 w 200017"/>
                <a:gd name="connsiteY25" fmla="*/ 131646 h 209691"/>
                <a:gd name="connsiteX26" fmla="*/ 187206 w 200017"/>
                <a:gd name="connsiteY26" fmla="*/ 104846 h 209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0017" h="209691">
                  <a:moveTo>
                    <a:pt x="187206" y="104846"/>
                  </a:moveTo>
                  <a:cubicBezTo>
                    <a:pt x="187206" y="95564"/>
                    <a:pt x="185637" y="86544"/>
                    <a:pt x="183023" y="78046"/>
                  </a:cubicBezTo>
                  <a:lnTo>
                    <a:pt x="200018" y="68241"/>
                  </a:lnTo>
                  <a:lnTo>
                    <a:pt x="181715" y="36605"/>
                  </a:lnTo>
                  <a:lnTo>
                    <a:pt x="164590" y="46409"/>
                  </a:lnTo>
                  <a:cubicBezTo>
                    <a:pt x="152563" y="33075"/>
                    <a:pt x="136483" y="23532"/>
                    <a:pt x="118311" y="19610"/>
                  </a:cubicBezTo>
                  <a:lnTo>
                    <a:pt x="118311" y="0"/>
                  </a:lnTo>
                  <a:lnTo>
                    <a:pt x="81707" y="0"/>
                  </a:lnTo>
                  <a:lnTo>
                    <a:pt x="81707" y="19610"/>
                  </a:lnTo>
                  <a:cubicBezTo>
                    <a:pt x="63535" y="23532"/>
                    <a:pt x="47455" y="33075"/>
                    <a:pt x="35428" y="46409"/>
                  </a:cubicBezTo>
                  <a:lnTo>
                    <a:pt x="18302" y="36605"/>
                  </a:lnTo>
                  <a:lnTo>
                    <a:pt x="0" y="68241"/>
                  </a:lnTo>
                  <a:lnTo>
                    <a:pt x="16995" y="78046"/>
                  </a:lnTo>
                  <a:cubicBezTo>
                    <a:pt x="14250" y="86544"/>
                    <a:pt x="12812" y="95433"/>
                    <a:pt x="12812" y="104846"/>
                  </a:cubicBezTo>
                  <a:cubicBezTo>
                    <a:pt x="12812" y="114128"/>
                    <a:pt x="14380" y="123148"/>
                    <a:pt x="16995" y="131646"/>
                  </a:cubicBezTo>
                  <a:lnTo>
                    <a:pt x="0" y="141451"/>
                  </a:lnTo>
                  <a:lnTo>
                    <a:pt x="18302" y="173087"/>
                  </a:lnTo>
                  <a:lnTo>
                    <a:pt x="35428" y="163283"/>
                  </a:lnTo>
                  <a:cubicBezTo>
                    <a:pt x="47455" y="176617"/>
                    <a:pt x="63535" y="186160"/>
                    <a:pt x="81707" y="190082"/>
                  </a:cubicBezTo>
                  <a:lnTo>
                    <a:pt x="81707" y="209692"/>
                  </a:lnTo>
                  <a:lnTo>
                    <a:pt x="118311" y="209692"/>
                  </a:lnTo>
                  <a:lnTo>
                    <a:pt x="118311" y="190082"/>
                  </a:lnTo>
                  <a:cubicBezTo>
                    <a:pt x="136483" y="186160"/>
                    <a:pt x="152563" y="176617"/>
                    <a:pt x="164590" y="163283"/>
                  </a:cubicBezTo>
                  <a:lnTo>
                    <a:pt x="181715" y="173087"/>
                  </a:lnTo>
                  <a:lnTo>
                    <a:pt x="200018" y="141451"/>
                  </a:lnTo>
                  <a:lnTo>
                    <a:pt x="183023" y="131646"/>
                  </a:lnTo>
                  <a:cubicBezTo>
                    <a:pt x="185768" y="123148"/>
                    <a:pt x="187206" y="114128"/>
                    <a:pt x="187206" y="104846"/>
                  </a:cubicBezTo>
                  <a:close/>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4" name="Freeform: Shape 89143">
              <a:extLst>
                <a:ext uri="{FF2B5EF4-FFF2-40B4-BE49-F238E27FC236}">
                  <a16:creationId xmlns:a16="http://schemas.microsoft.com/office/drawing/2014/main" id="{37573F64-1B59-5020-5798-97EBD6A669ED}"/>
                </a:ext>
              </a:extLst>
            </p:cNvPr>
            <p:cNvSpPr/>
            <p:nvPr/>
          </p:nvSpPr>
          <p:spPr>
            <a:xfrm>
              <a:off x="6061092" y="3351995"/>
              <a:ext cx="421083" cy="259369"/>
            </a:xfrm>
            <a:custGeom>
              <a:avLst/>
              <a:gdLst>
                <a:gd name="connsiteX0" fmla="*/ 0 w 421083"/>
                <a:gd name="connsiteY0" fmla="*/ 259370 h 259369"/>
                <a:gd name="connsiteX1" fmla="*/ 206031 w 421083"/>
                <a:gd name="connsiteY1" fmla="*/ 53207 h 259369"/>
                <a:gd name="connsiteX2" fmla="*/ 286954 w 421083"/>
                <a:gd name="connsiteY2" fmla="*/ 134130 h 259369"/>
                <a:gd name="connsiteX3" fmla="*/ 421083 w 421083"/>
                <a:gd name="connsiteY3" fmla="*/ 0 h 259369"/>
              </a:gdLst>
              <a:ahLst/>
              <a:cxnLst>
                <a:cxn ang="0">
                  <a:pos x="connsiteX0" y="connsiteY0"/>
                </a:cxn>
                <a:cxn ang="0">
                  <a:pos x="connsiteX1" y="connsiteY1"/>
                </a:cxn>
                <a:cxn ang="0">
                  <a:pos x="connsiteX2" y="connsiteY2"/>
                </a:cxn>
                <a:cxn ang="0">
                  <a:pos x="connsiteX3" y="connsiteY3"/>
                </a:cxn>
              </a:cxnLst>
              <a:rect l="l" t="t" r="r" b="b"/>
              <a:pathLst>
                <a:path w="421083" h="259369">
                  <a:moveTo>
                    <a:pt x="0" y="259370"/>
                  </a:moveTo>
                  <a:lnTo>
                    <a:pt x="206031" y="53207"/>
                  </a:lnTo>
                  <a:lnTo>
                    <a:pt x="286954" y="134130"/>
                  </a:lnTo>
                  <a:lnTo>
                    <a:pt x="421083" y="0"/>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5" name="Freeform: Shape 89144">
              <a:extLst>
                <a:ext uri="{FF2B5EF4-FFF2-40B4-BE49-F238E27FC236}">
                  <a16:creationId xmlns:a16="http://schemas.microsoft.com/office/drawing/2014/main" id="{B68CF02B-F3C4-3190-F0FC-6800718CBBB6}"/>
                </a:ext>
              </a:extLst>
            </p:cNvPr>
            <p:cNvSpPr/>
            <p:nvPr/>
          </p:nvSpPr>
          <p:spPr>
            <a:xfrm>
              <a:off x="6397985" y="3346766"/>
              <a:ext cx="90988" cy="91772"/>
            </a:xfrm>
            <a:custGeom>
              <a:avLst/>
              <a:gdLst>
                <a:gd name="connsiteX0" fmla="*/ 0 w 90988"/>
                <a:gd name="connsiteY0" fmla="*/ 0 h 91772"/>
                <a:gd name="connsiteX1" fmla="*/ 90988 w 90988"/>
                <a:gd name="connsiteY1" fmla="*/ 0 h 91772"/>
                <a:gd name="connsiteX2" fmla="*/ 90988 w 90988"/>
                <a:gd name="connsiteY2" fmla="*/ 91773 h 91772"/>
              </a:gdLst>
              <a:ahLst/>
              <a:cxnLst>
                <a:cxn ang="0">
                  <a:pos x="connsiteX0" y="connsiteY0"/>
                </a:cxn>
                <a:cxn ang="0">
                  <a:pos x="connsiteX1" y="connsiteY1"/>
                </a:cxn>
                <a:cxn ang="0">
                  <a:pos x="connsiteX2" y="connsiteY2"/>
                </a:cxn>
              </a:cxnLst>
              <a:rect l="l" t="t" r="r" b="b"/>
              <a:pathLst>
                <a:path w="90988" h="91772">
                  <a:moveTo>
                    <a:pt x="0" y="0"/>
                  </a:moveTo>
                  <a:lnTo>
                    <a:pt x="90988" y="0"/>
                  </a:lnTo>
                  <a:lnTo>
                    <a:pt x="90988" y="91773"/>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6" name="Freeform: Shape 89145">
              <a:extLst>
                <a:ext uri="{FF2B5EF4-FFF2-40B4-BE49-F238E27FC236}">
                  <a16:creationId xmlns:a16="http://schemas.microsoft.com/office/drawing/2014/main" id="{F7C6FFFB-2A51-03EB-C127-A59BB4F6048F}"/>
                </a:ext>
              </a:extLst>
            </p:cNvPr>
            <p:cNvSpPr/>
            <p:nvPr/>
          </p:nvSpPr>
          <p:spPr>
            <a:xfrm>
              <a:off x="6069197" y="3675161"/>
              <a:ext cx="13073" cy="57521"/>
            </a:xfrm>
            <a:custGeom>
              <a:avLst/>
              <a:gdLst>
                <a:gd name="connsiteX0" fmla="*/ 0 w 13073"/>
                <a:gd name="connsiteY0" fmla="*/ 0 h 57521"/>
                <a:gd name="connsiteX1" fmla="*/ 0 w 13073"/>
                <a:gd name="connsiteY1" fmla="*/ 57521 h 57521"/>
              </a:gdLst>
              <a:ahLst/>
              <a:cxnLst>
                <a:cxn ang="0">
                  <a:pos x="connsiteX0" y="connsiteY0"/>
                </a:cxn>
                <a:cxn ang="0">
                  <a:pos x="connsiteX1" y="connsiteY1"/>
                </a:cxn>
              </a:cxnLst>
              <a:rect l="l" t="t" r="r" b="b"/>
              <a:pathLst>
                <a:path w="13073" h="57521">
                  <a:moveTo>
                    <a:pt x="0" y="0"/>
                  </a:moveTo>
                  <a:lnTo>
                    <a:pt x="0" y="57521"/>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7" name="Freeform: Shape 89146">
              <a:extLst>
                <a:ext uri="{FF2B5EF4-FFF2-40B4-BE49-F238E27FC236}">
                  <a16:creationId xmlns:a16="http://schemas.microsoft.com/office/drawing/2014/main" id="{F248E62A-8C78-54A7-A16E-7E31F8DA0E20}"/>
                </a:ext>
              </a:extLst>
            </p:cNvPr>
            <p:cNvSpPr/>
            <p:nvPr/>
          </p:nvSpPr>
          <p:spPr>
            <a:xfrm>
              <a:off x="6124104" y="3617509"/>
              <a:ext cx="13073" cy="115173"/>
            </a:xfrm>
            <a:custGeom>
              <a:avLst/>
              <a:gdLst>
                <a:gd name="connsiteX0" fmla="*/ 0 w 13073"/>
                <a:gd name="connsiteY0" fmla="*/ 0 h 115173"/>
                <a:gd name="connsiteX1" fmla="*/ 0 w 13073"/>
                <a:gd name="connsiteY1" fmla="*/ 115174 h 115173"/>
              </a:gdLst>
              <a:ahLst/>
              <a:cxnLst>
                <a:cxn ang="0">
                  <a:pos x="connsiteX0" y="connsiteY0"/>
                </a:cxn>
                <a:cxn ang="0">
                  <a:pos x="connsiteX1" y="connsiteY1"/>
                </a:cxn>
              </a:cxnLst>
              <a:rect l="l" t="t" r="r" b="b"/>
              <a:pathLst>
                <a:path w="13073" h="115173">
                  <a:moveTo>
                    <a:pt x="0" y="0"/>
                  </a:moveTo>
                  <a:lnTo>
                    <a:pt x="0" y="115174"/>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8" name="Freeform: Shape 89147">
              <a:extLst>
                <a:ext uri="{FF2B5EF4-FFF2-40B4-BE49-F238E27FC236}">
                  <a16:creationId xmlns:a16="http://schemas.microsoft.com/office/drawing/2014/main" id="{D3D65075-6A89-CF52-9FFF-45CE02360F60}"/>
                </a:ext>
              </a:extLst>
            </p:cNvPr>
            <p:cNvSpPr/>
            <p:nvPr/>
          </p:nvSpPr>
          <p:spPr>
            <a:xfrm>
              <a:off x="6185547" y="3560380"/>
              <a:ext cx="13073" cy="172302"/>
            </a:xfrm>
            <a:custGeom>
              <a:avLst/>
              <a:gdLst>
                <a:gd name="connsiteX0" fmla="*/ 0 w 13073"/>
                <a:gd name="connsiteY0" fmla="*/ 0 h 172302"/>
                <a:gd name="connsiteX1" fmla="*/ 0 w 13073"/>
                <a:gd name="connsiteY1" fmla="*/ 172303 h 172302"/>
              </a:gdLst>
              <a:ahLst/>
              <a:cxnLst>
                <a:cxn ang="0">
                  <a:pos x="connsiteX0" y="connsiteY0"/>
                </a:cxn>
                <a:cxn ang="0">
                  <a:pos x="connsiteX1" y="connsiteY1"/>
                </a:cxn>
              </a:cxnLst>
              <a:rect l="l" t="t" r="r" b="b"/>
              <a:pathLst>
                <a:path w="13073" h="172302">
                  <a:moveTo>
                    <a:pt x="0" y="0"/>
                  </a:moveTo>
                  <a:lnTo>
                    <a:pt x="0" y="172303"/>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49" name="Freeform: Shape 89148">
              <a:extLst>
                <a:ext uri="{FF2B5EF4-FFF2-40B4-BE49-F238E27FC236}">
                  <a16:creationId xmlns:a16="http://schemas.microsoft.com/office/drawing/2014/main" id="{934EF9FE-8E27-A6A8-3FCE-6FE717132E86}"/>
                </a:ext>
              </a:extLst>
            </p:cNvPr>
            <p:cNvSpPr/>
            <p:nvPr/>
          </p:nvSpPr>
          <p:spPr>
            <a:xfrm>
              <a:off x="6237055" y="3508610"/>
              <a:ext cx="13073" cy="224072"/>
            </a:xfrm>
            <a:custGeom>
              <a:avLst/>
              <a:gdLst>
                <a:gd name="connsiteX0" fmla="*/ 0 w 13073"/>
                <a:gd name="connsiteY0" fmla="*/ 0 h 224072"/>
                <a:gd name="connsiteX1" fmla="*/ 0 w 13073"/>
                <a:gd name="connsiteY1" fmla="*/ 224072 h 224072"/>
              </a:gdLst>
              <a:ahLst/>
              <a:cxnLst>
                <a:cxn ang="0">
                  <a:pos x="connsiteX0" y="connsiteY0"/>
                </a:cxn>
                <a:cxn ang="0">
                  <a:pos x="connsiteX1" y="connsiteY1"/>
                </a:cxn>
              </a:cxnLst>
              <a:rect l="l" t="t" r="r" b="b"/>
              <a:pathLst>
                <a:path w="13073" h="224072">
                  <a:moveTo>
                    <a:pt x="0" y="0"/>
                  </a:moveTo>
                  <a:lnTo>
                    <a:pt x="0" y="224072"/>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50" name="Freeform: Shape 89149">
              <a:extLst>
                <a:ext uri="{FF2B5EF4-FFF2-40B4-BE49-F238E27FC236}">
                  <a16:creationId xmlns:a16="http://schemas.microsoft.com/office/drawing/2014/main" id="{468ED088-3785-989D-1B40-87D48BBCF345}"/>
                </a:ext>
              </a:extLst>
            </p:cNvPr>
            <p:cNvSpPr/>
            <p:nvPr/>
          </p:nvSpPr>
          <p:spPr>
            <a:xfrm>
              <a:off x="6289347" y="3501289"/>
              <a:ext cx="13073" cy="50854"/>
            </a:xfrm>
            <a:custGeom>
              <a:avLst/>
              <a:gdLst>
                <a:gd name="connsiteX0" fmla="*/ 0 w 13073"/>
                <a:gd name="connsiteY0" fmla="*/ 0 h 50854"/>
                <a:gd name="connsiteX1" fmla="*/ 0 w 13073"/>
                <a:gd name="connsiteY1" fmla="*/ 50854 h 50854"/>
              </a:gdLst>
              <a:ahLst/>
              <a:cxnLst>
                <a:cxn ang="0">
                  <a:pos x="connsiteX0" y="connsiteY0"/>
                </a:cxn>
                <a:cxn ang="0">
                  <a:pos x="connsiteX1" y="connsiteY1"/>
                </a:cxn>
              </a:cxnLst>
              <a:rect l="l" t="t" r="r" b="b"/>
              <a:pathLst>
                <a:path w="13073" h="50854">
                  <a:moveTo>
                    <a:pt x="0" y="0"/>
                  </a:moveTo>
                  <a:lnTo>
                    <a:pt x="0" y="50854"/>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151" name="Freeform: Shape 89150">
              <a:extLst>
                <a:ext uri="{FF2B5EF4-FFF2-40B4-BE49-F238E27FC236}">
                  <a16:creationId xmlns:a16="http://schemas.microsoft.com/office/drawing/2014/main" id="{0E1F90C7-1E75-FC79-94CC-E6AFFA90A3B4}"/>
                </a:ext>
              </a:extLst>
            </p:cNvPr>
            <p:cNvSpPr/>
            <p:nvPr/>
          </p:nvSpPr>
          <p:spPr>
            <a:xfrm>
              <a:off x="6348307" y="3519722"/>
              <a:ext cx="13073" cy="32421"/>
            </a:xfrm>
            <a:custGeom>
              <a:avLst/>
              <a:gdLst>
                <a:gd name="connsiteX0" fmla="*/ 0 w 13073"/>
                <a:gd name="connsiteY0" fmla="*/ 0 h 32421"/>
                <a:gd name="connsiteX1" fmla="*/ 0 w 13073"/>
                <a:gd name="connsiteY1" fmla="*/ 32421 h 32421"/>
              </a:gdLst>
              <a:ahLst/>
              <a:cxnLst>
                <a:cxn ang="0">
                  <a:pos x="connsiteX0" y="connsiteY0"/>
                </a:cxn>
                <a:cxn ang="0">
                  <a:pos x="connsiteX1" y="connsiteY1"/>
                </a:cxn>
              </a:cxnLst>
              <a:rect l="l" t="t" r="r" b="b"/>
              <a:pathLst>
                <a:path w="13073" h="32421">
                  <a:moveTo>
                    <a:pt x="0" y="0"/>
                  </a:moveTo>
                  <a:lnTo>
                    <a:pt x="0" y="32421"/>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280" name="Freeform: Shape 89279">
              <a:extLst>
                <a:ext uri="{FF2B5EF4-FFF2-40B4-BE49-F238E27FC236}">
                  <a16:creationId xmlns:a16="http://schemas.microsoft.com/office/drawing/2014/main" id="{2914A4C7-0ED9-DF06-5A0C-2201D1C47B89}"/>
                </a:ext>
              </a:extLst>
            </p:cNvPr>
            <p:cNvSpPr/>
            <p:nvPr/>
          </p:nvSpPr>
          <p:spPr>
            <a:xfrm>
              <a:off x="6407528" y="3501289"/>
              <a:ext cx="13073" cy="26015"/>
            </a:xfrm>
            <a:custGeom>
              <a:avLst/>
              <a:gdLst>
                <a:gd name="connsiteX0" fmla="*/ 0 w 13073"/>
                <a:gd name="connsiteY0" fmla="*/ 0 h 26015"/>
                <a:gd name="connsiteX1" fmla="*/ 0 w 13073"/>
                <a:gd name="connsiteY1" fmla="*/ 26015 h 26015"/>
              </a:gdLst>
              <a:ahLst/>
              <a:cxnLst>
                <a:cxn ang="0">
                  <a:pos x="connsiteX0" y="connsiteY0"/>
                </a:cxn>
                <a:cxn ang="0">
                  <a:pos x="connsiteX1" y="connsiteY1"/>
                </a:cxn>
              </a:cxnLst>
              <a:rect l="l" t="t" r="r" b="b"/>
              <a:pathLst>
                <a:path w="13073" h="26015">
                  <a:moveTo>
                    <a:pt x="0" y="0"/>
                  </a:moveTo>
                  <a:lnTo>
                    <a:pt x="0" y="26015"/>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89281" name="Freeform: Shape 89280">
              <a:extLst>
                <a:ext uri="{FF2B5EF4-FFF2-40B4-BE49-F238E27FC236}">
                  <a16:creationId xmlns:a16="http://schemas.microsoft.com/office/drawing/2014/main" id="{0B12A51B-D2C5-2EDD-4AF6-0BBB5AB546DD}"/>
                </a:ext>
              </a:extLst>
            </p:cNvPr>
            <p:cNvSpPr/>
            <p:nvPr/>
          </p:nvSpPr>
          <p:spPr>
            <a:xfrm>
              <a:off x="6459820" y="3474359"/>
              <a:ext cx="13073" cy="62619"/>
            </a:xfrm>
            <a:custGeom>
              <a:avLst/>
              <a:gdLst>
                <a:gd name="connsiteX0" fmla="*/ 0 w 13073"/>
                <a:gd name="connsiteY0" fmla="*/ 0 h 62619"/>
                <a:gd name="connsiteX1" fmla="*/ 0 w 13073"/>
                <a:gd name="connsiteY1" fmla="*/ 62620 h 62619"/>
              </a:gdLst>
              <a:ahLst/>
              <a:cxnLst>
                <a:cxn ang="0">
                  <a:pos x="connsiteX0" y="connsiteY0"/>
                </a:cxn>
                <a:cxn ang="0">
                  <a:pos x="connsiteX1" y="connsiteY1"/>
                </a:cxn>
              </a:cxnLst>
              <a:rect l="l" t="t" r="r" b="b"/>
              <a:pathLst>
                <a:path w="13073" h="62619">
                  <a:moveTo>
                    <a:pt x="0" y="0"/>
                  </a:moveTo>
                  <a:lnTo>
                    <a:pt x="0" y="62620"/>
                  </a:lnTo>
                </a:path>
              </a:pathLst>
            </a:custGeom>
            <a:noFill/>
            <a:ln w="12700" cap="flat" cmpd="sng" algn="ctr">
              <a:solidFill>
                <a:srgbClr val="FFFFFF"/>
              </a:solidFill>
              <a:prstDash val="solid"/>
              <a:headEnd type="none" w="lg" len="med"/>
              <a:tailEnd type="none" w="lg"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9282" name="Group 9">
            <a:extLst>
              <a:ext uri="{FF2B5EF4-FFF2-40B4-BE49-F238E27FC236}">
                <a16:creationId xmlns:a16="http://schemas.microsoft.com/office/drawing/2014/main" id="{B2DF5DF8-5A80-A6B7-EA49-1820D8399943}"/>
              </a:ext>
            </a:extLst>
          </p:cNvPr>
          <p:cNvGrpSpPr>
            <a:grpSpLocks noChangeAspect="1"/>
          </p:cNvGrpSpPr>
          <p:nvPr/>
        </p:nvGrpSpPr>
        <p:grpSpPr bwMode="auto">
          <a:xfrm>
            <a:off x="2814691" y="3015868"/>
            <a:ext cx="332760" cy="346510"/>
            <a:chOff x="3857" y="2139"/>
            <a:chExt cx="121" cy="126"/>
          </a:xfrm>
        </p:grpSpPr>
        <p:sp>
          <p:nvSpPr>
            <p:cNvPr id="89283" name="Freeform 10">
              <a:extLst>
                <a:ext uri="{FF2B5EF4-FFF2-40B4-BE49-F238E27FC236}">
                  <a16:creationId xmlns:a16="http://schemas.microsoft.com/office/drawing/2014/main" id="{ED317164-171A-EEBE-1A62-E8E8D59A3FC3}"/>
                </a:ext>
              </a:extLst>
            </p:cNvPr>
            <p:cNvSpPr>
              <a:spLocks noEditPoints="1"/>
            </p:cNvSpPr>
            <p:nvPr/>
          </p:nvSpPr>
          <p:spPr bwMode="auto">
            <a:xfrm>
              <a:off x="3857" y="2204"/>
              <a:ext cx="121" cy="61"/>
            </a:xfrm>
            <a:custGeom>
              <a:avLst/>
              <a:gdLst>
                <a:gd name="T0" fmla="*/ 28 w 86"/>
                <a:gd name="T1" fmla="*/ 27 h 44"/>
                <a:gd name="T2" fmla="*/ 47 w 86"/>
                <a:gd name="T3" fmla="*/ 27 h 44"/>
                <a:gd name="T4" fmla="*/ 54 w 86"/>
                <a:gd name="T5" fmla="*/ 20 h 44"/>
                <a:gd name="T6" fmla="*/ 54 w 86"/>
                <a:gd name="T7" fmla="*/ 20 h 44"/>
                <a:gd name="T8" fmla="*/ 47 w 86"/>
                <a:gd name="T9" fmla="*/ 13 h 44"/>
                <a:gd name="T10" fmla="*/ 17 w 86"/>
                <a:gd name="T11" fmla="*/ 13 h 44"/>
                <a:gd name="T12" fmla="*/ 0 w 86"/>
                <a:gd name="T13" fmla="*/ 30 h 44"/>
                <a:gd name="T14" fmla="*/ 13 w 86"/>
                <a:gd name="T15" fmla="*/ 44 h 44"/>
                <a:gd name="T16" fmla="*/ 16 w 86"/>
                <a:gd name="T17" fmla="*/ 41 h 44"/>
                <a:gd name="T18" fmla="*/ 54 w 86"/>
                <a:gd name="T19" fmla="*/ 42 h 44"/>
                <a:gd name="T20" fmla="*/ 83 w 86"/>
                <a:gd name="T21" fmla="*/ 13 h 44"/>
                <a:gd name="T22" fmla="*/ 83 w 86"/>
                <a:gd name="T23" fmla="*/ 3 h 44"/>
                <a:gd name="T24" fmla="*/ 83 w 86"/>
                <a:gd name="T25" fmla="*/ 3 h 44"/>
                <a:gd name="T26" fmla="*/ 73 w 86"/>
                <a:gd name="T27" fmla="*/ 3 h 44"/>
                <a:gd name="T28" fmla="*/ 54 w 86"/>
                <a:gd name="T29"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 h="44">
                  <a:moveTo>
                    <a:pt x="28" y="27"/>
                  </a:moveTo>
                  <a:cubicBezTo>
                    <a:pt x="47" y="27"/>
                    <a:pt x="47" y="27"/>
                    <a:pt x="47" y="27"/>
                  </a:cubicBezTo>
                  <a:cubicBezTo>
                    <a:pt x="51" y="27"/>
                    <a:pt x="54" y="24"/>
                    <a:pt x="54" y="20"/>
                  </a:cubicBezTo>
                  <a:cubicBezTo>
                    <a:pt x="54" y="20"/>
                    <a:pt x="54" y="20"/>
                    <a:pt x="54" y="20"/>
                  </a:cubicBezTo>
                  <a:cubicBezTo>
                    <a:pt x="54" y="16"/>
                    <a:pt x="51" y="13"/>
                    <a:pt x="47" y="13"/>
                  </a:cubicBezTo>
                  <a:cubicBezTo>
                    <a:pt x="17" y="13"/>
                    <a:pt x="17" y="13"/>
                    <a:pt x="17" y="13"/>
                  </a:cubicBezTo>
                  <a:cubicBezTo>
                    <a:pt x="0" y="30"/>
                    <a:pt x="0" y="30"/>
                    <a:pt x="0" y="30"/>
                  </a:cubicBezTo>
                  <a:moveTo>
                    <a:pt x="13" y="44"/>
                  </a:moveTo>
                  <a:cubicBezTo>
                    <a:pt x="16" y="41"/>
                    <a:pt x="16" y="41"/>
                    <a:pt x="16" y="41"/>
                  </a:cubicBezTo>
                  <a:cubicBezTo>
                    <a:pt x="54" y="42"/>
                    <a:pt x="54" y="42"/>
                    <a:pt x="54" y="42"/>
                  </a:cubicBezTo>
                  <a:cubicBezTo>
                    <a:pt x="83" y="13"/>
                    <a:pt x="83" y="13"/>
                    <a:pt x="83" y="13"/>
                  </a:cubicBezTo>
                  <a:cubicBezTo>
                    <a:pt x="86" y="10"/>
                    <a:pt x="86" y="6"/>
                    <a:pt x="83" y="3"/>
                  </a:cubicBezTo>
                  <a:cubicBezTo>
                    <a:pt x="83" y="3"/>
                    <a:pt x="83" y="3"/>
                    <a:pt x="83" y="3"/>
                  </a:cubicBezTo>
                  <a:cubicBezTo>
                    <a:pt x="81" y="0"/>
                    <a:pt x="76" y="0"/>
                    <a:pt x="73" y="3"/>
                  </a:cubicBezTo>
                  <a:cubicBezTo>
                    <a:pt x="54" y="22"/>
                    <a:pt x="54" y="22"/>
                    <a:pt x="54" y="22"/>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4" name="Freeform 11">
              <a:extLst>
                <a:ext uri="{FF2B5EF4-FFF2-40B4-BE49-F238E27FC236}">
                  <a16:creationId xmlns:a16="http://schemas.microsoft.com/office/drawing/2014/main" id="{10DDF38F-5AE6-240F-0D53-C2123E952167}"/>
                </a:ext>
              </a:extLst>
            </p:cNvPr>
            <p:cNvSpPr>
              <a:spLocks/>
            </p:cNvSpPr>
            <p:nvPr/>
          </p:nvSpPr>
          <p:spPr bwMode="auto">
            <a:xfrm>
              <a:off x="3881" y="2139"/>
              <a:ext cx="61" cy="70"/>
            </a:xfrm>
            <a:custGeom>
              <a:avLst/>
              <a:gdLst>
                <a:gd name="T0" fmla="*/ 0 w 61"/>
                <a:gd name="T1" fmla="*/ 0 h 70"/>
                <a:gd name="T2" fmla="*/ 61 w 61"/>
                <a:gd name="T3" fmla="*/ 0 h 70"/>
                <a:gd name="T4" fmla="*/ 61 w 61"/>
                <a:gd name="T5" fmla="*/ 70 h 70"/>
                <a:gd name="T6" fmla="*/ 0 w 61"/>
                <a:gd name="T7" fmla="*/ 70 h 70"/>
                <a:gd name="T8" fmla="*/ 0 w 61"/>
                <a:gd name="T9" fmla="*/ 0 h 70"/>
                <a:gd name="T10" fmla="*/ 0 w 61"/>
                <a:gd name="T11" fmla="*/ 0 h 70"/>
              </a:gdLst>
              <a:ahLst/>
              <a:cxnLst>
                <a:cxn ang="0">
                  <a:pos x="T0" y="T1"/>
                </a:cxn>
                <a:cxn ang="0">
                  <a:pos x="T2" y="T3"/>
                </a:cxn>
                <a:cxn ang="0">
                  <a:pos x="T4" y="T5"/>
                </a:cxn>
                <a:cxn ang="0">
                  <a:pos x="T6" y="T7"/>
                </a:cxn>
                <a:cxn ang="0">
                  <a:pos x="T8" y="T9"/>
                </a:cxn>
                <a:cxn ang="0">
                  <a:pos x="T10" y="T11"/>
                </a:cxn>
              </a:cxnLst>
              <a:rect l="0" t="0" r="r" b="b"/>
              <a:pathLst>
                <a:path w="61" h="70">
                  <a:moveTo>
                    <a:pt x="0" y="0"/>
                  </a:moveTo>
                  <a:lnTo>
                    <a:pt x="61" y="0"/>
                  </a:lnTo>
                  <a:lnTo>
                    <a:pt x="61" y="70"/>
                  </a:lnTo>
                  <a:lnTo>
                    <a:pt x="0" y="70"/>
                  </a:lnTo>
                  <a:lnTo>
                    <a:pt x="0" y="0"/>
                  </a:lnTo>
                  <a:lnTo>
                    <a:pt x="0" y="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5" name="Line 12">
              <a:extLst>
                <a:ext uri="{FF2B5EF4-FFF2-40B4-BE49-F238E27FC236}">
                  <a16:creationId xmlns:a16="http://schemas.microsoft.com/office/drawing/2014/main" id="{C831827F-BAC4-0D35-9AB9-ADB4825E385E}"/>
                </a:ext>
              </a:extLst>
            </p:cNvPr>
            <p:cNvSpPr>
              <a:spLocks noChangeShapeType="1"/>
            </p:cNvSpPr>
            <p:nvPr/>
          </p:nvSpPr>
          <p:spPr bwMode="auto">
            <a:xfrm>
              <a:off x="3912" y="2156"/>
              <a:ext cx="21"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6" name="Freeform 13">
              <a:extLst>
                <a:ext uri="{FF2B5EF4-FFF2-40B4-BE49-F238E27FC236}">
                  <a16:creationId xmlns:a16="http://schemas.microsoft.com/office/drawing/2014/main" id="{C3A184DA-D6B4-F12C-3A21-14ED78FDE896}"/>
                </a:ext>
              </a:extLst>
            </p:cNvPr>
            <p:cNvSpPr>
              <a:spLocks/>
            </p:cNvSpPr>
            <p:nvPr/>
          </p:nvSpPr>
          <p:spPr bwMode="auto">
            <a:xfrm>
              <a:off x="3890" y="2149"/>
              <a:ext cx="17" cy="10"/>
            </a:xfrm>
            <a:custGeom>
              <a:avLst/>
              <a:gdLst>
                <a:gd name="T0" fmla="*/ 0 w 17"/>
                <a:gd name="T1" fmla="*/ 4 h 10"/>
                <a:gd name="T2" fmla="*/ 5 w 17"/>
                <a:gd name="T3" fmla="*/ 10 h 10"/>
                <a:gd name="T4" fmla="*/ 17 w 17"/>
                <a:gd name="T5" fmla="*/ 0 h 10"/>
              </a:gdLst>
              <a:ahLst/>
              <a:cxnLst>
                <a:cxn ang="0">
                  <a:pos x="T0" y="T1"/>
                </a:cxn>
                <a:cxn ang="0">
                  <a:pos x="T2" y="T3"/>
                </a:cxn>
                <a:cxn ang="0">
                  <a:pos x="T4" y="T5"/>
                </a:cxn>
              </a:cxnLst>
              <a:rect l="0" t="0" r="r" b="b"/>
              <a:pathLst>
                <a:path w="17" h="10">
                  <a:moveTo>
                    <a:pt x="0" y="4"/>
                  </a:moveTo>
                  <a:lnTo>
                    <a:pt x="5" y="10"/>
                  </a:lnTo>
                  <a:lnTo>
                    <a:pt x="17"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7" name="Freeform 14">
              <a:extLst>
                <a:ext uri="{FF2B5EF4-FFF2-40B4-BE49-F238E27FC236}">
                  <a16:creationId xmlns:a16="http://schemas.microsoft.com/office/drawing/2014/main" id="{A1D2A7CA-79B7-FBC6-759C-8B9B6B3FCFD0}"/>
                </a:ext>
              </a:extLst>
            </p:cNvPr>
            <p:cNvSpPr>
              <a:spLocks/>
            </p:cNvSpPr>
            <p:nvPr/>
          </p:nvSpPr>
          <p:spPr bwMode="auto">
            <a:xfrm>
              <a:off x="3890" y="2167"/>
              <a:ext cx="17" cy="12"/>
            </a:xfrm>
            <a:custGeom>
              <a:avLst/>
              <a:gdLst>
                <a:gd name="T0" fmla="*/ 0 w 17"/>
                <a:gd name="T1" fmla="*/ 6 h 12"/>
                <a:gd name="T2" fmla="*/ 5 w 17"/>
                <a:gd name="T3" fmla="*/ 12 h 12"/>
                <a:gd name="T4" fmla="*/ 17 w 17"/>
                <a:gd name="T5" fmla="*/ 0 h 12"/>
              </a:gdLst>
              <a:ahLst/>
              <a:cxnLst>
                <a:cxn ang="0">
                  <a:pos x="T0" y="T1"/>
                </a:cxn>
                <a:cxn ang="0">
                  <a:pos x="T2" y="T3"/>
                </a:cxn>
                <a:cxn ang="0">
                  <a:pos x="T4" y="T5"/>
                </a:cxn>
              </a:cxnLst>
              <a:rect l="0" t="0" r="r" b="b"/>
              <a:pathLst>
                <a:path w="17" h="12">
                  <a:moveTo>
                    <a:pt x="0" y="6"/>
                  </a:moveTo>
                  <a:lnTo>
                    <a:pt x="5" y="12"/>
                  </a:lnTo>
                  <a:lnTo>
                    <a:pt x="17"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8" name="Freeform 15">
              <a:extLst>
                <a:ext uri="{FF2B5EF4-FFF2-40B4-BE49-F238E27FC236}">
                  <a16:creationId xmlns:a16="http://schemas.microsoft.com/office/drawing/2014/main" id="{4519C8F7-E5EB-DDCD-700D-4E00482ABAF5}"/>
                </a:ext>
              </a:extLst>
            </p:cNvPr>
            <p:cNvSpPr>
              <a:spLocks/>
            </p:cNvSpPr>
            <p:nvPr/>
          </p:nvSpPr>
          <p:spPr bwMode="auto">
            <a:xfrm>
              <a:off x="3890" y="2187"/>
              <a:ext cx="17" cy="10"/>
            </a:xfrm>
            <a:custGeom>
              <a:avLst/>
              <a:gdLst>
                <a:gd name="T0" fmla="*/ 0 w 17"/>
                <a:gd name="T1" fmla="*/ 4 h 10"/>
                <a:gd name="T2" fmla="*/ 5 w 17"/>
                <a:gd name="T3" fmla="*/ 10 h 10"/>
                <a:gd name="T4" fmla="*/ 17 w 17"/>
                <a:gd name="T5" fmla="*/ 0 h 10"/>
              </a:gdLst>
              <a:ahLst/>
              <a:cxnLst>
                <a:cxn ang="0">
                  <a:pos x="T0" y="T1"/>
                </a:cxn>
                <a:cxn ang="0">
                  <a:pos x="T2" y="T3"/>
                </a:cxn>
                <a:cxn ang="0">
                  <a:pos x="T4" y="T5"/>
                </a:cxn>
              </a:cxnLst>
              <a:rect l="0" t="0" r="r" b="b"/>
              <a:pathLst>
                <a:path w="17" h="10">
                  <a:moveTo>
                    <a:pt x="0" y="4"/>
                  </a:moveTo>
                  <a:lnTo>
                    <a:pt x="5" y="10"/>
                  </a:lnTo>
                  <a:lnTo>
                    <a:pt x="17" y="0"/>
                  </a:ln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89" name="Line 16">
              <a:extLst>
                <a:ext uri="{FF2B5EF4-FFF2-40B4-BE49-F238E27FC236}">
                  <a16:creationId xmlns:a16="http://schemas.microsoft.com/office/drawing/2014/main" id="{686B9F0F-E59F-C925-369B-59701078263A}"/>
                </a:ext>
              </a:extLst>
            </p:cNvPr>
            <p:cNvSpPr>
              <a:spLocks noChangeShapeType="1"/>
            </p:cNvSpPr>
            <p:nvPr/>
          </p:nvSpPr>
          <p:spPr bwMode="auto">
            <a:xfrm>
              <a:off x="3912" y="2174"/>
              <a:ext cx="21"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89290" name="Line 17">
              <a:extLst>
                <a:ext uri="{FF2B5EF4-FFF2-40B4-BE49-F238E27FC236}">
                  <a16:creationId xmlns:a16="http://schemas.microsoft.com/office/drawing/2014/main" id="{85767478-57E7-63C8-0D3B-5F1B6E27FF59}"/>
                </a:ext>
              </a:extLst>
            </p:cNvPr>
            <p:cNvSpPr>
              <a:spLocks noChangeShapeType="1"/>
            </p:cNvSpPr>
            <p:nvPr/>
          </p:nvSpPr>
          <p:spPr bwMode="auto">
            <a:xfrm>
              <a:off x="3912" y="2193"/>
              <a:ext cx="21" cy="0"/>
            </a:xfrm>
            <a:prstGeom prst="lin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pSp>
        <p:nvGrpSpPr>
          <p:cNvPr id="89291" name="Graphic 81">
            <a:extLst>
              <a:ext uri="{FF2B5EF4-FFF2-40B4-BE49-F238E27FC236}">
                <a16:creationId xmlns:a16="http://schemas.microsoft.com/office/drawing/2014/main" id="{A4E10164-BD68-3D25-086D-CBCD0CCDC4AF}"/>
              </a:ext>
            </a:extLst>
          </p:cNvPr>
          <p:cNvGrpSpPr/>
          <p:nvPr/>
        </p:nvGrpSpPr>
        <p:grpSpPr>
          <a:xfrm>
            <a:off x="3453371" y="4163581"/>
            <a:ext cx="437154" cy="296415"/>
            <a:chOff x="5880099" y="3268662"/>
            <a:chExt cx="671892" cy="455580"/>
          </a:xfrm>
          <a:noFill/>
        </p:grpSpPr>
        <p:sp>
          <p:nvSpPr>
            <p:cNvPr id="89292" name="Freeform: Shape 89291">
              <a:extLst>
                <a:ext uri="{FF2B5EF4-FFF2-40B4-BE49-F238E27FC236}">
                  <a16:creationId xmlns:a16="http://schemas.microsoft.com/office/drawing/2014/main" id="{7B1C9C0B-E4C6-3FEC-5B94-BA650CAD3B17}"/>
                </a:ext>
              </a:extLst>
            </p:cNvPr>
            <p:cNvSpPr/>
            <p:nvPr/>
          </p:nvSpPr>
          <p:spPr>
            <a:xfrm>
              <a:off x="6083362" y="3268662"/>
              <a:ext cx="245744" cy="235934"/>
            </a:xfrm>
            <a:custGeom>
              <a:avLst/>
              <a:gdLst>
                <a:gd name="connsiteX0" fmla="*/ 85249 w 245744"/>
                <a:gd name="connsiteY0" fmla="*/ 75819 h 235934"/>
                <a:gd name="connsiteX1" fmla="*/ 125444 w 245744"/>
                <a:gd name="connsiteY1" fmla="*/ 0 h 235934"/>
                <a:gd name="connsiteX2" fmla="*/ 161163 w 245744"/>
                <a:gd name="connsiteY2" fmla="*/ 78010 h 235934"/>
                <a:gd name="connsiteX3" fmla="*/ 245745 w 245744"/>
                <a:gd name="connsiteY3" fmla="*/ 92869 h 235934"/>
                <a:gd name="connsiteX4" fmla="*/ 182499 w 245744"/>
                <a:gd name="connsiteY4" fmla="*/ 150971 h 235934"/>
                <a:gd name="connsiteX5" fmla="*/ 194596 w 245744"/>
                <a:gd name="connsiteY5" fmla="*/ 235934 h 235934"/>
                <a:gd name="connsiteX6" fmla="*/ 119824 w 245744"/>
                <a:gd name="connsiteY6" fmla="*/ 193739 h 235934"/>
                <a:gd name="connsiteX7" fmla="*/ 42672 w 245744"/>
                <a:gd name="connsiteY7" fmla="*/ 231458 h 235934"/>
                <a:gd name="connsiteX8" fmla="*/ 59722 w 245744"/>
                <a:gd name="connsiteY8" fmla="*/ 147352 h 235934"/>
                <a:gd name="connsiteX9" fmla="*/ 0 w 245744"/>
                <a:gd name="connsiteY9" fmla="*/ 85630 h 2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4" h="235934">
                  <a:moveTo>
                    <a:pt x="85249" y="75819"/>
                  </a:moveTo>
                  <a:lnTo>
                    <a:pt x="125444" y="0"/>
                  </a:lnTo>
                  <a:lnTo>
                    <a:pt x="161163" y="78010"/>
                  </a:lnTo>
                  <a:lnTo>
                    <a:pt x="245745" y="92869"/>
                  </a:lnTo>
                  <a:lnTo>
                    <a:pt x="182499" y="150971"/>
                  </a:lnTo>
                  <a:lnTo>
                    <a:pt x="194596" y="235934"/>
                  </a:lnTo>
                  <a:lnTo>
                    <a:pt x="119824" y="193739"/>
                  </a:lnTo>
                  <a:lnTo>
                    <a:pt x="42672" y="231458"/>
                  </a:lnTo>
                  <a:lnTo>
                    <a:pt x="59722" y="147352"/>
                  </a:lnTo>
                  <a:lnTo>
                    <a:pt x="0" y="85630"/>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293" name="Freeform: Shape 89292">
              <a:extLst>
                <a:ext uri="{FF2B5EF4-FFF2-40B4-BE49-F238E27FC236}">
                  <a16:creationId xmlns:a16="http://schemas.microsoft.com/office/drawing/2014/main" id="{96256E7F-C19C-3DCF-6E9A-ABCB401C098D}"/>
                </a:ext>
              </a:extLst>
            </p:cNvPr>
            <p:cNvSpPr/>
            <p:nvPr/>
          </p:nvSpPr>
          <p:spPr>
            <a:xfrm>
              <a:off x="5880099" y="3488308"/>
              <a:ext cx="245744" cy="235934"/>
            </a:xfrm>
            <a:custGeom>
              <a:avLst/>
              <a:gdLst>
                <a:gd name="connsiteX0" fmla="*/ 85249 w 245744"/>
                <a:gd name="connsiteY0" fmla="*/ 75819 h 235934"/>
                <a:gd name="connsiteX1" fmla="*/ 125444 w 245744"/>
                <a:gd name="connsiteY1" fmla="*/ 0 h 235934"/>
                <a:gd name="connsiteX2" fmla="*/ 161163 w 245744"/>
                <a:gd name="connsiteY2" fmla="*/ 78105 h 235934"/>
                <a:gd name="connsiteX3" fmla="*/ 245745 w 245744"/>
                <a:gd name="connsiteY3" fmla="*/ 92869 h 235934"/>
                <a:gd name="connsiteX4" fmla="*/ 182499 w 245744"/>
                <a:gd name="connsiteY4" fmla="*/ 150971 h 235934"/>
                <a:gd name="connsiteX5" fmla="*/ 194596 w 245744"/>
                <a:gd name="connsiteY5" fmla="*/ 235934 h 235934"/>
                <a:gd name="connsiteX6" fmla="*/ 119825 w 245744"/>
                <a:gd name="connsiteY6" fmla="*/ 193834 h 235934"/>
                <a:gd name="connsiteX7" fmla="*/ 42672 w 245744"/>
                <a:gd name="connsiteY7" fmla="*/ 231553 h 235934"/>
                <a:gd name="connsiteX8" fmla="*/ 59722 w 245744"/>
                <a:gd name="connsiteY8" fmla="*/ 147352 h 235934"/>
                <a:gd name="connsiteX9" fmla="*/ 0 w 245744"/>
                <a:gd name="connsiteY9" fmla="*/ 85725 h 2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744" h="235934">
                  <a:moveTo>
                    <a:pt x="85249" y="75819"/>
                  </a:moveTo>
                  <a:lnTo>
                    <a:pt x="125444" y="0"/>
                  </a:lnTo>
                  <a:lnTo>
                    <a:pt x="161163" y="78105"/>
                  </a:lnTo>
                  <a:lnTo>
                    <a:pt x="245745" y="92869"/>
                  </a:lnTo>
                  <a:lnTo>
                    <a:pt x="182499" y="150971"/>
                  </a:lnTo>
                  <a:lnTo>
                    <a:pt x="194596" y="235934"/>
                  </a:lnTo>
                  <a:lnTo>
                    <a:pt x="119825" y="193834"/>
                  </a:lnTo>
                  <a:lnTo>
                    <a:pt x="42672" y="231553"/>
                  </a:lnTo>
                  <a:lnTo>
                    <a:pt x="59722" y="147352"/>
                  </a:lnTo>
                  <a:lnTo>
                    <a:pt x="0" y="85725"/>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294" name="Freeform: Shape 89293">
              <a:extLst>
                <a:ext uri="{FF2B5EF4-FFF2-40B4-BE49-F238E27FC236}">
                  <a16:creationId xmlns:a16="http://schemas.microsoft.com/office/drawing/2014/main" id="{51FBC747-3BAD-CD34-A75E-C9B9EAFF9507}"/>
                </a:ext>
              </a:extLst>
            </p:cNvPr>
            <p:cNvSpPr/>
            <p:nvPr/>
          </p:nvSpPr>
          <p:spPr>
            <a:xfrm>
              <a:off x="6306342" y="3488308"/>
              <a:ext cx="245649" cy="235934"/>
            </a:xfrm>
            <a:custGeom>
              <a:avLst/>
              <a:gdLst>
                <a:gd name="connsiteX0" fmla="*/ 85249 w 245649"/>
                <a:gd name="connsiteY0" fmla="*/ 75819 h 235934"/>
                <a:gd name="connsiteX1" fmla="*/ 125444 w 245649"/>
                <a:gd name="connsiteY1" fmla="*/ 0 h 235934"/>
                <a:gd name="connsiteX2" fmla="*/ 161163 w 245649"/>
                <a:gd name="connsiteY2" fmla="*/ 78105 h 235934"/>
                <a:gd name="connsiteX3" fmla="*/ 245650 w 245649"/>
                <a:gd name="connsiteY3" fmla="*/ 92869 h 235934"/>
                <a:gd name="connsiteX4" fmla="*/ 182499 w 245649"/>
                <a:gd name="connsiteY4" fmla="*/ 150971 h 235934"/>
                <a:gd name="connsiteX5" fmla="*/ 194500 w 245649"/>
                <a:gd name="connsiteY5" fmla="*/ 235934 h 235934"/>
                <a:gd name="connsiteX6" fmla="*/ 119729 w 245649"/>
                <a:gd name="connsiteY6" fmla="*/ 193834 h 235934"/>
                <a:gd name="connsiteX7" fmla="*/ 42672 w 245649"/>
                <a:gd name="connsiteY7" fmla="*/ 231553 h 235934"/>
                <a:gd name="connsiteX8" fmla="*/ 59626 w 245649"/>
                <a:gd name="connsiteY8" fmla="*/ 147352 h 235934"/>
                <a:gd name="connsiteX9" fmla="*/ 0 w 245649"/>
                <a:gd name="connsiteY9" fmla="*/ 85725 h 23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649" h="235934">
                  <a:moveTo>
                    <a:pt x="85249" y="75819"/>
                  </a:moveTo>
                  <a:lnTo>
                    <a:pt x="125444" y="0"/>
                  </a:lnTo>
                  <a:lnTo>
                    <a:pt x="161163" y="78105"/>
                  </a:lnTo>
                  <a:lnTo>
                    <a:pt x="245650" y="92869"/>
                  </a:lnTo>
                  <a:lnTo>
                    <a:pt x="182499" y="150971"/>
                  </a:lnTo>
                  <a:lnTo>
                    <a:pt x="194500" y="235934"/>
                  </a:lnTo>
                  <a:lnTo>
                    <a:pt x="119729" y="193834"/>
                  </a:lnTo>
                  <a:lnTo>
                    <a:pt x="42672" y="231553"/>
                  </a:lnTo>
                  <a:lnTo>
                    <a:pt x="59626" y="147352"/>
                  </a:lnTo>
                  <a:lnTo>
                    <a:pt x="0" y="85725"/>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pic>
        <p:nvPicPr>
          <p:cNvPr id="89295" name="Graphic 89294">
            <a:extLst>
              <a:ext uri="{FF2B5EF4-FFF2-40B4-BE49-F238E27FC236}">
                <a16:creationId xmlns:a16="http://schemas.microsoft.com/office/drawing/2014/main" id="{A8854C11-E895-A967-3C17-6769BE650D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66173" y="4149841"/>
            <a:ext cx="335112" cy="335110"/>
          </a:xfrm>
          <a:prstGeom prst="rect">
            <a:avLst/>
          </a:prstGeom>
        </p:spPr>
      </p:pic>
      <p:sp>
        <p:nvSpPr>
          <p:cNvPr id="89296" name="Freeform: Shape 89295">
            <a:extLst>
              <a:ext uri="{FF2B5EF4-FFF2-40B4-BE49-F238E27FC236}">
                <a16:creationId xmlns:a16="http://schemas.microsoft.com/office/drawing/2014/main" id="{32048727-8087-C4CB-1886-E47FAD7E7F36}"/>
              </a:ext>
            </a:extLst>
          </p:cNvPr>
          <p:cNvSpPr/>
          <p:nvPr/>
        </p:nvSpPr>
        <p:spPr>
          <a:xfrm>
            <a:off x="4468899" y="2500588"/>
            <a:ext cx="82689" cy="82152"/>
          </a:xfrm>
          <a:custGeom>
            <a:avLst/>
            <a:gdLst>
              <a:gd name="connsiteX0" fmla="*/ 43815 w 117633"/>
              <a:gd name="connsiteY0" fmla="*/ 46863 h 116871"/>
              <a:gd name="connsiteX1" fmla="*/ 58865 w 117633"/>
              <a:gd name="connsiteY1" fmla="*/ 0 h 116871"/>
              <a:gd name="connsiteX2" fmla="*/ 72581 w 117633"/>
              <a:gd name="connsiteY2" fmla="*/ 46863 h 116871"/>
              <a:gd name="connsiteX3" fmla="*/ 117634 w 117633"/>
              <a:gd name="connsiteY3" fmla="*/ 46863 h 116871"/>
              <a:gd name="connsiteX4" fmla="*/ 81058 w 117633"/>
              <a:gd name="connsiteY4" fmla="*/ 74962 h 116871"/>
              <a:gd name="connsiteX5" fmla="*/ 96774 w 117633"/>
              <a:gd name="connsiteY5" fmla="*/ 116872 h 116871"/>
              <a:gd name="connsiteX6" fmla="*/ 58865 w 117633"/>
              <a:gd name="connsiteY6" fmla="*/ 94393 h 116871"/>
              <a:gd name="connsiteX7" fmla="*/ 21622 w 117633"/>
              <a:gd name="connsiteY7" fmla="*/ 116872 h 116871"/>
              <a:gd name="connsiteX8" fmla="*/ 34671 w 117633"/>
              <a:gd name="connsiteY8" fmla="*/ 74962 h 116871"/>
              <a:gd name="connsiteX9" fmla="*/ 0 w 117633"/>
              <a:gd name="connsiteY9" fmla="*/ 46863 h 116871"/>
              <a:gd name="connsiteX10" fmla="*/ 43815 w 117633"/>
              <a:gd name="connsiteY10" fmla="*/ 46863 h 116871"/>
              <a:gd name="connsiteX11" fmla="*/ 43815 w 117633"/>
              <a:gd name="connsiteY11" fmla="*/ 46863 h 116871"/>
              <a:gd name="connsiteX12" fmla="*/ 43815 w 117633"/>
              <a:gd name="connsiteY12" fmla="*/ 46863 h 116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633" h="116871">
                <a:moveTo>
                  <a:pt x="43815" y="46863"/>
                </a:moveTo>
                <a:lnTo>
                  <a:pt x="58865" y="0"/>
                </a:lnTo>
                <a:lnTo>
                  <a:pt x="72581" y="46863"/>
                </a:lnTo>
                <a:lnTo>
                  <a:pt x="117634" y="46863"/>
                </a:lnTo>
                <a:lnTo>
                  <a:pt x="81058" y="74962"/>
                </a:lnTo>
                <a:lnTo>
                  <a:pt x="96774" y="116872"/>
                </a:lnTo>
                <a:lnTo>
                  <a:pt x="58865" y="94393"/>
                </a:lnTo>
                <a:lnTo>
                  <a:pt x="21622" y="116872"/>
                </a:lnTo>
                <a:lnTo>
                  <a:pt x="34671" y="74962"/>
                </a:lnTo>
                <a:lnTo>
                  <a:pt x="0" y="46863"/>
                </a:lnTo>
                <a:lnTo>
                  <a:pt x="43815" y="46863"/>
                </a:lnTo>
                <a:lnTo>
                  <a:pt x="43815" y="46863"/>
                </a:lnTo>
                <a:lnTo>
                  <a:pt x="43815" y="46863"/>
                </a:lnTo>
                <a:close/>
              </a:path>
            </a:pathLst>
          </a:custGeom>
          <a:noFill/>
          <a:ln w="6350" cap="flat">
            <a:solidFill>
              <a:srgbClr val="FFFFFF">
                <a:lumMod val="9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297" name="Freeform 96" title="Icon of a gear with a wrench">
            <a:extLst>
              <a:ext uri="{FF2B5EF4-FFF2-40B4-BE49-F238E27FC236}">
                <a16:creationId xmlns:a16="http://schemas.microsoft.com/office/drawing/2014/main" id="{CF42BBED-9391-2469-5E79-6857441D4FB9}"/>
              </a:ext>
            </a:extLst>
          </p:cNvPr>
          <p:cNvSpPr>
            <a:spLocks noChangeAspect="1" noEditPoints="1"/>
          </p:cNvSpPr>
          <p:nvPr/>
        </p:nvSpPr>
        <p:spPr bwMode="auto">
          <a:xfrm>
            <a:off x="1961140" y="2386893"/>
            <a:ext cx="216784" cy="19960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FFFFFF">
                <a:lumMod val="9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89298" name="gear" title="Icon of a gear surrounded by a circle with lines of varying length">
            <a:extLst>
              <a:ext uri="{FF2B5EF4-FFF2-40B4-BE49-F238E27FC236}">
                <a16:creationId xmlns:a16="http://schemas.microsoft.com/office/drawing/2014/main" id="{323DE158-4114-4DE5-A050-5C097E2B1E02}"/>
              </a:ext>
            </a:extLst>
          </p:cNvPr>
          <p:cNvSpPr>
            <a:spLocks noChangeAspect="1" noEditPoints="1"/>
          </p:cNvSpPr>
          <p:nvPr/>
        </p:nvSpPr>
        <p:spPr bwMode="auto">
          <a:xfrm>
            <a:off x="2519995" y="1969141"/>
            <a:ext cx="182826" cy="18203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6350" cap="flat">
            <a:solidFill>
              <a:srgbClr val="FFFFFF">
                <a:lumMod val="95000"/>
              </a:srgb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sp>
        <p:nvSpPr>
          <p:cNvPr id="89299" name="Freeform: Shape 89298">
            <a:extLst>
              <a:ext uri="{FF2B5EF4-FFF2-40B4-BE49-F238E27FC236}">
                <a16:creationId xmlns:a16="http://schemas.microsoft.com/office/drawing/2014/main" id="{14EF1F55-B069-91FA-9697-B27C94A6E05E}"/>
              </a:ext>
            </a:extLst>
          </p:cNvPr>
          <p:cNvSpPr/>
          <p:nvPr/>
        </p:nvSpPr>
        <p:spPr>
          <a:xfrm>
            <a:off x="4816820" y="2960263"/>
            <a:ext cx="118146" cy="113673"/>
          </a:xfrm>
          <a:custGeom>
            <a:avLst/>
            <a:gdLst>
              <a:gd name="connsiteX0" fmla="*/ 236125 w 257841"/>
              <a:gd name="connsiteY0" fmla="*/ 143878 h 248081"/>
              <a:gd name="connsiteX1" fmla="*/ 257842 w 257841"/>
              <a:gd name="connsiteY1" fmla="*/ 165404 h 248081"/>
              <a:gd name="connsiteX2" fmla="*/ 257842 w 257841"/>
              <a:gd name="connsiteY2" fmla="*/ 190169 h 248081"/>
              <a:gd name="connsiteX3" fmla="*/ 212503 w 257841"/>
              <a:gd name="connsiteY3" fmla="*/ 144259 h 248081"/>
              <a:gd name="connsiteX4" fmla="*/ 191262 w 257841"/>
              <a:gd name="connsiteY4" fmla="*/ 165404 h 248081"/>
              <a:gd name="connsiteX5" fmla="*/ 191262 w 257841"/>
              <a:gd name="connsiteY5" fmla="*/ 190169 h 248081"/>
              <a:gd name="connsiteX6" fmla="*/ 66485 w 257841"/>
              <a:gd name="connsiteY6" fmla="*/ 91014 h 248081"/>
              <a:gd name="connsiteX7" fmla="*/ 24860 w 257841"/>
              <a:gd name="connsiteY7" fmla="*/ 132353 h 248081"/>
              <a:gd name="connsiteX8" fmla="*/ 24860 w 257841"/>
              <a:gd name="connsiteY8" fmla="*/ 248081 h 248081"/>
              <a:gd name="connsiteX9" fmla="*/ 108014 w 257841"/>
              <a:gd name="connsiteY9" fmla="*/ 248081 h 248081"/>
              <a:gd name="connsiteX10" fmla="*/ 108014 w 257841"/>
              <a:gd name="connsiteY10" fmla="*/ 132353 h 248081"/>
              <a:gd name="connsiteX11" fmla="*/ 66485 w 257841"/>
              <a:gd name="connsiteY11" fmla="*/ 91014 h 248081"/>
              <a:gd name="connsiteX12" fmla="*/ 66485 w 257841"/>
              <a:gd name="connsiteY12" fmla="*/ 91014 h 248081"/>
              <a:gd name="connsiteX13" fmla="*/ 0 w 257841"/>
              <a:gd name="connsiteY13" fmla="*/ 248081 h 248081"/>
              <a:gd name="connsiteX14" fmla="*/ 133064 w 257841"/>
              <a:gd name="connsiteY14" fmla="*/ 248081 h 248081"/>
              <a:gd name="connsiteX15" fmla="*/ 66485 w 257841"/>
              <a:gd name="connsiteY15" fmla="*/ 132353 h 248081"/>
              <a:gd name="connsiteX16" fmla="*/ 58198 w 257841"/>
              <a:gd name="connsiteY16" fmla="*/ 140639 h 248081"/>
              <a:gd name="connsiteX17" fmla="*/ 66485 w 257841"/>
              <a:gd name="connsiteY17" fmla="*/ 148926 h 248081"/>
              <a:gd name="connsiteX18" fmla="*/ 74771 w 257841"/>
              <a:gd name="connsiteY18" fmla="*/ 140639 h 248081"/>
              <a:gd name="connsiteX19" fmla="*/ 66485 w 257841"/>
              <a:gd name="connsiteY19" fmla="*/ 132353 h 248081"/>
              <a:gd name="connsiteX20" fmla="*/ 66485 w 257841"/>
              <a:gd name="connsiteY20" fmla="*/ 132353 h 248081"/>
              <a:gd name="connsiteX21" fmla="*/ 208979 w 257841"/>
              <a:gd name="connsiteY21" fmla="*/ 139020 h 248081"/>
              <a:gd name="connsiteX22" fmla="*/ 233362 w 257841"/>
              <a:gd name="connsiteY22" fmla="*/ 146069 h 248081"/>
              <a:gd name="connsiteX23" fmla="*/ 238982 w 257841"/>
              <a:gd name="connsiteY23" fmla="*/ 124733 h 248081"/>
              <a:gd name="connsiteX24" fmla="*/ 189357 w 257841"/>
              <a:gd name="connsiteY24" fmla="*/ 15195 h 248081"/>
              <a:gd name="connsiteX25" fmla="*/ 171736 w 257841"/>
              <a:gd name="connsiteY25" fmla="*/ 59296 h 248081"/>
              <a:gd name="connsiteX26" fmla="*/ 208979 w 257841"/>
              <a:gd name="connsiteY26" fmla="*/ 139020 h 248081"/>
              <a:gd name="connsiteX27" fmla="*/ 108299 w 257841"/>
              <a:gd name="connsiteY27" fmla="*/ 119970 h 248081"/>
              <a:gd name="connsiteX28" fmla="*/ 184214 w 257841"/>
              <a:gd name="connsiteY28" fmla="*/ 42056 h 248081"/>
              <a:gd name="connsiteX29" fmla="*/ 183642 w 257841"/>
              <a:gd name="connsiteY29" fmla="*/ 7004 h 248081"/>
              <a:gd name="connsiteX30" fmla="*/ 148400 w 257841"/>
              <a:gd name="connsiteY30" fmla="*/ 7575 h 248081"/>
              <a:gd name="connsiteX31" fmla="*/ 70390 w 257841"/>
              <a:gd name="connsiteY31" fmla="*/ 87299 h 248081"/>
              <a:gd name="connsiteX32" fmla="*/ 230219 w 257841"/>
              <a:gd name="connsiteY32" fmla="*/ 115398 h 248081"/>
              <a:gd name="connsiteX33" fmla="*/ 206502 w 257841"/>
              <a:gd name="connsiteY33" fmla="*/ 126352 h 2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57841" h="248081">
                <a:moveTo>
                  <a:pt x="236125" y="143878"/>
                </a:moveTo>
                <a:cubicBezTo>
                  <a:pt x="257842" y="165404"/>
                  <a:pt x="257842" y="165404"/>
                  <a:pt x="257842" y="165404"/>
                </a:cubicBezTo>
                <a:cubicBezTo>
                  <a:pt x="257842" y="190169"/>
                  <a:pt x="257842" y="190169"/>
                  <a:pt x="257842" y="190169"/>
                </a:cubicBezTo>
                <a:moveTo>
                  <a:pt x="212503" y="144259"/>
                </a:moveTo>
                <a:cubicBezTo>
                  <a:pt x="191262" y="165404"/>
                  <a:pt x="191262" y="165404"/>
                  <a:pt x="191262" y="165404"/>
                </a:cubicBezTo>
                <a:cubicBezTo>
                  <a:pt x="191262" y="190169"/>
                  <a:pt x="191262" y="190169"/>
                  <a:pt x="191262" y="190169"/>
                </a:cubicBezTo>
                <a:moveTo>
                  <a:pt x="66485" y="91014"/>
                </a:moveTo>
                <a:cubicBezTo>
                  <a:pt x="43529" y="91014"/>
                  <a:pt x="24860" y="109493"/>
                  <a:pt x="24860" y="132353"/>
                </a:cubicBezTo>
                <a:cubicBezTo>
                  <a:pt x="24860" y="248081"/>
                  <a:pt x="24860" y="248081"/>
                  <a:pt x="24860" y="248081"/>
                </a:cubicBezTo>
                <a:cubicBezTo>
                  <a:pt x="108014" y="248081"/>
                  <a:pt x="108014" y="248081"/>
                  <a:pt x="108014" y="248081"/>
                </a:cubicBezTo>
                <a:cubicBezTo>
                  <a:pt x="108014" y="132353"/>
                  <a:pt x="108014" y="132353"/>
                  <a:pt x="108014" y="132353"/>
                </a:cubicBezTo>
                <a:cubicBezTo>
                  <a:pt x="108109" y="109493"/>
                  <a:pt x="89440" y="91014"/>
                  <a:pt x="66485" y="91014"/>
                </a:cubicBezTo>
                <a:lnTo>
                  <a:pt x="66485" y="91014"/>
                </a:lnTo>
                <a:close/>
                <a:moveTo>
                  <a:pt x="0" y="248081"/>
                </a:moveTo>
                <a:cubicBezTo>
                  <a:pt x="133064" y="248081"/>
                  <a:pt x="133064" y="248081"/>
                  <a:pt x="133064" y="248081"/>
                </a:cubicBezTo>
                <a:moveTo>
                  <a:pt x="66485" y="132353"/>
                </a:moveTo>
                <a:cubicBezTo>
                  <a:pt x="61913" y="132353"/>
                  <a:pt x="58198" y="136067"/>
                  <a:pt x="58198" y="140639"/>
                </a:cubicBezTo>
                <a:cubicBezTo>
                  <a:pt x="58198" y="145211"/>
                  <a:pt x="61913" y="148926"/>
                  <a:pt x="66485" y="148926"/>
                </a:cubicBezTo>
                <a:cubicBezTo>
                  <a:pt x="71057" y="148926"/>
                  <a:pt x="74771" y="145211"/>
                  <a:pt x="74771" y="140639"/>
                </a:cubicBezTo>
                <a:cubicBezTo>
                  <a:pt x="74867" y="136067"/>
                  <a:pt x="71152" y="132353"/>
                  <a:pt x="66485" y="132353"/>
                </a:cubicBezTo>
                <a:lnTo>
                  <a:pt x="66485" y="132353"/>
                </a:lnTo>
                <a:close/>
                <a:moveTo>
                  <a:pt x="208979" y="139020"/>
                </a:moveTo>
                <a:cubicBezTo>
                  <a:pt x="213074" y="148259"/>
                  <a:pt x="224504" y="151879"/>
                  <a:pt x="233362" y="146069"/>
                </a:cubicBezTo>
                <a:cubicBezTo>
                  <a:pt x="240316" y="141592"/>
                  <a:pt x="242316" y="132353"/>
                  <a:pt x="238982" y="124733"/>
                </a:cubicBezTo>
                <a:cubicBezTo>
                  <a:pt x="189357" y="15195"/>
                  <a:pt x="189357" y="15195"/>
                  <a:pt x="189357" y="15195"/>
                </a:cubicBezTo>
                <a:moveTo>
                  <a:pt x="171736" y="59296"/>
                </a:moveTo>
                <a:cubicBezTo>
                  <a:pt x="171736" y="59296"/>
                  <a:pt x="172688" y="59010"/>
                  <a:pt x="208979" y="139020"/>
                </a:cubicBezTo>
                <a:moveTo>
                  <a:pt x="108299" y="119970"/>
                </a:moveTo>
                <a:cubicBezTo>
                  <a:pt x="185833" y="40532"/>
                  <a:pt x="184214" y="42056"/>
                  <a:pt x="184214" y="42056"/>
                </a:cubicBezTo>
                <a:cubicBezTo>
                  <a:pt x="193834" y="32245"/>
                  <a:pt x="193548" y="16529"/>
                  <a:pt x="183642" y="7004"/>
                </a:cubicBezTo>
                <a:cubicBezTo>
                  <a:pt x="173831" y="-2521"/>
                  <a:pt x="158020" y="-2331"/>
                  <a:pt x="148400" y="7575"/>
                </a:cubicBezTo>
                <a:lnTo>
                  <a:pt x="70390" y="87299"/>
                </a:lnTo>
                <a:moveTo>
                  <a:pt x="230219" y="115398"/>
                </a:moveTo>
                <a:lnTo>
                  <a:pt x="206502" y="126352"/>
                </a:lnTo>
              </a:path>
            </a:pathLst>
          </a:custGeom>
          <a:noFill/>
          <a:ln w="6350" cap="flat">
            <a:solidFill>
              <a:srgbClr val="FFFFFF">
                <a:lumMod val="9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0" name="Processing_E9F5" title="Icon of two interlocked gears">
            <a:extLst>
              <a:ext uri="{FF2B5EF4-FFF2-40B4-BE49-F238E27FC236}">
                <a16:creationId xmlns:a16="http://schemas.microsoft.com/office/drawing/2014/main" id="{C51DCC01-7E49-2CC3-23A1-4E3F86481F42}"/>
              </a:ext>
            </a:extLst>
          </p:cNvPr>
          <p:cNvSpPr>
            <a:spLocks noChangeAspect="1" noEditPoints="1"/>
          </p:cNvSpPr>
          <p:nvPr/>
        </p:nvSpPr>
        <p:spPr bwMode="auto">
          <a:xfrm>
            <a:off x="3939083" y="1954654"/>
            <a:ext cx="251231" cy="218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6350" cap="flat">
            <a:solidFill>
              <a:srgbClr val="FFFFFF">
                <a:lumMod val="95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1" name="people_12" title="Icon of three people">
            <a:extLst>
              <a:ext uri="{FF2B5EF4-FFF2-40B4-BE49-F238E27FC236}">
                <a16:creationId xmlns:a16="http://schemas.microsoft.com/office/drawing/2014/main" id="{E05E1F8C-ACED-F8DF-EE5E-D6971F735005}"/>
              </a:ext>
            </a:extLst>
          </p:cNvPr>
          <p:cNvSpPr>
            <a:spLocks noChangeAspect="1" noEditPoints="1"/>
          </p:cNvSpPr>
          <p:nvPr/>
        </p:nvSpPr>
        <p:spPr bwMode="auto">
          <a:xfrm>
            <a:off x="3845139" y="4951716"/>
            <a:ext cx="221390" cy="1888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2" name="Telemarketer_E7B9" title="Icon of a person wearing a headset">
            <a:extLst>
              <a:ext uri="{FF2B5EF4-FFF2-40B4-BE49-F238E27FC236}">
                <a16:creationId xmlns:a16="http://schemas.microsoft.com/office/drawing/2014/main" id="{14F03B18-3918-195A-DDC1-070E5C9F6820}"/>
              </a:ext>
            </a:extLst>
          </p:cNvPr>
          <p:cNvSpPr>
            <a:spLocks noChangeAspect="1" noEditPoints="1"/>
          </p:cNvSpPr>
          <p:nvPr/>
        </p:nvSpPr>
        <p:spPr bwMode="auto">
          <a:xfrm>
            <a:off x="4737386" y="4149841"/>
            <a:ext cx="137634" cy="164144"/>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6350"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3" name="Graphic 5">
            <a:extLst>
              <a:ext uri="{FF2B5EF4-FFF2-40B4-BE49-F238E27FC236}">
                <a16:creationId xmlns:a16="http://schemas.microsoft.com/office/drawing/2014/main" id="{1D88EC15-E07D-C710-D4BB-CE86D44661DC}"/>
              </a:ext>
            </a:extLst>
          </p:cNvPr>
          <p:cNvSpPr/>
          <p:nvPr/>
        </p:nvSpPr>
        <p:spPr>
          <a:xfrm>
            <a:off x="4401005" y="4528428"/>
            <a:ext cx="247321" cy="283420"/>
          </a:xfrm>
          <a:custGeom>
            <a:avLst/>
            <a:gdLst>
              <a:gd name="connsiteX0" fmla="*/ 104531 w 430918"/>
              <a:gd name="connsiteY0" fmla="*/ 118600 h 493814"/>
              <a:gd name="connsiteX1" fmla="*/ 52329 w 430918"/>
              <a:gd name="connsiteY1" fmla="*/ 144382 h 493814"/>
              <a:gd name="connsiteX2" fmla="*/ 1210 w 430918"/>
              <a:gd name="connsiteY2" fmla="*/ 118600 h 493814"/>
              <a:gd name="connsiteX3" fmla="*/ 99820 w 430918"/>
              <a:gd name="connsiteY3" fmla="*/ 115671 h 493814"/>
              <a:gd name="connsiteX4" fmla="*/ 52329 w 430918"/>
              <a:gd name="connsiteY4" fmla="*/ 91671 h 493814"/>
              <a:gd name="connsiteX5" fmla="*/ 64 w 430918"/>
              <a:gd name="connsiteY5" fmla="*/ 118027 h 493814"/>
              <a:gd name="connsiteX6" fmla="*/ 64 w 430918"/>
              <a:gd name="connsiteY6" fmla="*/ 183915 h 493814"/>
              <a:gd name="connsiteX7" fmla="*/ 52329 w 430918"/>
              <a:gd name="connsiteY7" fmla="*/ 210271 h 493814"/>
              <a:gd name="connsiteX8" fmla="*/ 104531 w 430918"/>
              <a:gd name="connsiteY8" fmla="*/ 183915 h 493814"/>
              <a:gd name="connsiteX9" fmla="*/ 104531 w 430918"/>
              <a:gd name="connsiteY9" fmla="*/ 118027 h 493814"/>
              <a:gd name="connsiteX10" fmla="*/ 99820 w 430918"/>
              <a:gd name="connsiteY10" fmla="*/ 115671 h 493814"/>
              <a:gd name="connsiteX11" fmla="*/ 52329 w 430918"/>
              <a:gd name="connsiteY11" fmla="*/ 144382 h 493814"/>
              <a:gd name="connsiteX12" fmla="*/ 52329 w 430918"/>
              <a:gd name="connsiteY12" fmla="*/ 208615 h 493814"/>
              <a:gd name="connsiteX13" fmla="*/ 429518 w 430918"/>
              <a:gd name="connsiteY13" fmla="*/ 118727 h 493814"/>
              <a:gd name="connsiteX14" fmla="*/ 378717 w 430918"/>
              <a:gd name="connsiteY14" fmla="*/ 144382 h 493814"/>
              <a:gd name="connsiteX15" fmla="*/ 327597 w 430918"/>
              <a:gd name="connsiteY15" fmla="*/ 118600 h 493814"/>
              <a:gd name="connsiteX16" fmla="*/ 426271 w 430918"/>
              <a:gd name="connsiteY16" fmla="*/ 115671 h 493814"/>
              <a:gd name="connsiteX17" fmla="*/ 378717 w 430918"/>
              <a:gd name="connsiteY17" fmla="*/ 91671 h 493814"/>
              <a:gd name="connsiteX18" fmla="*/ 326451 w 430918"/>
              <a:gd name="connsiteY18" fmla="*/ 118027 h 493814"/>
              <a:gd name="connsiteX19" fmla="*/ 326451 w 430918"/>
              <a:gd name="connsiteY19" fmla="*/ 183915 h 493814"/>
              <a:gd name="connsiteX20" fmla="*/ 378717 w 430918"/>
              <a:gd name="connsiteY20" fmla="*/ 210271 h 493814"/>
              <a:gd name="connsiteX21" fmla="*/ 430918 w 430918"/>
              <a:gd name="connsiteY21" fmla="*/ 183915 h 493814"/>
              <a:gd name="connsiteX22" fmla="*/ 430918 w 430918"/>
              <a:gd name="connsiteY22" fmla="*/ 118027 h 493814"/>
              <a:gd name="connsiteX23" fmla="*/ 426271 w 430918"/>
              <a:gd name="connsiteY23" fmla="*/ 115671 h 493814"/>
              <a:gd name="connsiteX24" fmla="*/ 378717 w 430918"/>
              <a:gd name="connsiteY24" fmla="*/ 144382 h 493814"/>
              <a:gd name="connsiteX25" fmla="*/ 378717 w 430918"/>
              <a:gd name="connsiteY25" fmla="*/ 208615 h 493814"/>
              <a:gd name="connsiteX26" fmla="*/ 265083 w 430918"/>
              <a:gd name="connsiteY26" fmla="*/ 214727 h 493814"/>
              <a:gd name="connsiteX27" fmla="*/ 214282 w 430918"/>
              <a:gd name="connsiteY27" fmla="*/ 240382 h 493814"/>
              <a:gd name="connsiteX28" fmla="*/ 163162 w 430918"/>
              <a:gd name="connsiteY28" fmla="*/ 214600 h 493814"/>
              <a:gd name="connsiteX29" fmla="*/ 261836 w 430918"/>
              <a:gd name="connsiteY29" fmla="*/ 211608 h 493814"/>
              <a:gd name="connsiteX30" fmla="*/ 214282 w 430918"/>
              <a:gd name="connsiteY30" fmla="*/ 187608 h 493814"/>
              <a:gd name="connsiteX31" fmla="*/ 162016 w 430918"/>
              <a:gd name="connsiteY31" fmla="*/ 213963 h 493814"/>
              <a:gd name="connsiteX32" fmla="*/ 162016 w 430918"/>
              <a:gd name="connsiteY32" fmla="*/ 279852 h 493814"/>
              <a:gd name="connsiteX33" fmla="*/ 214282 w 430918"/>
              <a:gd name="connsiteY33" fmla="*/ 306207 h 493814"/>
              <a:gd name="connsiteX34" fmla="*/ 266483 w 430918"/>
              <a:gd name="connsiteY34" fmla="*/ 279852 h 493814"/>
              <a:gd name="connsiteX35" fmla="*/ 266483 w 430918"/>
              <a:gd name="connsiteY35" fmla="*/ 213963 h 493814"/>
              <a:gd name="connsiteX36" fmla="*/ 261836 w 430918"/>
              <a:gd name="connsiteY36" fmla="*/ 211608 h 493814"/>
              <a:gd name="connsiteX37" fmla="*/ 214282 w 430918"/>
              <a:gd name="connsiteY37" fmla="*/ 240318 h 493814"/>
              <a:gd name="connsiteX38" fmla="*/ 214282 w 430918"/>
              <a:gd name="connsiteY38" fmla="*/ 304552 h 493814"/>
              <a:gd name="connsiteX39" fmla="*/ 265083 w 430918"/>
              <a:gd name="connsiteY39" fmla="*/ 27056 h 493814"/>
              <a:gd name="connsiteX40" fmla="*/ 214282 w 430918"/>
              <a:gd name="connsiteY40" fmla="*/ 52711 h 493814"/>
              <a:gd name="connsiteX41" fmla="*/ 163162 w 430918"/>
              <a:gd name="connsiteY41" fmla="*/ 26928 h 493814"/>
              <a:gd name="connsiteX42" fmla="*/ 261836 w 430918"/>
              <a:gd name="connsiteY42" fmla="*/ 24000 h 493814"/>
              <a:gd name="connsiteX43" fmla="*/ 214282 w 430918"/>
              <a:gd name="connsiteY43" fmla="*/ 0 h 493814"/>
              <a:gd name="connsiteX44" fmla="*/ 162016 w 430918"/>
              <a:gd name="connsiteY44" fmla="*/ 26355 h 493814"/>
              <a:gd name="connsiteX45" fmla="*/ 162016 w 430918"/>
              <a:gd name="connsiteY45" fmla="*/ 92244 h 493814"/>
              <a:gd name="connsiteX46" fmla="*/ 214282 w 430918"/>
              <a:gd name="connsiteY46" fmla="*/ 118600 h 493814"/>
              <a:gd name="connsiteX47" fmla="*/ 266483 w 430918"/>
              <a:gd name="connsiteY47" fmla="*/ 92244 h 493814"/>
              <a:gd name="connsiteX48" fmla="*/ 266483 w 430918"/>
              <a:gd name="connsiteY48" fmla="*/ 26355 h 493814"/>
              <a:gd name="connsiteX49" fmla="*/ 261836 w 430918"/>
              <a:gd name="connsiteY49" fmla="*/ 24000 h 493814"/>
              <a:gd name="connsiteX50" fmla="*/ 214282 w 430918"/>
              <a:gd name="connsiteY50" fmla="*/ 52711 h 493814"/>
              <a:gd name="connsiteX51" fmla="*/ 214282 w 430918"/>
              <a:gd name="connsiteY51" fmla="*/ 116944 h 493814"/>
              <a:gd name="connsiteX52" fmla="*/ 265083 w 430918"/>
              <a:gd name="connsiteY52" fmla="*/ 402334 h 493814"/>
              <a:gd name="connsiteX53" fmla="*/ 214282 w 430918"/>
              <a:gd name="connsiteY53" fmla="*/ 427990 h 493814"/>
              <a:gd name="connsiteX54" fmla="*/ 163162 w 430918"/>
              <a:gd name="connsiteY54" fmla="*/ 402207 h 493814"/>
              <a:gd name="connsiteX55" fmla="*/ 261836 w 430918"/>
              <a:gd name="connsiteY55" fmla="*/ 399215 h 493814"/>
              <a:gd name="connsiteX56" fmla="*/ 214282 w 430918"/>
              <a:gd name="connsiteY56" fmla="*/ 375215 h 493814"/>
              <a:gd name="connsiteX57" fmla="*/ 162016 w 430918"/>
              <a:gd name="connsiteY57" fmla="*/ 401570 h 493814"/>
              <a:gd name="connsiteX58" fmla="*/ 162016 w 430918"/>
              <a:gd name="connsiteY58" fmla="*/ 467459 h 493814"/>
              <a:gd name="connsiteX59" fmla="*/ 214282 w 430918"/>
              <a:gd name="connsiteY59" fmla="*/ 493815 h 493814"/>
              <a:gd name="connsiteX60" fmla="*/ 266483 w 430918"/>
              <a:gd name="connsiteY60" fmla="*/ 467459 h 493814"/>
              <a:gd name="connsiteX61" fmla="*/ 266483 w 430918"/>
              <a:gd name="connsiteY61" fmla="*/ 401570 h 493814"/>
              <a:gd name="connsiteX62" fmla="*/ 261836 w 430918"/>
              <a:gd name="connsiteY62" fmla="*/ 399215 h 493814"/>
              <a:gd name="connsiteX63" fmla="*/ 214282 w 430918"/>
              <a:gd name="connsiteY63" fmla="*/ 427926 h 493814"/>
              <a:gd name="connsiteX64" fmla="*/ 214282 w 430918"/>
              <a:gd name="connsiteY64" fmla="*/ 492159 h 493814"/>
              <a:gd name="connsiteX65" fmla="*/ 103130 w 430918"/>
              <a:gd name="connsiteY65" fmla="*/ 306716 h 493814"/>
              <a:gd name="connsiteX66" fmla="*/ 52329 w 430918"/>
              <a:gd name="connsiteY66" fmla="*/ 332372 h 493814"/>
              <a:gd name="connsiteX67" fmla="*/ 1210 w 430918"/>
              <a:gd name="connsiteY67" fmla="*/ 306589 h 493814"/>
              <a:gd name="connsiteX68" fmla="*/ 99820 w 430918"/>
              <a:gd name="connsiteY68" fmla="*/ 303661 h 493814"/>
              <a:gd name="connsiteX69" fmla="*/ 52265 w 430918"/>
              <a:gd name="connsiteY69" fmla="*/ 279661 h 493814"/>
              <a:gd name="connsiteX70" fmla="*/ 0 w 430918"/>
              <a:gd name="connsiteY70" fmla="*/ 306016 h 493814"/>
              <a:gd name="connsiteX71" fmla="*/ 0 w 430918"/>
              <a:gd name="connsiteY71" fmla="*/ 371905 h 493814"/>
              <a:gd name="connsiteX72" fmla="*/ 52265 w 430918"/>
              <a:gd name="connsiteY72" fmla="*/ 398260 h 493814"/>
              <a:gd name="connsiteX73" fmla="*/ 104467 w 430918"/>
              <a:gd name="connsiteY73" fmla="*/ 371905 h 493814"/>
              <a:gd name="connsiteX74" fmla="*/ 104467 w 430918"/>
              <a:gd name="connsiteY74" fmla="*/ 306016 h 493814"/>
              <a:gd name="connsiteX75" fmla="*/ 99820 w 430918"/>
              <a:gd name="connsiteY75" fmla="*/ 303661 h 493814"/>
              <a:gd name="connsiteX76" fmla="*/ 52329 w 430918"/>
              <a:gd name="connsiteY76" fmla="*/ 332372 h 493814"/>
              <a:gd name="connsiteX77" fmla="*/ 52329 w 430918"/>
              <a:gd name="connsiteY77" fmla="*/ 396605 h 493814"/>
              <a:gd name="connsiteX78" fmla="*/ 429518 w 430918"/>
              <a:gd name="connsiteY78" fmla="*/ 306716 h 493814"/>
              <a:gd name="connsiteX79" fmla="*/ 378717 w 430918"/>
              <a:gd name="connsiteY79" fmla="*/ 332372 h 493814"/>
              <a:gd name="connsiteX80" fmla="*/ 327597 w 430918"/>
              <a:gd name="connsiteY80" fmla="*/ 306589 h 493814"/>
              <a:gd name="connsiteX81" fmla="*/ 426271 w 430918"/>
              <a:gd name="connsiteY81" fmla="*/ 303661 h 493814"/>
              <a:gd name="connsiteX82" fmla="*/ 378717 w 430918"/>
              <a:gd name="connsiteY82" fmla="*/ 279661 h 493814"/>
              <a:gd name="connsiteX83" fmla="*/ 326451 w 430918"/>
              <a:gd name="connsiteY83" fmla="*/ 306016 h 493814"/>
              <a:gd name="connsiteX84" fmla="*/ 326451 w 430918"/>
              <a:gd name="connsiteY84" fmla="*/ 371905 h 493814"/>
              <a:gd name="connsiteX85" fmla="*/ 378717 w 430918"/>
              <a:gd name="connsiteY85" fmla="*/ 398260 h 493814"/>
              <a:gd name="connsiteX86" fmla="*/ 430918 w 430918"/>
              <a:gd name="connsiteY86" fmla="*/ 371905 h 493814"/>
              <a:gd name="connsiteX87" fmla="*/ 430918 w 430918"/>
              <a:gd name="connsiteY87" fmla="*/ 306016 h 493814"/>
              <a:gd name="connsiteX88" fmla="*/ 426271 w 430918"/>
              <a:gd name="connsiteY88" fmla="*/ 303661 h 493814"/>
              <a:gd name="connsiteX89" fmla="*/ 378717 w 430918"/>
              <a:gd name="connsiteY89" fmla="*/ 332372 h 493814"/>
              <a:gd name="connsiteX90" fmla="*/ 378717 w 430918"/>
              <a:gd name="connsiteY90" fmla="*/ 396605 h 493814"/>
              <a:gd name="connsiteX91" fmla="*/ 214154 w 430918"/>
              <a:gd name="connsiteY91" fmla="*/ 175321 h 493814"/>
              <a:gd name="connsiteX92" fmla="*/ 214154 w 430918"/>
              <a:gd name="connsiteY92" fmla="*/ 187671 h 493814"/>
              <a:gd name="connsiteX93" fmla="*/ 214154 w 430918"/>
              <a:gd name="connsiteY93" fmla="*/ 116944 h 493814"/>
              <a:gd name="connsiteX94" fmla="*/ 214154 w 430918"/>
              <a:gd name="connsiteY94" fmla="*/ 128849 h 493814"/>
              <a:gd name="connsiteX95" fmla="*/ 214154 w 430918"/>
              <a:gd name="connsiteY95" fmla="*/ 142090 h 493814"/>
              <a:gd name="connsiteX96" fmla="*/ 214154 w 430918"/>
              <a:gd name="connsiteY96" fmla="*/ 159915 h 493814"/>
              <a:gd name="connsiteX97" fmla="*/ 214154 w 430918"/>
              <a:gd name="connsiteY97" fmla="*/ 362929 h 493814"/>
              <a:gd name="connsiteX98" fmla="*/ 214154 w 430918"/>
              <a:gd name="connsiteY98" fmla="*/ 375215 h 493814"/>
              <a:gd name="connsiteX99" fmla="*/ 104531 w 430918"/>
              <a:gd name="connsiteY99" fmla="*/ 118027 h 493814"/>
              <a:gd name="connsiteX100" fmla="*/ 113252 w 430918"/>
              <a:gd name="connsiteY100" fmla="*/ 114143 h 493814"/>
              <a:gd name="connsiteX101" fmla="*/ 126621 w 430918"/>
              <a:gd name="connsiteY101" fmla="*/ 108159 h 493814"/>
              <a:gd name="connsiteX102" fmla="*/ 140563 w 430918"/>
              <a:gd name="connsiteY102" fmla="*/ 101920 h 493814"/>
              <a:gd name="connsiteX103" fmla="*/ 153295 w 430918"/>
              <a:gd name="connsiteY103" fmla="*/ 96191 h 493814"/>
              <a:gd name="connsiteX104" fmla="*/ 162016 w 430918"/>
              <a:gd name="connsiteY104" fmla="*/ 92308 h 493814"/>
              <a:gd name="connsiteX105" fmla="*/ 104531 w 430918"/>
              <a:gd name="connsiteY105" fmla="*/ 306016 h 493814"/>
              <a:gd name="connsiteX106" fmla="*/ 113252 w 430918"/>
              <a:gd name="connsiteY106" fmla="*/ 302069 h 493814"/>
              <a:gd name="connsiteX107" fmla="*/ 126621 w 430918"/>
              <a:gd name="connsiteY107" fmla="*/ 295958 h 493814"/>
              <a:gd name="connsiteX108" fmla="*/ 138971 w 430918"/>
              <a:gd name="connsiteY108" fmla="*/ 290356 h 493814"/>
              <a:gd name="connsiteX109" fmla="*/ 153358 w 430918"/>
              <a:gd name="connsiteY109" fmla="*/ 283799 h 493814"/>
              <a:gd name="connsiteX110" fmla="*/ 162080 w 430918"/>
              <a:gd name="connsiteY110" fmla="*/ 279852 h 493814"/>
              <a:gd name="connsiteX111" fmla="*/ 327661 w 430918"/>
              <a:gd name="connsiteY111" fmla="*/ 118600 h 493814"/>
              <a:gd name="connsiteX112" fmla="*/ 318876 w 430918"/>
              <a:gd name="connsiteY112" fmla="*/ 114844 h 493814"/>
              <a:gd name="connsiteX113" fmla="*/ 304361 w 430918"/>
              <a:gd name="connsiteY113" fmla="*/ 108541 h 493814"/>
              <a:gd name="connsiteX114" fmla="*/ 291247 w 430918"/>
              <a:gd name="connsiteY114" fmla="*/ 102875 h 493814"/>
              <a:gd name="connsiteX115" fmla="*/ 275268 w 430918"/>
              <a:gd name="connsiteY115" fmla="*/ 96064 h 493814"/>
              <a:gd name="connsiteX116" fmla="*/ 266483 w 430918"/>
              <a:gd name="connsiteY116" fmla="*/ 92308 h 493814"/>
              <a:gd name="connsiteX117" fmla="*/ 326515 w 430918"/>
              <a:gd name="connsiteY117" fmla="*/ 306016 h 493814"/>
              <a:gd name="connsiteX118" fmla="*/ 317730 w 430918"/>
              <a:gd name="connsiteY118" fmla="*/ 302196 h 493814"/>
              <a:gd name="connsiteX119" fmla="*/ 303597 w 430918"/>
              <a:gd name="connsiteY119" fmla="*/ 296021 h 493814"/>
              <a:gd name="connsiteX120" fmla="*/ 288573 w 430918"/>
              <a:gd name="connsiteY120" fmla="*/ 289464 h 493814"/>
              <a:gd name="connsiteX121" fmla="*/ 275268 w 430918"/>
              <a:gd name="connsiteY121" fmla="*/ 283671 h 493814"/>
              <a:gd name="connsiteX122" fmla="*/ 266483 w 430918"/>
              <a:gd name="connsiteY122" fmla="*/ 279852 h 493814"/>
              <a:gd name="connsiteX123" fmla="*/ 104531 w 430918"/>
              <a:gd name="connsiteY123" fmla="*/ 183915 h 493814"/>
              <a:gd name="connsiteX124" fmla="*/ 112998 w 430918"/>
              <a:gd name="connsiteY124" fmla="*/ 188308 h 493814"/>
              <a:gd name="connsiteX125" fmla="*/ 126494 w 430918"/>
              <a:gd name="connsiteY125" fmla="*/ 195438 h 493814"/>
              <a:gd name="connsiteX126" fmla="*/ 140499 w 430918"/>
              <a:gd name="connsiteY126" fmla="*/ 202759 h 493814"/>
              <a:gd name="connsiteX127" fmla="*/ 153549 w 430918"/>
              <a:gd name="connsiteY127" fmla="*/ 209570 h 493814"/>
              <a:gd name="connsiteX128" fmla="*/ 162016 w 430918"/>
              <a:gd name="connsiteY128" fmla="*/ 213963 h 493814"/>
              <a:gd name="connsiteX129" fmla="*/ 326515 w 430918"/>
              <a:gd name="connsiteY129" fmla="*/ 183915 h 493814"/>
              <a:gd name="connsiteX130" fmla="*/ 317985 w 430918"/>
              <a:gd name="connsiteY130" fmla="*/ 188180 h 493814"/>
              <a:gd name="connsiteX131" fmla="*/ 288573 w 430918"/>
              <a:gd name="connsiteY131" fmla="*/ 202950 h 493814"/>
              <a:gd name="connsiteX132" fmla="*/ 303661 w 430918"/>
              <a:gd name="connsiteY132" fmla="*/ 195374 h 493814"/>
              <a:gd name="connsiteX133" fmla="*/ 275077 w 430918"/>
              <a:gd name="connsiteY133" fmla="*/ 209698 h 493814"/>
              <a:gd name="connsiteX134" fmla="*/ 266547 w 430918"/>
              <a:gd name="connsiteY134" fmla="*/ 213963 h 493814"/>
              <a:gd name="connsiteX135" fmla="*/ 104531 w 430918"/>
              <a:gd name="connsiteY135" fmla="*/ 371905 h 493814"/>
              <a:gd name="connsiteX136" fmla="*/ 112998 w 430918"/>
              <a:gd name="connsiteY136" fmla="*/ 376297 h 493814"/>
              <a:gd name="connsiteX137" fmla="*/ 126939 w 430918"/>
              <a:gd name="connsiteY137" fmla="*/ 383427 h 493814"/>
              <a:gd name="connsiteX138" fmla="*/ 140563 w 430918"/>
              <a:gd name="connsiteY138" fmla="*/ 391257 h 493814"/>
              <a:gd name="connsiteX139" fmla="*/ 154695 w 430918"/>
              <a:gd name="connsiteY139" fmla="*/ 397815 h 493814"/>
              <a:gd name="connsiteX140" fmla="*/ 163162 w 430918"/>
              <a:gd name="connsiteY140" fmla="*/ 402207 h 493814"/>
              <a:gd name="connsiteX141" fmla="*/ 326515 w 430918"/>
              <a:gd name="connsiteY141" fmla="*/ 371905 h 493814"/>
              <a:gd name="connsiteX142" fmla="*/ 317985 w 430918"/>
              <a:gd name="connsiteY142" fmla="*/ 376170 h 493814"/>
              <a:gd name="connsiteX143" fmla="*/ 293985 w 430918"/>
              <a:gd name="connsiteY143" fmla="*/ 388011 h 493814"/>
              <a:gd name="connsiteX144" fmla="*/ 303597 w 430918"/>
              <a:gd name="connsiteY144" fmla="*/ 383236 h 493814"/>
              <a:gd name="connsiteX145" fmla="*/ 275077 w 430918"/>
              <a:gd name="connsiteY145" fmla="*/ 397369 h 493814"/>
              <a:gd name="connsiteX146" fmla="*/ 266547 w 430918"/>
              <a:gd name="connsiteY146" fmla="*/ 401634 h 493814"/>
              <a:gd name="connsiteX147" fmla="*/ 52329 w 430918"/>
              <a:gd name="connsiteY147" fmla="*/ 210271 h 493814"/>
              <a:gd name="connsiteX148" fmla="*/ 52329 w 430918"/>
              <a:gd name="connsiteY148" fmla="*/ 219820 h 493814"/>
              <a:gd name="connsiteX149" fmla="*/ 52329 w 430918"/>
              <a:gd name="connsiteY149" fmla="*/ 236562 h 493814"/>
              <a:gd name="connsiteX150" fmla="*/ 52329 w 430918"/>
              <a:gd name="connsiteY150" fmla="*/ 254196 h 493814"/>
              <a:gd name="connsiteX151" fmla="*/ 52329 w 430918"/>
              <a:gd name="connsiteY151" fmla="*/ 270112 h 493814"/>
              <a:gd name="connsiteX152" fmla="*/ 52329 w 430918"/>
              <a:gd name="connsiteY152" fmla="*/ 279661 h 493814"/>
              <a:gd name="connsiteX153" fmla="*/ 378717 w 430918"/>
              <a:gd name="connsiteY153" fmla="*/ 210271 h 493814"/>
              <a:gd name="connsiteX154" fmla="*/ 378717 w 430918"/>
              <a:gd name="connsiteY154" fmla="*/ 219820 h 493814"/>
              <a:gd name="connsiteX155" fmla="*/ 378717 w 430918"/>
              <a:gd name="connsiteY155" fmla="*/ 236562 h 493814"/>
              <a:gd name="connsiteX156" fmla="*/ 378717 w 430918"/>
              <a:gd name="connsiteY156" fmla="*/ 253623 h 493814"/>
              <a:gd name="connsiteX157" fmla="*/ 378717 w 430918"/>
              <a:gd name="connsiteY157" fmla="*/ 270112 h 493814"/>
              <a:gd name="connsiteX158" fmla="*/ 378717 w 430918"/>
              <a:gd name="connsiteY158" fmla="*/ 279661 h 493814"/>
              <a:gd name="connsiteX159" fmla="*/ 214154 w 430918"/>
              <a:gd name="connsiteY159" fmla="*/ 330398 h 493814"/>
              <a:gd name="connsiteX160" fmla="*/ 214154 w 430918"/>
              <a:gd name="connsiteY160" fmla="*/ 345677 h 493814"/>
              <a:gd name="connsiteX161" fmla="*/ 214154 w 430918"/>
              <a:gd name="connsiteY161" fmla="*/ 304934 h 493814"/>
              <a:gd name="connsiteX162" fmla="*/ 214154 w 430918"/>
              <a:gd name="connsiteY162" fmla="*/ 315692 h 493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430918" h="493814">
                <a:moveTo>
                  <a:pt x="104531" y="118600"/>
                </a:moveTo>
                <a:lnTo>
                  <a:pt x="52329" y="144382"/>
                </a:lnTo>
                <a:lnTo>
                  <a:pt x="1210" y="118600"/>
                </a:lnTo>
                <a:moveTo>
                  <a:pt x="99820" y="115671"/>
                </a:moveTo>
                <a:lnTo>
                  <a:pt x="52329" y="91671"/>
                </a:lnTo>
                <a:lnTo>
                  <a:pt x="64" y="118027"/>
                </a:lnTo>
                <a:lnTo>
                  <a:pt x="64" y="183915"/>
                </a:lnTo>
                <a:lnTo>
                  <a:pt x="52329" y="210271"/>
                </a:lnTo>
                <a:lnTo>
                  <a:pt x="104531" y="183915"/>
                </a:lnTo>
                <a:lnTo>
                  <a:pt x="104531" y="118027"/>
                </a:lnTo>
                <a:lnTo>
                  <a:pt x="99820" y="115671"/>
                </a:lnTo>
                <a:close/>
                <a:moveTo>
                  <a:pt x="52329" y="144382"/>
                </a:moveTo>
                <a:lnTo>
                  <a:pt x="52329" y="208615"/>
                </a:lnTo>
                <a:moveTo>
                  <a:pt x="429518" y="118727"/>
                </a:moveTo>
                <a:lnTo>
                  <a:pt x="378717" y="144382"/>
                </a:lnTo>
                <a:lnTo>
                  <a:pt x="327597" y="118600"/>
                </a:lnTo>
                <a:moveTo>
                  <a:pt x="426271" y="115671"/>
                </a:moveTo>
                <a:lnTo>
                  <a:pt x="378717" y="91671"/>
                </a:lnTo>
                <a:lnTo>
                  <a:pt x="326451" y="118027"/>
                </a:lnTo>
                <a:lnTo>
                  <a:pt x="326451" y="183915"/>
                </a:lnTo>
                <a:lnTo>
                  <a:pt x="378717" y="210271"/>
                </a:lnTo>
                <a:lnTo>
                  <a:pt x="430918" y="183915"/>
                </a:lnTo>
                <a:lnTo>
                  <a:pt x="430918" y="118027"/>
                </a:lnTo>
                <a:lnTo>
                  <a:pt x="426271" y="115671"/>
                </a:lnTo>
                <a:close/>
                <a:moveTo>
                  <a:pt x="378717" y="144382"/>
                </a:moveTo>
                <a:lnTo>
                  <a:pt x="378717" y="208615"/>
                </a:lnTo>
                <a:moveTo>
                  <a:pt x="265083" y="214727"/>
                </a:moveTo>
                <a:lnTo>
                  <a:pt x="214282" y="240382"/>
                </a:lnTo>
                <a:lnTo>
                  <a:pt x="163162" y="214600"/>
                </a:lnTo>
                <a:moveTo>
                  <a:pt x="261836" y="211608"/>
                </a:moveTo>
                <a:lnTo>
                  <a:pt x="214282" y="187608"/>
                </a:lnTo>
                <a:lnTo>
                  <a:pt x="162016" y="213963"/>
                </a:lnTo>
                <a:lnTo>
                  <a:pt x="162016" y="279852"/>
                </a:lnTo>
                <a:lnTo>
                  <a:pt x="214282" y="306207"/>
                </a:lnTo>
                <a:lnTo>
                  <a:pt x="266483" y="279852"/>
                </a:lnTo>
                <a:lnTo>
                  <a:pt x="266483" y="213963"/>
                </a:lnTo>
                <a:lnTo>
                  <a:pt x="261836" y="211608"/>
                </a:lnTo>
                <a:close/>
                <a:moveTo>
                  <a:pt x="214282" y="240318"/>
                </a:moveTo>
                <a:lnTo>
                  <a:pt x="214282" y="304552"/>
                </a:lnTo>
                <a:moveTo>
                  <a:pt x="265083" y="27056"/>
                </a:moveTo>
                <a:lnTo>
                  <a:pt x="214282" y="52711"/>
                </a:lnTo>
                <a:lnTo>
                  <a:pt x="163162" y="26928"/>
                </a:lnTo>
                <a:moveTo>
                  <a:pt x="261836" y="24000"/>
                </a:moveTo>
                <a:lnTo>
                  <a:pt x="214282" y="0"/>
                </a:lnTo>
                <a:lnTo>
                  <a:pt x="162016" y="26355"/>
                </a:lnTo>
                <a:lnTo>
                  <a:pt x="162016" y="92244"/>
                </a:lnTo>
                <a:lnTo>
                  <a:pt x="214282" y="118600"/>
                </a:lnTo>
                <a:lnTo>
                  <a:pt x="266483" y="92244"/>
                </a:lnTo>
                <a:lnTo>
                  <a:pt x="266483" y="26355"/>
                </a:lnTo>
                <a:lnTo>
                  <a:pt x="261836" y="24000"/>
                </a:lnTo>
                <a:close/>
                <a:moveTo>
                  <a:pt x="214282" y="52711"/>
                </a:moveTo>
                <a:lnTo>
                  <a:pt x="214282" y="116944"/>
                </a:lnTo>
                <a:moveTo>
                  <a:pt x="265083" y="402334"/>
                </a:moveTo>
                <a:lnTo>
                  <a:pt x="214282" y="427990"/>
                </a:lnTo>
                <a:lnTo>
                  <a:pt x="163162" y="402207"/>
                </a:lnTo>
                <a:moveTo>
                  <a:pt x="261836" y="399215"/>
                </a:moveTo>
                <a:lnTo>
                  <a:pt x="214282" y="375215"/>
                </a:lnTo>
                <a:lnTo>
                  <a:pt x="162016" y="401570"/>
                </a:lnTo>
                <a:lnTo>
                  <a:pt x="162016" y="467459"/>
                </a:lnTo>
                <a:lnTo>
                  <a:pt x="214282" y="493815"/>
                </a:lnTo>
                <a:lnTo>
                  <a:pt x="266483" y="467459"/>
                </a:lnTo>
                <a:lnTo>
                  <a:pt x="266483" y="401570"/>
                </a:lnTo>
                <a:lnTo>
                  <a:pt x="261836" y="399215"/>
                </a:lnTo>
                <a:close/>
                <a:moveTo>
                  <a:pt x="214282" y="427926"/>
                </a:moveTo>
                <a:lnTo>
                  <a:pt x="214282" y="492159"/>
                </a:lnTo>
                <a:moveTo>
                  <a:pt x="103130" y="306716"/>
                </a:moveTo>
                <a:lnTo>
                  <a:pt x="52329" y="332372"/>
                </a:lnTo>
                <a:lnTo>
                  <a:pt x="1210" y="306589"/>
                </a:lnTo>
                <a:moveTo>
                  <a:pt x="99820" y="303661"/>
                </a:moveTo>
                <a:lnTo>
                  <a:pt x="52265" y="279661"/>
                </a:lnTo>
                <a:lnTo>
                  <a:pt x="0" y="306016"/>
                </a:lnTo>
                <a:lnTo>
                  <a:pt x="0" y="371905"/>
                </a:lnTo>
                <a:lnTo>
                  <a:pt x="52265" y="398260"/>
                </a:lnTo>
                <a:lnTo>
                  <a:pt x="104467" y="371905"/>
                </a:lnTo>
                <a:lnTo>
                  <a:pt x="104467" y="306016"/>
                </a:lnTo>
                <a:lnTo>
                  <a:pt x="99820" y="303661"/>
                </a:lnTo>
                <a:close/>
                <a:moveTo>
                  <a:pt x="52329" y="332372"/>
                </a:moveTo>
                <a:lnTo>
                  <a:pt x="52329" y="396605"/>
                </a:lnTo>
                <a:moveTo>
                  <a:pt x="429518" y="306716"/>
                </a:moveTo>
                <a:lnTo>
                  <a:pt x="378717" y="332372"/>
                </a:lnTo>
                <a:lnTo>
                  <a:pt x="327597" y="306589"/>
                </a:lnTo>
                <a:moveTo>
                  <a:pt x="426271" y="303661"/>
                </a:moveTo>
                <a:lnTo>
                  <a:pt x="378717" y="279661"/>
                </a:lnTo>
                <a:lnTo>
                  <a:pt x="326451" y="306016"/>
                </a:lnTo>
                <a:lnTo>
                  <a:pt x="326451" y="371905"/>
                </a:lnTo>
                <a:lnTo>
                  <a:pt x="378717" y="398260"/>
                </a:lnTo>
                <a:lnTo>
                  <a:pt x="430918" y="371905"/>
                </a:lnTo>
                <a:lnTo>
                  <a:pt x="430918" y="306016"/>
                </a:lnTo>
                <a:lnTo>
                  <a:pt x="426271" y="303661"/>
                </a:lnTo>
                <a:close/>
                <a:moveTo>
                  <a:pt x="378717" y="332372"/>
                </a:moveTo>
                <a:lnTo>
                  <a:pt x="378717" y="396605"/>
                </a:lnTo>
                <a:moveTo>
                  <a:pt x="214154" y="175321"/>
                </a:moveTo>
                <a:lnTo>
                  <a:pt x="214154" y="187671"/>
                </a:lnTo>
                <a:moveTo>
                  <a:pt x="214154" y="116944"/>
                </a:moveTo>
                <a:lnTo>
                  <a:pt x="214154" y="128849"/>
                </a:lnTo>
                <a:moveTo>
                  <a:pt x="214154" y="142090"/>
                </a:moveTo>
                <a:lnTo>
                  <a:pt x="214154" y="159915"/>
                </a:lnTo>
                <a:moveTo>
                  <a:pt x="214154" y="362929"/>
                </a:moveTo>
                <a:lnTo>
                  <a:pt x="214154" y="375215"/>
                </a:lnTo>
                <a:moveTo>
                  <a:pt x="104531" y="118027"/>
                </a:moveTo>
                <a:lnTo>
                  <a:pt x="113252" y="114143"/>
                </a:lnTo>
                <a:moveTo>
                  <a:pt x="126621" y="108159"/>
                </a:moveTo>
                <a:lnTo>
                  <a:pt x="140563" y="101920"/>
                </a:lnTo>
                <a:moveTo>
                  <a:pt x="153295" y="96191"/>
                </a:moveTo>
                <a:lnTo>
                  <a:pt x="162016" y="92308"/>
                </a:lnTo>
                <a:moveTo>
                  <a:pt x="104531" y="306016"/>
                </a:moveTo>
                <a:lnTo>
                  <a:pt x="113252" y="302069"/>
                </a:lnTo>
                <a:moveTo>
                  <a:pt x="126621" y="295958"/>
                </a:moveTo>
                <a:lnTo>
                  <a:pt x="138971" y="290356"/>
                </a:lnTo>
                <a:moveTo>
                  <a:pt x="153358" y="283799"/>
                </a:moveTo>
                <a:lnTo>
                  <a:pt x="162080" y="279852"/>
                </a:lnTo>
                <a:moveTo>
                  <a:pt x="327661" y="118600"/>
                </a:moveTo>
                <a:lnTo>
                  <a:pt x="318876" y="114844"/>
                </a:lnTo>
                <a:moveTo>
                  <a:pt x="304361" y="108541"/>
                </a:moveTo>
                <a:lnTo>
                  <a:pt x="291247" y="102875"/>
                </a:lnTo>
                <a:moveTo>
                  <a:pt x="275268" y="96064"/>
                </a:moveTo>
                <a:lnTo>
                  <a:pt x="266483" y="92308"/>
                </a:lnTo>
                <a:moveTo>
                  <a:pt x="326515" y="306016"/>
                </a:moveTo>
                <a:lnTo>
                  <a:pt x="317730" y="302196"/>
                </a:lnTo>
                <a:moveTo>
                  <a:pt x="303597" y="296021"/>
                </a:moveTo>
                <a:lnTo>
                  <a:pt x="288573" y="289464"/>
                </a:lnTo>
                <a:moveTo>
                  <a:pt x="275268" y="283671"/>
                </a:moveTo>
                <a:lnTo>
                  <a:pt x="266483" y="279852"/>
                </a:lnTo>
                <a:moveTo>
                  <a:pt x="104531" y="183915"/>
                </a:moveTo>
                <a:lnTo>
                  <a:pt x="112998" y="188308"/>
                </a:lnTo>
                <a:moveTo>
                  <a:pt x="126494" y="195438"/>
                </a:moveTo>
                <a:lnTo>
                  <a:pt x="140499" y="202759"/>
                </a:lnTo>
                <a:moveTo>
                  <a:pt x="153549" y="209570"/>
                </a:moveTo>
                <a:lnTo>
                  <a:pt x="162016" y="213963"/>
                </a:lnTo>
                <a:moveTo>
                  <a:pt x="326515" y="183915"/>
                </a:moveTo>
                <a:lnTo>
                  <a:pt x="317985" y="188180"/>
                </a:lnTo>
                <a:moveTo>
                  <a:pt x="288573" y="202950"/>
                </a:moveTo>
                <a:lnTo>
                  <a:pt x="303661" y="195374"/>
                </a:lnTo>
                <a:moveTo>
                  <a:pt x="275077" y="209698"/>
                </a:moveTo>
                <a:lnTo>
                  <a:pt x="266547" y="213963"/>
                </a:lnTo>
                <a:moveTo>
                  <a:pt x="104531" y="371905"/>
                </a:moveTo>
                <a:lnTo>
                  <a:pt x="112998" y="376297"/>
                </a:lnTo>
                <a:moveTo>
                  <a:pt x="126939" y="383427"/>
                </a:moveTo>
                <a:lnTo>
                  <a:pt x="140563" y="391257"/>
                </a:lnTo>
                <a:moveTo>
                  <a:pt x="154695" y="397815"/>
                </a:moveTo>
                <a:lnTo>
                  <a:pt x="163162" y="402207"/>
                </a:lnTo>
                <a:moveTo>
                  <a:pt x="326515" y="371905"/>
                </a:moveTo>
                <a:lnTo>
                  <a:pt x="317985" y="376170"/>
                </a:lnTo>
                <a:moveTo>
                  <a:pt x="293985" y="388011"/>
                </a:moveTo>
                <a:lnTo>
                  <a:pt x="303597" y="383236"/>
                </a:lnTo>
                <a:moveTo>
                  <a:pt x="275077" y="397369"/>
                </a:moveTo>
                <a:lnTo>
                  <a:pt x="266547" y="401634"/>
                </a:lnTo>
                <a:moveTo>
                  <a:pt x="52329" y="210271"/>
                </a:moveTo>
                <a:lnTo>
                  <a:pt x="52329" y="219820"/>
                </a:lnTo>
                <a:moveTo>
                  <a:pt x="52329" y="236562"/>
                </a:moveTo>
                <a:lnTo>
                  <a:pt x="52329" y="254196"/>
                </a:lnTo>
                <a:moveTo>
                  <a:pt x="52329" y="270112"/>
                </a:moveTo>
                <a:lnTo>
                  <a:pt x="52329" y="279661"/>
                </a:lnTo>
                <a:moveTo>
                  <a:pt x="378717" y="210271"/>
                </a:moveTo>
                <a:lnTo>
                  <a:pt x="378717" y="219820"/>
                </a:lnTo>
                <a:moveTo>
                  <a:pt x="378717" y="236562"/>
                </a:moveTo>
                <a:lnTo>
                  <a:pt x="378717" y="253623"/>
                </a:lnTo>
                <a:moveTo>
                  <a:pt x="378717" y="270112"/>
                </a:moveTo>
                <a:lnTo>
                  <a:pt x="378717" y="279661"/>
                </a:lnTo>
                <a:moveTo>
                  <a:pt x="214154" y="330398"/>
                </a:moveTo>
                <a:lnTo>
                  <a:pt x="214154" y="345677"/>
                </a:lnTo>
                <a:moveTo>
                  <a:pt x="214154" y="304934"/>
                </a:moveTo>
                <a:lnTo>
                  <a:pt x="214154" y="315692"/>
                </a:lnTo>
              </a:path>
            </a:pathLst>
          </a:custGeom>
          <a:noFill/>
          <a:ln w="6350" cap="flat">
            <a:solidFill>
              <a:srgbClr val="FFFFFF"/>
            </a:solidFill>
            <a:prstDash val="solid"/>
            <a:miter/>
          </a:ln>
          <a:extLst>
            <a:ext uri="{909E8E84-426E-40DD-AFC4-6F175D3DCCD1}">
              <a14:hiddenFill xmlns:a14="http://schemas.microsoft.com/office/drawing/2010/main">
                <a:solidFill>
                  <a:srgbClr val="FFFFFF"/>
                </a:solidFill>
              </a14:hiddenFill>
            </a:ext>
          </a:ex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sp>
        <p:nvSpPr>
          <p:cNvPr id="89304" name="Graphic 15">
            <a:extLst>
              <a:ext uri="{FF2B5EF4-FFF2-40B4-BE49-F238E27FC236}">
                <a16:creationId xmlns:a16="http://schemas.microsoft.com/office/drawing/2014/main" id="{6AEDEE6E-BCC1-5764-FC72-A6B4D045A44D}"/>
              </a:ext>
            </a:extLst>
          </p:cNvPr>
          <p:cNvSpPr/>
          <p:nvPr/>
        </p:nvSpPr>
        <p:spPr>
          <a:xfrm>
            <a:off x="2047446" y="4659024"/>
            <a:ext cx="173830" cy="195160"/>
          </a:xfrm>
          <a:custGeom>
            <a:avLst/>
            <a:gdLst>
              <a:gd name="connsiteX0" fmla="*/ 259747 w 566642"/>
              <a:gd name="connsiteY0" fmla="*/ 636175 h 636174"/>
              <a:gd name="connsiteX1" fmla="*/ 0 w 566642"/>
              <a:gd name="connsiteY1" fmla="*/ 470726 h 636174"/>
              <a:gd name="connsiteX2" fmla="*/ 0 w 566642"/>
              <a:gd name="connsiteY2" fmla="*/ 210502 h 636174"/>
              <a:gd name="connsiteX3" fmla="*/ 108014 w 566642"/>
              <a:gd name="connsiteY3" fmla="*/ 279273 h 636174"/>
              <a:gd name="connsiteX4" fmla="*/ 259747 w 566642"/>
              <a:gd name="connsiteY4" fmla="*/ 375952 h 636174"/>
              <a:gd name="connsiteX5" fmla="*/ 259747 w 566642"/>
              <a:gd name="connsiteY5" fmla="*/ 636175 h 636174"/>
              <a:gd name="connsiteX6" fmla="*/ 259747 w 566642"/>
              <a:gd name="connsiteY6" fmla="*/ 636175 h 636174"/>
              <a:gd name="connsiteX7" fmla="*/ 283369 w 566642"/>
              <a:gd name="connsiteY7" fmla="*/ 333566 h 636174"/>
              <a:gd name="connsiteX8" fmla="*/ 21527 w 566642"/>
              <a:gd name="connsiteY8" fmla="*/ 166783 h 636174"/>
              <a:gd name="connsiteX9" fmla="*/ 283369 w 566642"/>
              <a:gd name="connsiteY9" fmla="*/ 0 h 636174"/>
              <a:gd name="connsiteX10" fmla="*/ 545211 w 566642"/>
              <a:gd name="connsiteY10" fmla="*/ 166783 h 636174"/>
              <a:gd name="connsiteX11" fmla="*/ 283369 w 566642"/>
              <a:gd name="connsiteY11" fmla="*/ 333566 h 636174"/>
              <a:gd name="connsiteX12" fmla="*/ 283369 w 566642"/>
              <a:gd name="connsiteY12" fmla="*/ 333566 h 636174"/>
              <a:gd name="connsiteX13" fmla="*/ 566642 w 566642"/>
              <a:gd name="connsiteY13" fmla="*/ 470726 h 636174"/>
              <a:gd name="connsiteX14" fmla="*/ 306991 w 566642"/>
              <a:gd name="connsiteY14" fmla="*/ 636175 h 636174"/>
              <a:gd name="connsiteX15" fmla="*/ 306991 w 566642"/>
              <a:gd name="connsiteY15" fmla="*/ 375857 h 636174"/>
              <a:gd name="connsiteX16" fmla="*/ 566642 w 566642"/>
              <a:gd name="connsiteY16" fmla="*/ 210502 h 636174"/>
              <a:gd name="connsiteX17" fmla="*/ 566642 w 566642"/>
              <a:gd name="connsiteY17" fmla="*/ 470726 h 636174"/>
              <a:gd name="connsiteX18" fmla="*/ 566642 w 566642"/>
              <a:gd name="connsiteY18" fmla="*/ 470726 h 63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6642" h="636174">
                <a:moveTo>
                  <a:pt x="259747" y="636175"/>
                </a:moveTo>
                <a:lnTo>
                  <a:pt x="0" y="470726"/>
                </a:lnTo>
                <a:lnTo>
                  <a:pt x="0" y="210502"/>
                </a:lnTo>
                <a:lnTo>
                  <a:pt x="108014" y="279273"/>
                </a:lnTo>
                <a:lnTo>
                  <a:pt x="259747" y="375952"/>
                </a:lnTo>
                <a:lnTo>
                  <a:pt x="259747" y="636175"/>
                </a:lnTo>
                <a:lnTo>
                  <a:pt x="259747" y="636175"/>
                </a:lnTo>
                <a:close/>
                <a:moveTo>
                  <a:pt x="283369" y="333566"/>
                </a:moveTo>
                <a:lnTo>
                  <a:pt x="21527" y="166783"/>
                </a:lnTo>
                <a:lnTo>
                  <a:pt x="283369" y="0"/>
                </a:lnTo>
                <a:lnTo>
                  <a:pt x="545211" y="166783"/>
                </a:lnTo>
                <a:lnTo>
                  <a:pt x="283369" y="333566"/>
                </a:lnTo>
                <a:lnTo>
                  <a:pt x="283369" y="333566"/>
                </a:lnTo>
                <a:close/>
                <a:moveTo>
                  <a:pt x="566642" y="470726"/>
                </a:moveTo>
                <a:lnTo>
                  <a:pt x="306991" y="636175"/>
                </a:lnTo>
                <a:lnTo>
                  <a:pt x="306991" y="375857"/>
                </a:lnTo>
                <a:lnTo>
                  <a:pt x="566642" y="210502"/>
                </a:lnTo>
                <a:lnTo>
                  <a:pt x="566642" y="470726"/>
                </a:lnTo>
                <a:lnTo>
                  <a:pt x="566642" y="470726"/>
                </a:lnTo>
                <a:close/>
              </a:path>
            </a:pathLst>
          </a:custGeom>
          <a:noFill/>
          <a:ln w="6350" cap="sq">
            <a:solidFill>
              <a:srgbClr val="FFFFFF"/>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ndParaRPr>
          </a:p>
        </p:txBody>
      </p:sp>
      <p:grpSp>
        <p:nvGrpSpPr>
          <p:cNvPr id="89305" name="Graphic 314">
            <a:extLst>
              <a:ext uri="{FF2B5EF4-FFF2-40B4-BE49-F238E27FC236}">
                <a16:creationId xmlns:a16="http://schemas.microsoft.com/office/drawing/2014/main" id="{B1EBE02B-A78A-4317-8C0D-5C2763A8DAF9}"/>
              </a:ext>
            </a:extLst>
          </p:cNvPr>
          <p:cNvGrpSpPr/>
          <p:nvPr/>
        </p:nvGrpSpPr>
        <p:grpSpPr>
          <a:xfrm>
            <a:off x="1649788" y="2921450"/>
            <a:ext cx="170229" cy="170228"/>
            <a:chOff x="5999161" y="3278186"/>
            <a:chExt cx="439579" cy="439578"/>
          </a:xfrm>
        </p:grpSpPr>
        <p:sp>
          <p:nvSpPr>
            <p:cNvPr id="89306" name="Freeform: Shape 89305">
              <a:extLst>
                <a:ext uri="{FF2B5EF4-FFF2-40B4-BE49-F238E27FC236}">
                  <a16:creationId xmlns:a16="http://schemas.microsoft.com/office/drawing/2014/main" id="{363C83E0-A4DF-B825-070C-13FD7A2E9E10}"/>
                </a:ext>
              </a:extLst>
            </p:cNvPr>
            <p:cNvSpPr/>
            <p:nvPr/>
          </p:nvSpPr>
          <p:spPr>
            <a:xfrm>
              <a:off x="6001542" y="3528884"/>
              <a:ext cx="434720" cy="188880"/>
            </a:xfrm>
            <a:custGeom>
              <a:avLst/>
              <a:gdLst>
                <a:gd name="connsiteX0" fmla="*/ 0 w 434720"/>
                <a:gd name="connsiteY0" fmla="*/ 0 h 188880"/>
                <a:gd name="connsiteX1" fmla="*/ 217361 w 434720"/>
                <a:gd name="connsiteY1" fmla="*/ 188881 h 188880"/>
                <a:gd name="connsiteX2" fmla="*/ 434721 w 434720"/>
                <a:gd name="connsiteY2" fmla="*/ 0 h 188880"/>
              </a:gdLst>
              <a:ahLst/>
              <a:cxnLst>
                <a:cxn ang="0">
                  <a:pos x="connsiteX0" y="connsiteY0"/>
                </a:cxn>
                <a:cxn ang="0">
                  <a:pos x="connsiteX1" y="connsiteY1"/>
                </a:cxn>
                <a:cxn ang="0">
                  <a:pos x="connsiteX2" y="connsiteY2"/>
                </a:cxn>
              </a:cxnLst>
              <a:rect l="l" t="t" r="r" b="b"/>
              <a:pathLst>
                <a:path w="434720" h="188880">
                  <a:moveTo>
                    <a:pt x="0" y="0"/>
                  </a:moveTo>
                  <a:cubicBezTo>
                    <a:pt x="15049" y="106680"/>
                    <a:pt x="106490" y="188881"/>
                    <a:pt x="217361" y="188881"/>
                  </a:cubicBezTo>
                  <a:cubicBezTo>
                    <a:pt x="328232" y="188881"/>
                    <a:pt x="419672" y="106680"/>
                    <a:pt x="434721"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7" name="Freeform: Shape 89306">
              <a:extLst>
                <a:ext uri="{FF2B5EF4-FFF2-40B4-BE49-F238E27FC236}">
                  <a16:creationId xmlns:a16="http://schemas.microsoft.com/office/drawing/2014/main" id="{3211FC4E-D2EF-CB35-0F68-08A47D3DD18E}"/>
                </a:ext>
              </a:extLst>
            </p:cNvPr>
            <p:cNvSpPr/>
            <p:nvPr/>
          </p:nvSpPr>
          <p:spPr>
            <a:xfrm>
              <a:off x="5999161" y="3310285"/>
              <a:ext cx="175450" cy="187737"/>
            </a:xfrm>
            <a:custGeom>
              <a:avLst/>
              <a:gdLst>
                <a:gd name="connsiteX0" fmla="*/ 0 w 175450"/>
                <a:gd name="connsiteY0" fmla="*/ 187738 h 187737"/>
                <a:gd name="connsiteX1" fmla="*/ 136970 w 175450"/>
                <a:gd name="connsiteY1" fmla="*/ 187738 h 187737"/>
                <a:gd name="connsiteX2" fmla="*/ 175451 w 175450"/>
                <a:gd name="connsiteY2" fmla="*/ 120777 h 187737"/>
                <a:gd name="connsiteX3" fmla="*/ 105823 w 175450"/>
                <a:gd name="connsiteY3" fmla="*/ 0 h 187737"/>
                <a:gd name="connsiteX4" fmla="*/ 0 w 175450"/>
                <a:gd name="connsiteY4" fmla="*/ 187738 h 187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450" h="187737">
                  <a:moveTo>
                    <a:pt x="0" y="187738"/>
                  </a:moveTo>
                  <a:lnTo>
                    <a:pt x="136970" y="187738"/>
                  </a:lnTo>
                  <a:cubicBezTo>
                    <a:pt x="136970" y="159163"/>
                    <a:pt x="152495" y="134398"/>
                    <a:pt x="175451" y="120777"/>
                  </a:cubicBezTo>
                  <a:lnTo>
                    <a:pt x="105823" y="0"/>
                  </a:lnTo>
                  <a:cubicBezTo>
                    <a:pt x="42482" y="38576"/>
                    <a:pt x="0" y="108109"/>
                    <a:pt x="0" y="187738"/>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8" name="Freeform: Shape 89307">
              <a:extLst>
                <a:ext uri="{FF2B5EF4-FFF2-40B4-BE49-F238E27FC236}">
                  <a16:creationId xmlns:a16="http://schemas.microsoft.com/office/drawing/2014/main" id="{E2851044-E80B-985D-5882-B1B4348FAAEB}"/>
                </a:ext>
              </a:extLst>
            </p:cNvPr>
            <p:cNvSpPr/>
            <p:nvPr/>
          </p:nvSpPr>
          <p:spPr>
            <a:xfrm>
              <a:off x="6252431" y="3305237"/>
              <a:ext cx="186309" cy="192690"/>
            </a:xfrm>
            <a:custGeom>
              <a:avLst/>
              <a:gdLst>
                <a:gd name="connsiteX0" fmla="*/ 72199 w 186309"/>
                <a:gd name="connsiteY0" fmla="*/ 0 h 192690"/>
                <a:gd name="connsiteX1" fmla="*/ 0 w 186309"/>
                <a:gd name="connsiteY1" fmla="*/ 124968 h 192690"/>
                <a:gd name="connsiteX2" fmla="*/ 39910 w 186309"/>
                <a:gd name="connsiteY2" fmla="*/ 192691 h 192690"/>
                <a:gd name="connsiteX3" fmla="*/ 186309 w 186309"/>
                <a:gd name="connsiteY3" fmla="*/ 192691 h 192690"/>
                <a:gd name="connsiteX4" fmla="*/ 72199 w 186309"/>
                <a:gd name="connsiteY4" fmla="*/ 0 h 1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09" h="192690">
                  <a:moveTo>
                    <a:pt x="72199" y="0"/>
                  </a:moveTo>
                  <a:lnTo>
                    <a:pt x="0" y="124968"/>
                  </a:lnTo>
                  <a:cubicBezTo>
                    <a:pt x="23717" y="138398"/>
                    <a:pt x="39910" y="163544"/>
                    <a:pt x="39910" y="192691"/>
                  </a:cubicBezTo>
                  <a:lnTo>
                    <a:pt x="186309" y="192691"/>
                  </a:lnTo>
                  <a:cubicBezTo>
                    <a:pt x="186309" y="109633"/>
                    <a:pt x="140208" y="37338"/>
                    <a:pt x="72199" y="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09" name="Freeform: Shape 89308">
              <a:extLst>
                <a:ext uri="{FF2B5EF4-FFF2-40B4-BE49-F238E27FC236}">
                  <a16:creationId xmlns:a16="http://schemas.microsoft.com/office/drawing/2014/main" id="{76EB7B78-1DF9-D4DC-5C83-32D8EE29FA53}"/>
                </a:ext>
              </a:extLst>
            </p:cNvPr>
            <p:cNvSpPr/>
            <p:nvPr/>
          </p:nvSpPr>
          <p:spPr>
            <a:xfrm>
              <a:off x="6104984" y="3278186"/>
              <a:ext cx="219741" cy="152781"/>
            </a:xfrm>
            <a:custGeom>
              <a:avLst/>
              <a:gdLst>
                <a:gd name="connsiteX0" fmla="*/ 114014 w 219741"/>
                <a:gd name="connsiteY0" fmla="*/ 0 h 152781"/>
                <a:gd name="connsiteX1" fmla="*/ 0 w 219741"/>
                <a:gd name="connsiteY1" fmla="*/ 32099 h 152781"/>
                <a:gd name="connsiteX2" fmla="*/ 69723 w 219741"/>
                <a:gd name="connsiteY2" fmla="*/ 152781 h 152781"/>
                <a:gd name="connsiteX3" fmla="*/ 109347 w 219741"/>
                <a:gd name="connsiteY3" fmla="*/ 141637 h 152781"/>
                <a:gd name="connsiteX4" fmla="*/ 147542 w 219741"/>
                <a:gd name="connsiteY4" fmla="*/ 152019 h 152781"/>
                <a:gd name="connsiteX5" fmla="*/ 219742 w 219741"/>
                <a:gd name="connsiteY5" fmla="*/ 27051 h 152781"/>
                <a:gd name="connsiteX6" fmla="*/ 114014 w 219741"/>
                <a:gd name="connsiteY6" fmla="*/ 0 h 15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741" h="152781">
                  <a:moveTo>
                    <a:pt x="114014" y="0"/>
                  </a:moveTo>
                  <a:cubicBezTo>
                    <a:pt x="72200" y="0"/>
                    <a:pt x="33338" y="11906"/>
                    <a:pt x="0" y="32099"/>
                  </a:cubicBezTo>
                  <a:lnTo>
                    <a:pt x="69723" y="152781"/>
                  </a:lnTo>
                  <a:cubicBezTo>
                    <a:pt x="81344" y="145828"/>
                    <a:pt x="94774" y="141637"/>
                    <a:pt x="109347" y="141637"/>
                  </a:cubicBezTo>
                  <a:cubicBezTo>
                    <a:pt x="123253" y="141637"/>
                    <a:pt x="136208" y="145637"/>
                    <a:pt x="147542" y="152019"/>
                  </a:cubicBezTo>
                  <a:lnTo>
                    <a:pt x="219742" y="27051"/>
                  </a:lnTo>
                  <a:cubicBezTo>
                    <a:pt x="188309" y="9811"/>
                    <a:pt x="152305" y="0"/>
                    <a:pt x="114014" y="0"/>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0" name="Freeform: Shape 89309">
              <a:extLst>
                <a:ext uri="{FF2B5EF4-FFF2-40B4-BE49-F238E27FC236}">
                  <a16:creationId xmlns:a16="http://schemas.microsoft.com/office/drawing/2014/main" id="{19A2CEF4-E01F-E4A7-D3D0-45A0C72EC446}"/>
                </a:ext>
              </a:extLst>
            </p:cNvPr>
            <p:cNvSpPr/>
            <p:nvPr/>
          </p:nvSpPr>
          <p:spPr>
            <a:xfrm>
              <a:off x="6185375" y="3466876"/>
              <a:ext cx="50292" cy="50292"/>
            </a:xfrm>
            <a:custGeom>
              <a:avLst/>
              <a:gdLst>
                <a:gd name="connsiteX0" fmla="*/ 50292 w 50292"/>
                <a:gd name="connsiteY0" fmla="*/ 25146 h 50292"/>
                <a:gd name="connsiteX1" fmla="*/ 25146 w 50292"/>
                <a:gd name="connsiteY1" fmla="*/ 50292 h 50292"/>
                <a:gd name="connsiteX2" fmla="*/ 0 w 50292"/>
                <a:gd name="connsiteY2" fmla="*/ 25146 h 50292"/>
                <a:gd name="connsiteX3" fmla="*/ 25146 w 50292"/>
                <a:gd name="connsiteY3" fmla="*/ 0 h 50292"/>
                <a:gd name="connsiteX4" fmla="*/ 50292 w 50292"/>
                <a:gd name="connsiteY4" fmla="*/ 25146 h 50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92" h="50292">
                  <a:moveTo>
                    <a:pt x="50292" y="25146"/>
                  </a:moveTo>
                  <a:cubicBezTo>
                    <a:pt x="50292" y="39034"/>
                    <a:pt x="39034" y="50292"/>
                    <a:pt x="25146" y="50292"/>
                  </a:cubicBezTo>
                  <a:cubicBezTo>
                    <a:pt x="11258" y="50292"/>
                    <a:pt x="0" y="39034"/>
                    <a:pt x="0" y="25146"/>
                  </a:cubicBezTo>
                  <a:cubicBezTo>
                    <a:pt x="0" y="11258"/>
                    <a:pt x="11258" y="0"/>
                    <a:pt x="25146" y="0"/>
                  </a:cubicBezTo>
                  <a:cubicBezTo>
                    <a:pt x="39034" y="0"/>
                    <a:pt x="50292" y="11258"/>
                    <a:pt x="50292" y="25146"/>
                  </a:cubicBez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1" name="Freeform: Shape 89310">
              <a:extLst>
                <a:ext uri="{FF2B5EF4-FFF2-40B4-BE49-F238E27FC236}">
                  <a16:creationId xmlns:a16="http://schemas.microsoft.com/office/drawing/2014/main" id="{07CBF92A-BA64-0786-6183-49A9AF012BA4}"/>
                </a:ext>
              </a:extLst>
            </p:cNvPr>
            <p:cNvSpPr/>
            <p:nvPr/>
          </p:nvSpPr>
          <p:spPr>
            <a:xfrm>
              <a:off x="6232619" y="3425633"/>
              <a:ext cx="95916" cy="54673"/>
            </a:xfrm>
            <a:custGeom>
              <a:avLst/>
              <a:gdLst>
                <a:gd name="connsiteX0" fmla="*/ 0 w 95916"/>
                <a:gd name="connsiteY0" fmla="*/ 54673 h 54673"/>
                <a:gd name="connsiteX1" fmla="*/ 95917 w 95916"/>
                <a:gd name="connsiteY1" fmla="*/ 0 h 54673"/>
              </a:gdLst>
              <a:ahLst/>
              <a:cxnLst>
                <a:cxn ang="0">
                  <a:pos x="connsiteX0" y="connsiteY0"/>
                </a:cxn>
                <a:cxn ang="0">
                  <a:pos x="connsiteX1" y="connsiteY1"/>
                </a:cxn>
              </a:cxnLst>
              <a:rect l="l" t="t" r="r" b="b"/>
              <a:pathLst>
                <a:path w="95916" h="54673">
                  <a:moveTo>
                    <a:pt x="0" y="54673"/>
                  </a:moveTo>
                  <a:lnTo>
                    <a:pt x="95917"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9312" name="Graphic 317">
            <a:extLst>
              <a:ext uri="{FF2B5EF4-FFF2-40B4-BE49-F238E27FC236}">
                <a16:creationId xmlns:a16="http://schemas.microsoft.com/office/drawing/2014/main" id="{AA9BE511-44F9-1BB1-A515-A5F9770B647E}"/>
              </a:ext>
            </a:extLst>
          </p:cNvPr>
          <p:cNvGrpSpPr/>
          <p:nvPr/>
        </p:nvGrpSpPr>
        <p:grpSpPr>
          <a:xfrm>
            <a:off x="1724981" y="4178267"/>
            <a:ext cx="181146" cy="181104"/>
            <a:chOff x="6015925" y="3294852"/>
            <a:chExt cx="406143" cy="406053"/>
          </a:xfrm>
        </p:grpSpPr>
        <p:sp>
          <p:nvSpPr>
            <p:cNvPr id="89313" name="Freeform: Shape 89312">
              <a:extLst>
                <a:ext uri="{FF2B5EF4-FFF2-40B4-BE49-F238E27FC236}">
                  <a16:creationId xmlns:a16="http://schemas.microsoft.com/office/drawing/2014/main" id="{FBE90D04-C5AE-17C2-9419-2AE050648E17}"/>
                </a:ext>
              </a:extLst>
            </p:cNvPr>
            <p:cNvSpPr/>
            <p:nvPr/>
          </p:nvSpPr>
          <p:spPr>
            <a:xfrm>
              <a:off x="6047927" y="3294852"/>
              <a:ext cx="374141" cy="281462"/>
            </a:xfrm>
            <a:custGeom>
              <a:avLst/>
              <a:gdLst>
                <a:gd name="connsiteX0" fmla="*/ 0 w 374142"/>
                <a:gd name="connsiteY0" fmla="*/ 246317 h 281463"/>
                <a:gd name="connsiteX1" fmla="*/ 0 w 374142"/>
                <a:gd name="connsiteY1" fmla="*/ 13716 h 281463"/>
                <a:gd name="connsiteX2" fmla="*/ 13145 w 374142"/>
                <a:gd name="connsiteY2" fmla="*/ 0 h 281463"/>
                <a:gd name="connsiteX3" fmla="*/ 360617 w 374142"/>
                <a:gd name="connsiteY3" fmla="*/ 0 h 281463"/>
                <a:gd name="connsiteX4" fmla="*/ 374142 w 374142"/>
                <a:gd name="connsiteY4" fmla="*/ 13716 h 281463"/>
                <a:gd name="connsiteX5" fmla="*/ 374142 w 374142"/>
                <a:gd name="connsiteY5" fmla="*/ 268129 h 281463"/>
                <a:gd name="connsiteX6" fmla="*/ 360617 w 374142"/>
                <a:gd name="connsiteY6" fmla="*/ 281464 h 281463"/>
                <a:gd name="connsiteX7" fmla="*/ 163735 w 374142"/>
                <a:gd name="connsiteY7" fmla="*/ 281464 h 28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142" h="281463">
                  <a:moveTo>
                    <a:pt x="0" y="246317"/>
                  </a:moveTo>
                  <a:cubicBezTo>
                    <a:pt x="0" y="13716"/>
                    <a:pt x="0" y="13716"/>
                    <a:pt x="0" y="13716"/>
                  </a:cubicBezTo>
                  <a:cubicBezTo>
                    <a:pt x="0" y="6191"/>
                    <a:pt x="5810" y="0"/>
                    <a:pt x="13145" y="0"/>
                  </a:cubicBezTo>
                  <a:cubicBezTo>
                    <a:pt x="360617" y="0"/>
                    <a:pt x="360617" y="0"/>
                    <a:pt x="360617" y="0"/>
                  </a:cubicBezTo>
                  <a:cubicBezTo>
                    <a:pt x="368046" y="0"/>
                    <a:pt x="374142" y="6191"/>
                    <a:pt x="374142" y="13716"/>
                  </a:cubicBezTo>
                  <a:cubicBezTo>
                    <a:pt x="374142" y="268129"/>
                    <a:pt x="374142" y="268129"/>
                    <a:pt x="374142" y="268129"/>
                  </a:cubicBezTo>
                  <a:cubicBezTo>
                    <a:pt x="374142" y="275654"/>
                    <a:pt x="368046" y="281464"/>
                    <a:pt x="360617" y="281464"/>
                  </a:cubicBezTo>
                  <a:cubicBezTo>
                    <a:pt x="163735" y="281464"/>
                    <a:pt x="163735" y="281464"/>
                    <a:pt x="163735" y="281464"/>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4" name="Freeform: Shape 89313">
              <a:extLst>
                <a:ext uri="{FF2B5EF4-FFF2-40B4-BE49-F238E27FC236}">
                  <a16:creationId xmlns:a16="http://schemas.microsoft.com/office/drawing/2014/main" id="{F29B4C09-C8B5-6F23-F115-E5B5E2D04366}"/>
                </a:ext>
              </a:extLst>
            </p:cNvPr>
            <p:cNvSpPr/>
            <p:nvPr/>
          </p:nvSpPr>
          <p:spPr>
            <a:xfrm>
              <a:off x="6080028" y="3565555"/>
              <a:ext cx="35876" cy="43338"/>
            </a:xfrm>
            <a:custGeom>
              <a:avLst/>
              <a:gdLst>
                <a:gd name="connsiteX0" fmla="*/ 35814 w 35876"/>
                <a:gd name="connsiteY0" fmla="*/ 0 h 43338"/>
                <a:gd name="connsiteX1" fmla="*/ 35814 w 35876"/>
                <a:gd name="connsiteY1" fmla="*/ 286 h 43338"/>
                <a:gd name="connsiteX2" fmla="*/ 24194 w 35876"/>
                <a:gd name="connsiteY2" fmla="*/ 34766 h 43338"/>
                <a:gd name="connsiteX3" fmla="*/ 0 w 35876"/>
                <a:gd name="connsiteY3" fmla="*/ 43339 h 43338"/>
              </a:gdLst>
              <a:ahLst/>
              <a:cxnLst>
                <a:cxn ang="0">
                  <a:pos x="connsiteX0" y="connsiteY0"/>
                </a:cxn>
                <a:cxn ang="0">
                  <a:pos x="connsiteX1" y="connsiteY1"/>
                </a:cxn>
                <a:cxn ang="0">
                  <a:pos x="connsiteX2" y="connsiteY2"/>
                </a:cxn>
                <a:cxn ang="0">
                  <a:pos x="connsiteX3" y="connsiteY3"/>
                </a:cxn>
              </a:cxnLst>
              <a:rect l="l" t="t" r="r" b="b"/>
              <a:pathLst>
                <a:path w="35876" h="43338">
                  <a:moveTo>
                    <a:pt x="35814" y="0"/>
                  </a:moveTo>
                  <a:cubicBezTo>
                    <a:pt x="35814" y="286"/>
                    <a:pt x="35814" y="286"/>
                    <a:pt x="35814" y="286"/>
                  </a:cubicBezTo>
                  <a:cubicBezTo>
                    <a:pt x="35814" y="286"/>
                    <a:pt x="37433" y="21622"/>
                    <a:pt x="24194" y="34766"/>
                  </a:cubicBezTo>
                  <a:cubicBezTo>
                    <a:pt x="18574" y="40577"/>
                    <a:pt x="10573" y="43339"/>
                    <a:pt x="0" y="43339"/>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5" name="Freeform: Shape 89314">
              <a:extLst>
                <a:ext uri="{FF2B5EF4-FFF2-40B4-BE49-F238E27FC236}">
                  <a16:creationId xmlns:a16="http://schemas.microsoft.com/office/drawing/2014/main" id="{107AECFE-C105-C227-6A87-85AB33FB46F7}"/>
                </a:ext>
              </a:extLst>
            </p:cNvPr>
            <p:cNvSpPr/>
            <p:nvPr/>
          </p:nvSpPr>
          <p:spPr>
            <a:xfrm>
              <a:off x="6015925" y="3527551"/>
              <a:ext cx="176403" cy="173259"/>
            </a:xfrm>
            <a:custGeom>
              <a:avLst/>
              <a:gdLst>
                <a:gd name="connsiteX0" fmla="*/ 125540 w 176403"/>
                <a:gd name="connsiteY0" fmla="*/ 173260 h 173259"/>
                <a:gd name="connsiteX1" fmla="*/ 38481 w 176403"/>
                <a:gd name="connsiteY1" fmla="*/ 173260 h 173259"/>
                <a:gd name="connsiteX2" fmla="*/ 0 w 176403"/>
                <a:gd name="connsiteY2" fmla="*/ 133922 h 173259"/>
                <a:gd name="connsiteX3" fmla="*/ 0 w 176403"/>
                <a:gd name="connsiteY3" fmla="*/ 66961 h 173259"/>
                <a:gd name="connsiteX4" fmla="*/ 18288 w 176403"/>
                <a:gd name="connsiteY4" fmla="*/ 66961 h 173259"/>
                <a:gd name="connsiteX5" fmla="*/ 28099 w 176403"/>
                <a:gd name="connsiteY5" fmla="*/ 56959 h 173259"/>
                <a:gd name="connsiteX6" fmla="*/ 28099 w 176403"/>
                <a:gd name="connsiteY6" fmla="*/ 38957 h 173259"/>
                <a:gd name="connsiteX7" fmla="*/ 28099 w 176403"/>
                <a:gd name="connsiteY7" fmla="*/ 38957 h 173259"/>
                <a:gd name="connsiteX8" fmla="*/ 68199 w 176403"/>
                <a:gd name="connsiteY8" fmla="*/ 0 h 173259"/>
                <a:gd name="connsiteX9" fmla="*/ 176403 w 176403"/>
                <a:gd name="connsiteY9" fmla="*/ 0 h 173259"/>
                <a:gd name="connsiteX10" fmla="*/ 150305 w 176403"/>
                <a:gd name="connsiteY10" fmla="*/ 33623 h 173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403" h="173259">
                  <a:moveTo>
                    <a:pt x="125540" y="173260"/>
                  </a:moveTo>
                  <a:cubicBezTo>
                    <a:pt x="38481" y="173260"/>
                    <a:pt x="38481" y="173260"/>
                    <a:pt x="38481" y="173260"/>
                  </a:cubicBezTo>
                  <a:cubicBezTo>
                    <a:pt x="16955" y="173260"/>
                    <a:pt x="0" y="155639"/>
                    <a:pt x="0" y="133922"/>
                  </a:cubicBezTo>
                  <a:cubicBezTo>
                    <a:pt x="0" y="66961"/>
                    <a:pt x="0" y="66961"/>
                    <a:pt x="0" y="66961"/>
                  </a:cubicBezTo>
                  <a:cubicBezTo>
                    <a:pt x="18288" y="66961"/>
                    <a:pt x="18288" y="66961"/>
                    <a:pt x="18288" y="66961"/>
                  </a:cubicBezTo>
                  <a:cubicBezTo>
                    <a:pt x="23527" y="66961"/>
                    <a:pt x="28099" y="62293"/>
                    <a:pt x="28099" y="56959"/>
                  </a:cubicBezTo>
                  <a:cubicBezTo>
                    <a:pt x="28099" y="38957"/>
                    <a:pt x="28099" y="38957"/>
                    <a:pt x="28099" y="38957"/>
                  </a:cubicBezTo>
                  <a:lnTo>
                    <a:pt x="28099" y="38957"/>
                  </a:lnTo>
                  <a:cubicBezTo>
                    <a:pt x="29718" y="17621"/>
                    <a:pt x="47339" y="0"/>
                    <a:pt x="68199" y="0"/>
                  </a:cubicBezTo>
                  <a:cubicBezTo>
                    <a:pt x="176403" y="0"/>
                    <a:pt x="176403" y="0"/>
                    <a:pt x="176403" y="0"/>
                  </a:cubicBezTo>
                  <a:cubicBezTo>
                    <a:pt x="176117" y="14288"/>
                    <a:pt x="164306" y="33623"/>
                    <a:pt x="150305" y="33623"/>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6" name="Freeform: Shape 89315">
              <a:extLst>
                <a:ext uri="{FF2B5EF4-FFF2-40B4-BE49-F238E27FC236}">
                  <a16:creationId xmlns:a16="http://schemas.microsoft.com/office/drawing/2014/main" id="{46C86378-78EA-24A6-2752-2D708D189084}"/>
                </a:ext>
              </a:extLst>
            </p:cNvPr>
            <p:cNvSpPr/>
            <p:nvPr/>
          </p:nvSpPr>
          <p:spPr>
            <a:xfrm>
              <a:off x="6128225" y="3662996"/>
              <a:ext cx="69437" cy="37909"/>
            </a:xfrm>
            <a:custGeom>
              <a:avLst/>
              <a:gdLst>
                <a:gd name="connsiteX0" fmla="*/ 54864 w 69437"/>
                <a:gd name="connsiteY0" fmla="*/ 0 h 37909"/>
                <a:gd name="connsiteX1" fmla="*/ 14859 w 69437"/>
                <a:gd name="connsiteY1" fmla="*/ 0 h 37909"/>
                <a:gd name="connsiteX2" fmla="*/ 0 w 69437"/>
                <a:gd name="connsiteY2" fmla="*/ 17335 h 37909"/>
                <a:gd name="connsiteX3" fmla="*/ 0 w 69437"/>
                <a:gd name="connsiteY3" fmla="*/ 20955 h 37909"/>
                <a:gd name="connsiteX4" fmla="*/ 14859 w 69437"/>
                <a:gd name="connsiteY4" fmla="*/ 37909 h 37909"/>
                <a:gd name="connsiteX5" fmla="*/ 54864 w 69437"/>
                <a:gd name="connsiteY5" fmla="*/ 37909 h 37909"/>
                <a:gd name="connsiteX6" fmla="*/ 69437 w 69437"/>
                <a:gd name="connsiteY6" fmla="*/ 20955 h 37909"/>
                <a:gd name="connsiteX7" fmla="*/ 69437 w 69437"/>
                <a:gd name="connsiteY7" fmla="*/ 17335 h 37909"/>
                <a:gd name="connsiteX8" fmla="*/ 54864 w 69437"/>
                <a:gd name="connsiteY8" fmla="*/ 0 h 37909"/>
                <a:gd name="connsiteX9" fmla="*/ 54864 w 69437"/>
                <a:gd name="connsiteY9" fmla="*/ 0 h 3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437" h="37909">
                  <a:moveTo>
                    <a:pt x="54864" y="0"/>
                  </a:moveTo>
                  <a:cubicBezTo>
                    <a:pt x="14859" y="0"/>
                    <a:pt x="14859" y="0"/>
                    <a:pt x="14859" y="0"/>
                  </a:cubicBezTo>
                  <a:cubicBezTo>
                    <a:pt x="6763" y="0"/>
                    <a:pt x="0" y="7620"/>
                    <a:pt x="0" y="17335"/>
                  </a:cubicBezTo>
                  <a:cubicBezTo>
                    <a:pt x="0" y="20955"/>
                    <a:pt x="0" y="20955"/>
                    <a:pt x="0" y="20955"/>
                  </a:cubicBezTo>
                  <a:cubicBezTo>
                    <a:pt x="0" y="30290"/>
                    <a:pt x="6858" y="37909"/>
                    <a:pt x="14859" y="37909"/>
                  </a:cubicBezTo>
                  <a:cubicBezTo>
                    <a:pt x="54864" y="37909"/>
                    <a:pt x="54864" y="37909"/>
                    <a:pt x="54864" y="37909"/>
                  </a:cubicBezTo>
                  <a:cubicBezTo>
                    <a:pt x="62960" y="37909"/>
                    <a:pt x="69437" y="30290"/>
                    <a:pt x="69437" y="20955"/>
                  </a:cubicBezTo>
                  <a:cubicBezTo>
                    <a:pt x="69437" y="17335"/>
                    <a:pt x="69437" y="17335"/>
                    <a:pt x="69437" y="17335"/>
                  </a:cubicBezTo>
                  <a:cubicBezTo>
                    <a:pt x="69437" y="7525"/>
                    <a:pt x="62865" y="0"/>
                    <a:pt x="54864" y="0"/>
                  </a:cubicBezTo>
                  <a:lnTo>
                    <a:pt x="54864" y="0"/>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7" name="Freeform: Shape 89316">
              <a:extLst>
                <a:ext uri="{FF2B5EF4-FFF2-40B4-BE49-F238E27FC236}">
                  <a16:creationId xmlns:a16="http://schemas.microsoft.com/office/drawing/2014/main" id="{446669F1-6EA0-D055-7945-67532DB1FCED}"/>
                </a:ext>
              </a:extLst>
            </p:cNvPr>
            <p:cNvSpPr/>
            <p:nvPr/>
          </p:nvSpPr>
          <p:spPr>
            <a:xfrm>
              <a:off x="6117557" y="3630516"/>
              <a:ext cx="90868" cy="32480"/>
            </a:xfrm>
            <a:custGeom>
              <a:avLst/>
              <a:gdLst>
                <a:gd name="connsiteX0" fmla="*/ 23051 w 90868"/>
                <a:gd name="connsiteY0" fmla="*/ 32480 h 32480"/>
                <a:gd name="connsiteX1" fmla="*/ 17145 w 90868"/>
                <a:gd name="connsiteY1" fmla="*/ 32480 h 32480"/>
                <a:gd name="connsiteX2" fmla="*/ 0 w 90868"/>
                <a:gd name="connsiteY2" fmla="*/ 16383 h 32480"/>
                <a:gd name="connsiteX3" fmla="*/ 0 w 90868"/>
                <a:gd name="connsiteY3" fmla="*/ 16383 h 32480"/>
                <a:gd name="connsiteX4" fmla="*/ 17145 w 90868"/>
                <a:gd name="connsiteY4" fmla="*/ 0 h 32480"/>
                <a:gd name="connsiteX5" fmla="*/ 73342 w 90868"/>
                <a:gd name="connsiteY5" fmla="*/ 0 h 32480"/>
                <a:gd name="connsiteX6" fmla="*/ 90868 w 90868"/>
                <a:gd name="connsiteY6" fmla="*/ 16383 h 32480"/>
                <a:gd name="connsiteX7" fmla="*/ 90868 w 90868"/>
                <a:gd name="connsiteY7" fmla="*/ 16383 h 32480"/>
                <a:gd name="connsiteX8" fmla="*/ 73342 w 90868"/>
                <a:gd name="connsiteY8" fmla="*/ 32480 h 32480"/>
                <a:gd name="connsiteX9" fmla="*/ 67437 w 90868"/>
                <a:gd name="connsiteY9" fmla="*/ 32480 h 3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868" h="32480">
                  <a:moveTo>
                    <a:pt x="23051" y="32480"/>
                  </a:moveTo>
                  <a:cubicBezTo>
                    <a:pt x="17145" y="32480"/>
                    <a:pt x="17145" y="32480"/>
                    <a:pt x="17145" y="32480"/>
                  </a:cubicBezTo>
                  <a:cubicBezTo>
                    <a:pt x="7525" y="32480"/>
                    <a:pt x="0" y="25336"/>
                    <a:pt x="0" y="16383"/>
                  </a:cubicBezTo>
                  <a:lnTo>
                    <a:pt x="0" y="16383"/>
                  </a:lnTo>
                  <a:cubicBezTo>
                    <a:pt x="0" y="7429"/>
                    <a:pt x="7620" y="0"/>
                    <a:pt x="17145" y="0"/>
                  </a:cubicBezTo>
                  <a:cubicBezTo>
                    <a:pt x="73342" y="0"/>
                    <a:pt x="73342" y="0"/>
                    <a:pt x="73342" y="0"/>
                  </a:cubicBezTo>
                  <a:cubicBezTo>
                    <a:pt x="82963" y="0"/>
                    <a:pt x="90868" y="7429"/>
                    <a:pt x="90868" y="16383"/>
                  </a:cubicBezTo>
                  <a:lnTo>
                    <a:pt x="90868" y="16383"/>
                  </a:lnTo>
                  <a:cubicBezTo>
                    <a:pt x="90868" y="25336"/>
                    <a:pt x="82963" y="32480"/>
                    <a:pt x="73342" y="32480"/>
                  </a:cubicBezTo>
                  <a:cubicBezTo>
                    <a:pt x="67437" y="32480"/>
                    <a:pt x="67437" y="32480"/>
                    <a:pt x="67437" y="3248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8" name="Freeform: Shape 89317">
              <a:extLst>
                <a:ext uri="{FF2B5EF4-FFF2-40B4-BE49-F238E27FC236}">
                  <a16:creationId xmlns:a16="http://schemas.microsoft.com/office/drawing/2014/main" id="{342134D1-31CE-35E3-2D3E-E31A3901874A}"/>
                </a:ext>
              </a:extLst>
            </p:cNvPr>
            <p:cNvSpPr/>
            <p:nvPr/>
          </p:nvSpPr>
          <p:spPr>
            <a:xfrm>
              <a:off x="6117462" y="3598036"/>
              <a:ext cx="90868" cy="32480"/>
            </a:xfrm>
            <a:custGeom>
              <a:avLst/>
              <a:gdLst>
                <a:gd name="connsiteX0" fmla="*/ 73343 w 90868"/>
                <a:gd name="connsiteY0" fmla="*/ 32480 h 32480"/>
                <a:gd name="connsiteX1" fmla="*/ 90868 w 90868"/>
                <a:gd name="connsiteY1" fmla="*/ 16383 h 32480"/>
                <a:gd name="connsiteX2" fmla="*/ 90868 w 90868"/>
                <a:gd name="connsiteY2" fmla="*/ 16383 h 32480"/>
                <a:gd name="connsiteX3" fmla="*/ 73343 w 90868"/>
                <a:gd name="connsiteY3" fmla="*/ 0 h 32480"/>
                <a:gd name="connsiteX4" fmla="*/ 17145 w 90868"/>
                <a:gd name="connsiteY4" fmla="*/ 0 h 32480"/>
                <a:gd name="connsiteX5" fmla="*/ 0 w 90868"/>
                <a:gd name="connsiteY5" fmla="*/ 16383 h 32480"/>
                <a:gd name="connsiteX6" fmla="*/ 0 w 90868"/>
                <a:gd name="connsiteY6" fmla="*/ 16383 h 32480"/>
                <a:gd name="connsiteX7" fmla="*/ 17145 w 90868"/>
                <a:gd name="connsiteY7" fmla="*/ 32480 h 32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68" h="32480">
                  <a:moveTo>
                    <a:pt x="73343" y="32480"/>
                  </a:moveTo>
                  <a:cubicBezTo>
                    <a:pt x="82963" y="32480"/>
                    <a:pt x="90868" y="25336"/>
                    <a:pt x="90868" y="16383"/>
                  </a:cubicBezTo>
                  <a:lnTo>
                    <a:pt x="90868" y="16383"/>
                  </a:lnTo>
                  <a:cubicBezTo>
                    <a:pt x="90868" y="7429"/>
                    <a:pt x="82963" y="0"/>
                    <a:pt x="73343" y="0"/>
                  </a:cubicBezTo>
                  <a:cubicBezTo>
                    <a:pt x="17145" y="0"/>
                    <a:pt x="17145" y="0"/>
                    <a:pt x="17145" y="0"/>
                  </a:cubicBezTo>
                  <a:cubicBezTo>
                    <a:pt x="7525" y="0"/>
                    <a:pt x="0" y="7429"/>
                    <a:pt x="0" y="16383"/>
                  </a:cubicBezTo>
                  <a:lnTo>
                    <a:pt x="0" y="16383"/>
                  </a:lnTo>
                  <a:cubicBezTo>
                    <a:pt x="0" y="25336"/>
                    <a:pt x="7620" y="32480"/>
                    <a:pt x="17145" y="3248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19" name="Freeform: Shape 89318">
              <a:extLst>
                <a:ext uri="{FF2B5EF4-FFF2-40B4-BE49-F238E27FC236}">
                  <a16:creationId xmlns:a16="http://schemas.microsoft.com/office/drawing/2014/main" id="{D29CA31F-A205-FF57-85A5-8483EBB20896}"/>
                </a:ext>
              </a:extLst>
            </p:cNvPr>
            <p:cNvSpPr/>
            <p:nvPr/>
          </p:nvSpPr>
          <p:spPr>
            <a:xfrm>
              <a:off x="6117462" y="3560126"/>
              <a:ext cx="90868" cy="37909"/>
            </a:xfrm>
            <a:custGeom>
              <a:avLst/>
              <a:gdLst>
                <a:gd name="connsiteX0" fmla="*/ 73343 w 90868"/>
                <a:gd name="connsiteY0" fmla="*/ 37910 h 37909"/>
                <a:gd name="connsiteX1" fmla="*/ 90868 w 90868"/>
                <a:gd name="connsiteY1" fmla="*/ 19145 h 37909"/>
                <a:gd name="connsiteX2" fmla="*/ 90868 w 90868"/>
                <a:gd name="connsiteY2" fmla="*/ 19145 h 37909"/>
                <a:gd name="connsiteX3" fmla="*/ 73343 w 90868"/>
                <a:gd name="connsiteY3" fmla="*/ 0 h 37909"/>
                <a:gd name="connsiteX4" fmla="*/ 17145 w 90868"/>
                <a:gd name="connsiteY4" fmla="*/ 0 h 37909"/>
                <a:gd name="connsiteX5" fmla="*/ 0 w 90868"/>
                <a:gd name="connsiteY5" fmla="*/ 19145 h 37909"/>
                <a:gd name="connsiteX6" fmla="*/ 0 w 90868"/>
                <a:gd name="connsiteY6" fmla="*/ 19145 h 37909"/>
                <a:gd name="connsiteX7" fmla="*/ 17145 w 90868"/>
                <a:gd name="connsiteY7" fmla="*/ 37910 h 3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868" h="37909">
                  <a:moveTo>
                    <a:pt x="73343" y="37910"/>
                  </a:moveTo>
                  <a:cubicBezTo>
                    <a:pt x="82963" y="37910"/>
                    <a:pt x="90868" y="29623"/>
                    <a:pt x="90868" y="19145"/>
                  </a:cubicBezTo>
                  <a:lnTo>
                    <a:pt x="90868" y="19145"/>
                  </a:lnTo>
                  <a:cubicBezTo>
                    <a:pt x="90868" y="8668"/>
                    <a:pt x="82963" y="0"/>
                    <a:pt x="73343" y="0"/>
                  </a:cubicBezTo>
                  <a:cubicBezTo>
                    <a:pt x="17145" y="0"/>
                    <a:pt x="17145" y="0"/>
                    <a:pt x="17145" y="0"/>
                  </a:cubicBezTo>
                  <a:cubicBezTo>
                    <a:pt x="7525" y="0"/>
                    <a:pt x="0" y="8668"/>
                    <a:pt x="0" y="19145"/>
                  </a:cubicBezTo>
                  <a:lnTo>
                    <a:pt x="0" y="19145"/>
                  </a:lnTo>
                  <a:cubicBezTo>
                    <a:pt x="0" y="29623"/>
                    <a:pt x="7620" y="37910"/>
                    <a:pt x="17145" y="3791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0" name="Freeform: Shape 89319">
              <a:extLst>
                <a:ext uri="{FF2B5EF4-FFF2-40B4-BE49-F238E27FC236}">
                  <a16:creationId xmlns:a16="http://schemas.microsoft.com/office/drawing/2014/main" id="{C907D0D8-31F5-E71E-FB7F-94C76EB22B12}"/>
                </a:ext>
              </a:extLst>
            </p:cNvPr>
            <p:cNvSpPr/>
            <p:nvPr/>
          </p:nvSpPr>
          <p:spPr>
            <a:xfrm>
              <a:off x="6176231" y="3397725"/>
              <a:ext cx="160305" cy="162401"/>
            </a:xfrm>
            <a:custGeom>
              <a:avLst/>
              <a:gdLst>
                <a:gd name="connsiteX0" fmla="*/ 0 w 160305"/>
                <a:gd name="connsiteY0" fmla="*/ 162401 h 162401"/>
                <a:gd name="connsiteX1" fmla="*/ 160306 w 160305"/>
                <a:gd name="connsiteY1" fmla="*/ 0 h 162401"/>
              </a:gdLst>
              <a:ahLst/>
              <a:cxnLst>
                <a:cxn ang="0">
                  <a:pos x="connsiteX0" y="connsiteY0"/>
                </a:cxn>
                <a:cxn ang="0">
                  <a:pos x="connsiteX1" y="connsiteY1"/>
                </a:cxn>
              </a:cxnLst>
              <a:rect l="l" t="t" r="r" b="b"/>
              <a:pathLst>
                <a:path w="160305" h="162401">
                  <a:moveTo>
                    <a:pt x="0" y="162401"/>
                  </a:moveTo>
                  <a:cubicBezTo>
                    <a:pt x="54673" y="108013"/>
                    <a:pt x="107632" y="53054"/>
                    <a:pt x="160306"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1" name="Freeform: Shape 89320">
              <a:extLst>
                <a:ext uri="{FF2B5EF4-FFF2-40B4-BE49-F238E27FC236}">
                  <a16:creationId xmlns:a16="http://schemas.microsoft.com/office/drawing/2014/main" id="{2F95EEA0-B215-6F76-7E10-59B3337E36D8}"/>
                </a:ext>
              </a:extLst>
            </p:cNvPr>
            <p:cNvSpPr/>
            <p:nvPr/>
          </p:nvSpPr>
          <p:spPr>
            <a:xfrm>
              <a:off x="6085362" y="3619657"/>
              <a:ext cx="32099" cy="32480"/>
            </a:xfrm>
            <a:custGeom>
              <a:avLst/>
              <a:gdLst>
                <a:gd name="connsiteX0" fmla="*/ 0 w 32099"/>
                <a:gd name="connsiteY0" fmla="*/ 32480 h 32480"/>
                <a:gd name="connsiteX1" fmla="*/ 32099 w 32099"/>
                <a:gd name="connsiteY1" fmla="*/ 0 h 32480"/>
              </a:gdLst>
              <a:ahLst/>
              <a:cxnLst>
                <a:cxn ang="0">
                  <a:pos x="connsiteX0" y="connsiteY0"/>
                </a:cxn>
                <a:cxn ang="0">
                  <a:pos x="connsiteX1" y="connsiteY1"/>
                </a:cxn>
              </a:cxnLst>
              <a:rect l="l" t="t" r="r" b="b"/>
              <a:pathLst>
                <a:path w="32099" h="32480">
                  <a:moveTo>
                    <a:pt x="0" y="32480"/>
                  </a:moveTo>
                  <a:cubicBezTo>
                    <a:pt x="12192" y="22384"/>
                    <a:pt x="21146" y="9430"/>
                    <a:pt x="32099" y="0"/>
                  </a:cubicBez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89322" name="Graphic 197">
            <a:extLst>
              <a:ext uri="{FF2B5EF4-FFF2-40B4-BE49-F238E27FC236}">
                <a16:creationId xmlns:a16="http://schemas.microsoft.com/office/drawing/2014/main" id="{E5EA788B-1C43-4E78-AA86-A13D8B243FB1}"/>
              </a:ext>
            </a:extLst>
          </p:cNvPr>
          <p:cNvGrpSpPr/>
          <p:nvPr/>
        </p:nvGrpSpPr>
        <p:grpSpPr>
          <a:xfrm>
            <a:off x="2558629" y="4975484"/>
            <a:ext cx="315742" cy="215779"/>
            <a:chOff x="5985676" y="3345663"/>
            <a:chExt cx="532480" cy="363898"/>
          </a:xfrm>
        </p:grpSpPr>
        <p:sp>
          <p:nvSpPr>
            <p:cNvPr id="89323" name="Freeform: Shape 89322">
              <a:extLst>
                <a:ext uri="{FF2B5EF4-FFF2-40B4-BE49-F238E27FC236}">
                  <a16:creationId xmlns:a16="http://schemas.microsoft.com/office/drawing/2014/main" id="{3DA44C06-C207-9B0D-0E09-1D3390B241C9}"/>
                </a:ext>
              </a:extLst>
            </p:cNvPr>
            <p:cNvSpPr/>
            <p:nvPr/>
          </p:nvSpPr>
          <p:spPr>
            <a:xfrm>
              <a:off x="6425191" y="3437756"/>
              <a:ext cx="64159" cy="66996"/>
            </a:xfrm>
            <a:custGeom>
              <a:avLst/>
              <a:gdLst>
                <a:gd name="connsiteX0" fmla="*/ 0 w 64159"/>
                <a:gd name="connsiteY0" fmla="*/ 0 h 66996"/>
                <a:gd name="connsiteX1" fmla="*/ 64159 w 64159"/>
                <a:gd name="connsiteY1" fmla="*/ 0 h 66996"/>
                <a:gd name="connsiteX2" fmla="*/ 64159 w 64159"/>
                <a:gd name="connsiteY2" fmla="*/ 66997 h 66996"/>
                <a:gd name="connsiteX3" fmla="*/ 0 w 64159"/>
                <a:gd name="connsiteY3" fmla="*/ 66997 h 66996"/>
                <a:gd name="connsiteX4" fmla="*/ 0 w 64159"/>
                <a:gd name="connsiteY4" fmla="*/ 0 h 66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9" h="66996">
                  <a:moveTo>
                    <a:pt x="0" y="0"/>
                  </a:moveTo>
                  <a:lnTo>
                    <a:pt x="64159" y="0"/>
                  </a:lnTo>
                  <a:lnTo>
                    <a:pt x="64159" y="66997"/>
                  </a:lnTo>
                  <a:lnTo>
                    <a:pt x="0" y="66997"/>
                  </a:lnTo>
                  <a:lnTo>
                    <a:pt x="0" y="0"/>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4" name="Freeform: Shape 89323">
              <a:extLst>
                <a:ext uri="{FF2B5EF4-FFF2-40B4-BE49-F238E27FC236}">
                  <a16:creationId xmlns:a16="http://schemas.microsoft.com/office/drawing/2014/main" id="{0D9B8D71-6F76-2307-2C88-D4136A70AD40}"/>
                </a:ext>
              </a:extLst>
            </p:cNvPr>
            <p:cNvSpPr/>
            <p:nvPr/>
          </p:nvSpPr>
          <p:spPr>
            <a:xfrm>
              <a:off x="6425191" y="3538033"/>
              <a:ext cx="64159" cy="66887"/>
            </a:xfrm>
            <a:custGeom>
              <a:avLst/>
              <a:gdLst>
                <a:gd name="connsiteX0" fmla="*/ 0 w 64159"/>
                <a:gd name="connsiteY0" fmla="*/ 0 h 66887"/>
                <a:gd name="connsiteX1" fmla="*/ 64159 w 64159"/>
                <a:gd name="connsiteY1" fmla="*/ 0 h 66887"/>
                <a:gd name="connsiteX2" fmla="*/ 64159 w 64159"/>
                <a:gd name="connsiteY2" fmla="*/ 66887 h 66887"/>
                <a:gd name="connsiteX3" fmla="*/ 0 w 64159"/>
                <a:gd name="connsiteY3" fmla="*/ 66887 h 66887"/>
                <a:gd name="connsiteX4" fmla="*/ 0 w 64159"/>
                <a:gd name="connsiteY4" fmla="*/ 0 h 66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59" h="66887">
                  <a:moveTo>
                    <a:pt x="0" y="0"/>
                  </a:moveTo>
                  <a:lnTo>
                    <a:pt x="64159" y="0"/>
                  </a:lnTo>
                  <a:lnTo>
                    <a:pt x="64159" y="66887"/>
                  </a:lnTo>
                  <a:lnTo>
                    <a:pt x="0" y="66887"/>
                  </a:lnTo>
                  <a:lnTo>
                    <a:pt x="0" y="0"/>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5" name="Freeform: Shape 89324">
              <a:extLst>
                <a:ext uri="{FF2B5EF4-FFF2-40B4-BE49-F238E27FC236}">
                  <a16:creationId xmlns:a16="http://schemas.microsoft.com/office/drawing/2014/main" id="{76663CEC-DF85-CDE5-2FCD-F5DE49E18213}"/>
                </a:ext>
              </a:extLst>
            </p:cNvPr>
            <p:cNvSpPr/>
            <p:nvPr/>
          </p:nvSpPr>
          <p:spPr>
            <a:xfrm>
              <a:off x="6024085" y="3538251"/>
              <a:ext cx="122863" cy="125482"/>
            </a:xfrm>
            <a:custGeom>
              <a:avLst/>
              <a:gdLst>
                <a:gd name="connsiteX0" fmla="*/ 122863 w 122863"/>
                <a:gd name="connsiteY0" fmla="*/ 62741 h 125482"/>
                <a:gd name="connsiteX1" fmla="*/ 61432 w 122863"/>
                <a:gd name="connsiteY1" fmla="*/ 0 h 125482"/>
                <a:gd name="connsiteX2" fmla="*/ 0 w 122863"/>
                <a:gd name="connsiteY2" fmla="*/ 62741 h 125482"/>
                <a:gd name="connsiteX3" fmla="*/ 61432 w 122863"/>
                <a:gd name="connsiteY3" fmla="*/ 125482 h 125482"/>
                <a:gd name="connsiteX4" fmla="*/ 122863 w 122863"/>
                <a:gd name="connsiteY4" fmla="*/ 62741 h 125482"/>
                <a:gd name="connsiteX5" fmla="*/ 122863 w 122863"/>
                <a:gd name="connsiteY5" fmla="*/ 62741 h 12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863" h="125482">
                  <a:moveTo>
                    <a:pt x="122863" y="62741"/>
                  </a:moveTo>
                  <a:cubicBezTo>
                    <a:pt x="122863" y="28043"/>
                    <a:pt x="95366" y="0"/>
                    <a:pt x="61432" y="0"/>
                  </a:cubicBezTo>
                  <a:cubicBezTo>
                    <a:pt x="27497" y="0"/>
                    <a:pt x="0" y="28152"/>
                    <a:pt x="0" y="62741"/>
                  </a:cubicBezTo>
                  <a:cubicBezTo>
                    <a:pt x="0" y="97330"/>
                    <a:pt x="27497" y="125482"/>
                    <a:pt x="61432" y="125482"/>
                  </a:cubicBezTo>
                  <a:cubicBezTo>
                    <a:pt x="95366" y="125482"/>
                    <a:pt x="122863" y="97440"/>
                    <a:pt x="122863" y="62741"/>
                  </a:cubicBezTo>
                  <a:lnTo>
                    <a:pt x="122863" y="62741"/>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6" name="Freeform: Shape 89325">
              <a:extLst>
                <a:ext uri="{FF2B5EF4-FFF2-40B4-BE49-F238E27FC236}">
                  <a16:creationId xmlns:a16="http://schemas.microsoft.com/office/drawing/2014/main" id="{DC574736-9536-9324-681A-679B3C6E143F}"/>
                </a:ext>
              </a:extLst>
            </p:cNvPr>
            <p:cNvSpPr/>
            <p:nvPr/>
          </p:nvSpPr>
          <p:spPr>
            <a:xfrm>
              <a:off x="6309598" y="3518850"/>
              <a:ext cx="67404" cy="68044"/>
            </a:xfrm>
            <a:custGeom>
              <a:avLst/>
              <a:gdLst>
                <a:gd name="connsiteX0" fmla="*/ 62781 w 67404"/>
                <a:gd name="connsiteY0" fmla="*/ 50826 h 68044"/>
                <a:gd name="connsiteX1" fmla="*/ 50779 w 67404"/>
                <a:gd name="connsiteY1" fmla="*/ 4452 h 68044"/>
                <a:gd name="connsiteX2" fmla="*/ 4623 w 67404"/>
                <a:gd name="connsiteY2" fmla="*/ 17219 h 68044"/>
                <a:gd name="connsiteX3" fmla="*/ 16626 w 67404"/>
                <a:gd name="connsiteY3" fmla="*/ 63592 h 68044"/>
                <a:gd name="connsiteX4" fmla="*/ 62781 w 67404"/>
                <a:gd name="connsiteY4" fmla="*/ 50826 h 68044"/>
                <a:gd name="connsiteX5" fmla="*/ 62781 w 67404"/>
                <a:gd name="connsiteY5" fmla="*/ 50826 h 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404" h="68044">
                  <a:moveTo>
                    <a:pt x="62781" y="50826"/>
                  </a:moveTo>
                  <a:cubicBezTo>
                    <a:pt x="72165" y="34459"/>
                    <a:pt x="66819" y="13727"/>
                    <a:pt x="50779" y="4452"/>
                  </a:cubicBezTo>
                  <a:cubicBezTo>
                    <a:pt x="34739" y="-4823"/>
                    <a:pt x="14007" y="851"/>
                    <a:pt x="4623" y="17219"/>
                  </a:cubicBezTo>
                  <a:cubicBezTo>
                    <a:pt x="-4761" y="33586"/>
                    <a:pt x="586" y="54318"/>
                    <a:pt x="16626" y="63592"/>
                  </a:cubicBezTo>
                  <a:cubicBezTo>
                    <a:pt x="32666" y="72867"/>
                    <a:pt x="53398" y="67193"/>
                    <a:pt x="62781" y="50826"/>
                  </a:cubicBezTo>
                  <a:lnTo>
                    <a:pt x="62781" y="50826"/>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7" name="Freeform: Shape 89326">
              <a:extLst>
                <a:ext uri="{FF2B5EF4-FFF2-40B4-BE49-F238E27FC236}">
                  <a16:creationId xmlns:a16="http://schemas.microsoft.com/office/drawing/2014/main" id="{BC98C846-1B7E-445A-FED0-91306487CCF2}"/>
                </a:ext>
              </a:extLst>
            </p:cNvPr>
            <p:cNvSpPr/>
            <p:nvPr/>
          </p:nvSpPr>
          <p:spPr>
            <a:xfrm>
              <a:off x="6152513" y="3345663"/>
              <a:ext cx="89255" cy="92092"/>
            </a:xfrm>
            <a:custGeom>
              <a:avLst/>
              <a:gdLst>
                <a:gd name="connsiteX0" fmla="*/ 89256 w 89255"/>
                <a:gd name="connsiteY0" fmla="*/ 46046 h 92092"/>
                <a:gd name="connsiteX1" fmla="*/ 44628 w 89255"/>
                <a:gd name="connsiteY1" fmla="*/ 0 h 92092"/>
                <a:gd name="connsiteX2" fmla="*/ 0 w 89255"/>
                <a:gd name="connsiteY2" fmla="*/ 46046 h 92092"/>
                <a:gd name="connsiteX3" fmla="*/ 44628 w 89255"/>
                <a:gd name="connsiteY3" fmla="*/ 92093 h 92092"/>
                <a:gd name="connsiteX4" fmla="*/ 89256 w 89255"/>
                <a:gd name="connsiteY4" fmla="*/ 46046 h 92092"/>
                <a:gd name="connsiteX5" fmla="*/ 89256 w 89255"/>
                <a:gd name="connsiteY5" fmla="*/ 46046 h 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255" h="92092">
                  <a:moveTo>
                    <a:pt x="89256" y="46046"/>
                  </a:moveTo>
                  <a:cubicBezTo>
                    <a:pt x="89256" y="20623"/>
                    <a:pt x="69288" y="0"/>
                    <a:pt x="44628" y="0"/>
                  </a:cubicBezTo>
                  <a:cubicBezTo>
                    <a:pt x="19968" y="0"/>
                    <a:pt x="0" y="20623"/>
                    <a:pt x="0" y="46046"/>
                  </a:cubicBezTo>
                  <a:cubicBezTo>
                    <a:pt x="0" y="71470"/>
                    <a:pt x="19968" y="92093"/>
                    <a:pt x="44628" y="92093"/>
                  </a:cubicBezTo>
                  <a:cubicBezTo>
                    <a:pt x="69288" y="92093"/>
                    <a:pt x="89256" y="71470"/>
                    <a:pt x="89256" y="46046"/>
                  </a:cubicBezTo>
                  <a:lnTo>
                    <a:pt x="89256" y="46046"/>
                  </a:lnTo>
                  <a:close/>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8" name="Freeform: Shape 89327">
              <a:extLst>
                <a:ext uri="{FF2B5EF4-FFF2-40B4-BE49-F238E27FC236}">
                  <a16:creationId xmlns:a16="http://schemas.microsoft.com/office/drawing/2014/main" id="{E3330CAE-4AD8-FB0E-3160-635B8088D0F7}"/>
                </a:ext>
              </a:extLst>
            </p:cNvPr>
            <p:cNvSpPr/>
            <p:nvPr/>
          </p:nvSpPr>
          <p:spPr>
            <a:xfrm>
              <a:off x="6072750" y="3413751"/>
              <a:ext cx="82599" cy="123627"/>
            </a:xfrm>
            <a:custGeom>
              <a:avLst/>
              <a:gdLst>
                <a:gd name="connsiteX0" fmla="*/ 0 w 82599"/>
                <a:gd name="connsiteY0" fmla="*/ 123627 h 123627"/>
                <a:gd name="connsiteX1" fmla="*/ 82600 w 82599"/>
                <a:gd name="connsiteY1" fmla="*/ 0 h 123627"/>
              </a:gdLst>
              <a:ahLst/>
              <a:cxnLst>
                <a:cxn ang="0">
                  <a:pos x="connsiteX0" y="connsiteY0"/>
                </a:cxn>
                <a:cxn ang="0">
                  <a:pos x="connsiteX1" y="connsiteY1"/>
                </a:cxn>
              </a:cxnLst>
              <a:rect l="l" t="t" r="r" b="b"/>
              <a:pathLst>
                <a:path w="82599" h="123627">
                  <a:moveTo>
                    <a:pt x="0" y="123627"/>
                  </a:moveTo>
                  <a:lnTo>
                    <a:pt x="82600"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29" name="Freeform: Shape 89328">
              <a:extLst>
                <a:ext uri="{FF2B5EF4-FFF2-40B4-BE49-F238E27FC236}">
                  <a16:creationId xmlns:a16="http://schemas.microsoft.com/office/drawing/2014/main" id="{733B1B70-4285-1282-AD5F-6F45C1DD0B83}"/>
                </a:ext>
              </a:extLst>
            </p:cNvPr>
            <p:cNvSpPr/>
            <p:nvPr/>
          </p:nvSpPr>
          <p:spPr>
            <a:xfrm>
              <a:off x="6136473" y="3439720"/>
              <a:ext cx="52265" cy="122208"/>
            </a:xfrm>
            <a:custGeom>
              <a:avLst/>
              <a:gdLst>
                <a:gd name="connsiteX0" fmla="*/ 0 w 52265"/>
                <a:gd name="connsiteY0" fmla="*/ 122209 h 122208"/>
                <a:gd name="connsiteX1" fmla="*/ 52266 w 52265"/>
                <a:gd name="connsiteY1" fmla="*/ 0 h 122208"/>
              </a:gdLst>
              <a:ahLst/>
              <a:cxnLst>
                <a:cxn ang="0">
                  <a:pos x="connsiteX0" y="connsiteY0"/>
                </a:cxn>
                <a:cxn ang="0">
                  <a:pos x="connsiteX1" y="connsiteY1"/>
                </a:cxn>
              </a:cxnLst>
              <a:rect l="l" t="t" r="r" b="b"/>
              <a:pathLst>
                <a:path w="52265" h="122208">
                  <a:moveTo>
                    <a:pt x="0" y="122209"/>
                  </a:moveTo>
                  <a:lnTo>
                    <a:pt x="52266"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0" name="Freeform: Shape 89329">
              <a:extLst>
                <a:ext uri="{FF2B5EF4-FFF2-40B4-BE49-F238E27FC236}">
                  <a16:creationId xmlns:a16="http://schemas.microsoft.com/office/drawing/2014/main" id="{6E99C7C1-2A98-BC26-77C5-9E623AA90AD6}"/>
                </a:ext>
              </a:extLst>
            </p:cNvPr>
            <p:cNvSpPr/>
            <p:nvPr/>
          </p:nvSpPr>
          <p:spPr>
            <a:xfrm>
              <a:off x="6206961" y="3439175"/>
              <a:ext cx="103768" cy="93838"/>
            </a:xfrm>
            <a:custGeom>
              <a:avLst/>
              <a:gdLst>
                <a:gd name="connsiteX0" fmla="*/ 0 w 103768"/>
                <a:gd name="connsiteY0" fmla="*/ 0 h 93838"/>
                <a:gd name="connsiteX1" fmla="*/ 103768 w 103768"/>
                <a:gd name="connsiteY1" fmla="*/ 93839 h 93838"/>
              </a:gdLst>
              <a:ahLst/>
              <a:cxnLst>
                <a:cxn ang="0">
                  <a:pos x="connsiteX0" y="connsiteY0"/>
                </a:cxn>
                <a:cxn ang="0">
                  <a:pos x="connsiteX1" y="connsiteY1"/>
                </a:cxn>
              </a:cxnLst>
              <a:rect l="l" t="t" r="r" b="b"/>
              <a:pathLst>
                <a:path w="103768" h="93838">
                  <a:moveTo>
                    <a:pt x="0" y="0"/>
                  </a:moveTo>
                  <a:lnTo>
                    <a:pt x="103768" y="93839"/>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1" name="Freeform: Shape 89330">
              <a:extLst>
                <a:ext uri="{FF2B5EF4-FFF2-40B4-BE49-F238E27FC236}">
                  <a16:creationId xmlns:a16="http://schemas.microsoft.com/office/drawing/2014/main" id="{49644C90-E554-B5CF-1E20-317DD8DD23B1}"/>
                </a:ext>
              </a:extLst>
            </p:cNvPr>
            <p:cNvSpPr/>
            <p:nvPr/>
          </p:nvSpPr>
          <p:spPr>
            <a:xfrm>
              <a:off x="6243733" y="3403712"/>
              <a:ext cx="97330" cy="112715"/>
            </a:xfrm>
            <a:custGeom>
              <a:avLst/>
              <a:gdLst>
                <a:gd name="connsiteX0" fmla="*/ 0 w 97330"/>
                <a:gd name="connsiteY0" fmla="*/ 0 h 112715"/>
                <a:gd name="connsiteX1" fmla="*/ 97330 w 97330"/>
                <a:gd name="connsiteY1" fmla="*/ 112716 h 112715"/>
              </a:gdLst>
              <a:ahLst/>
              <a:cxnLst>
                <a:cxn ang="0">
                  <a:pos x="connsiteX0" y="connsiteY0"/>
                </a:cxn>
                <a:cxn ang="0">
                  <a:pos x="connsiteX1" y="connsiteY1"/>
                </a:cxn>
              </a:cxnLst>
              <a:rect l="l" t="t" r="r" b="b"/>
              <a:pathLst>
                <a:path w="97330" h="112715">
                  <a:moveTo>
                    <a:pt x="0" y="0"/>
                  </a:moveTo>
                  <a:lnTo>
                    <a:pt x="97330" y="112716"/>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2" name="Freeform: Shape 89331">
              <a:extLst>
                <a:ext uri="{FF2B5EF4-FFF2-40B4-BE49-F238E27FC236}">
                  <a16:creationId xmlns:a16="http://schemas.microsoft.com/office/drawing/2014/main" id="{4622A303-B550-52CA-2ADA-2D0AB55E4877}"/>
                </a:ext>
              </a:extLst>
            </p:cNvPr>
            <p:cNvSpPr/>
            <p:nvPr/>
          </p:nvSpPr>
          <p:spPr>
            <a:xfrm>
              <a:off x="6374125" y="3534105"/>
              <a:ext cx="29133" cy="10911"/>
            </a:xfrm>
            <a:custGeom>
              <a:avLst/>
              <a:gdLst>
                <a:gd name="connsiteX0" fmla="*/ 0 w 29133"/>
                <a:gd name="connsiteY0" fmla="*/ 0 h 10911"/>
                <a:gd name="connsiteX1" fmla="*/ 29134 w 29133"/>
                <a:gd name="connsiteY1" fmla="*/ 0 h 10911"/>
              </a:gdLst>
              <a:ahLst/>
              <a:cxnLst>
                <a:cxn ang="0">
                  <a:pos x="connsiteX0" y="connsiteY0"/>
                </a:cxn>
                <a:cxn ang="0">
                  <a:pos x="connsiteX1" y="connsiteY1"/>
                </a:cxn>
              </a:cxnLst>
              <a:rect l="l" t="t" r="r" b="b"/>
              <a:pathLst>
                <a:path w="29133" h="10911">
                  <a:moveTo>
                    <a:pt x="0" y="0"/>
                  </a:moveTo>
                  <a:lnTo>
                    <a:pt x="29134"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3" name="Freeform: Shape 89332">
              <a:extLst>
                <a:ext uri="{FF2B5EF4-FFF2-40B4-BE49-F238E27FC236}">
                  <a16:creationId xmlns:a16="http://schemas.microsoft.com/office/drawing/2014/main" id="{1CED5C8B-94A5-39A7-7C0E-07AAA99AAAE9}"/>
                </a:ext>
              </a:extLst>
            </p:cNvPr>
            <p:cNvSpPr/>
            <p:nvPr/>
          </p:nvSpPr>
          <p:spPr>
            <a:xfrm>
              <a:off x="6374125" y="3571313"/>
              <a:ext cx="29133" cy="10911"/>
            </a:xfrm>
            <a:custGeom>
              <a:avLst/>
              <a:gdLst>
                <a:gd name="connsiteX0" fmla="*/ 0 w 29133"/>
                <a:gd name="connsiteY0" fmla="*/ 0 h 10911"/>
                <a:gd name="connsiteX1" fmla="*/ 29134 w 29133"/>
                <a:gd name="connsiteY1" fmla="*/ 0 h 10911"/>
              </a:gdLst>
              <a:ahLst/>
              <a:cxnLst>
                <a:cxn ang="0">
                  <a:pos x="connsiteX0" y="connsiteY0"/>
                </a:cxn>
                <a:cxn ang="0">
                  <a:pos x="connsiteX1" y="connsiteY1"/>
                </a:cxn>
              </a:cxnLst>
              <a:rect l="l" t="t" r="r" b="b"/>
              <a:pathLst>
                <a:path w="29133" h="10911">
                  <a:moveTo>
                    <a:pt x="0" y="0"/>
                  </a:moveTo>
                  <a:lnTo>
                    <a:pt x="29134"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4" name="Freeform: Shape 89333">
              <a:extLst>
                <a:ext uri="{FF2B5EF4-FFF2-40B4-BE49-F238E27FC236}">
                  <a16:creationId xmlns:a16="http://schemas.microsoft.com/office/drawing/2014/main" id="{EABCC444-D5B1-E4DB-D2B1-B5C5AF5B065E}"/>
                </a:ext>
              </a:extLst>
            </p:cNvPr>
            <p:cNvSpPr/>
            <p:nvPr/>
          </p:nvSpPr>
          <p:spPr>
            <a:xfrm>
              <a:off x="6061511" y="3661005"/>
              <a:ext cx="5673" cy="15821"/>
            </a:xfrm>
            <a:custGeom>
              <a:avLst/>
              <a:gdLst>
                <a:gd name="connsiteX0" fmla="*/ 5674 w 5673"/>
                <a:gd name="connsiteY0" fmla="*/ 0 h 15821"/>
                <a:gd name="connsiteX1" fmla="*/ 0 w 5673"/>
                <a:gd name="connsiteY1" fmla="*/ 15822 h 15821"/>
              </a:gdLst>
              <a:ahLst/>
              <a:cxnLst>
                <a:cxn ang="0">
                  <a:pos x="connsiteX0" y="connsiteY0"/>
                </a:cxn>
                <a:cxn ang="0">
                  <a:pos x="connsiteX1" y="connsiteY1"/>
                </a:cxn>
              </a:cxnLst>
              <a:rect l="l" t="t" r="r" b="b"/>
              <a:pathLst>
                <a:path w="5673" h="15821">
                  <a:moveTo>
                    <a:pt x="5674" y="0"/>
                  </a:moveTo>
                  <a:lnTo>
                    <a:pt x="0" y="15822"/>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5" name="Freeform: Shape 89334">
              <a:extLst>
                <a:ext uri="{FF2B5EF4-FFF2-40B4-BE49-F238E27FC236}">
                  <a16:creationId xmlns:a16="http://schemas.microsoft.com/office/drawing/2014/main" id="{09A03258-F5A7-9EDC-703F-A4858CA591EB}"/>
                </a:ext>
              </a:extLst>
            </p:cNvPr>
            <p:cNvSpPr/>
            <p:nvPr/>
          </p:nvSpPr>
          <p:spPr>
            <a:xfrm>
              <a:off x="6147384" y="3618887"/>
              <a:ext cx="42227" cy="57612"/>
            </a:xfrm>
            <a:custGeom>
              <a:avLst/>
              <a:gdLst>
                <a:gd name="connsiteX0" fmla="*/ 0 w 42227"/>
                <a:gd name="connsiteY0" fmla="*/ 0 h 57612"/>
                <a:gd name="connsiteX1" fmla="*/ 42227 w 42227"/>
                <a:gd name="connsiteY1" fmla="*/ 57613 h 57612"/>
              </a:gdLst>
              <a:ahLst/>
              <a:cxnLst>
                <a:cxn ang="0">
                  <a:pos x="connsiteX0" y="connsiteY0"/>
                </a:cxn>
                <a:cxn ang="0">
                  <a:pos x="connsiteX1" y="connsiteY1"/>
                </a:cxn>
              </a:cxnLst>
              <a:rect l="l" t="t" r="r" b="b"/>
              <a:pathLst>
                <a:path w="42227" h="57612">
                  <a:moveTo>
                    <a:pt x="0" y="0"/>
                  </a:moveTo>
                  <a:lnTo>
                    <a:pt x="42227" y="57613"/>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6" name="Freeform: Shape 89335">
              <a:extLst>
                <a:ext uri="{FF2B5EF4-FFF2-40B4-BE49-F238E27FC236}">
                  <a16:creationId xmlns:a16="http://schemas.microsoft.com/office/drawing/2014/main" id="{3EA0140E-2240-36E7-DDDE-DE785860CD30}"/>
                </a:ext>
              </a:extLst>
            </p:cNvPr>
            <p:cNvSpPr/>
            <p:nvPr/>
          </p:nvSpPr>
          <p:spPr>
            <a:xfrm>
              <a:off x="6006954" y="3679118"/>
              <a:ext cx="274423" cy="10911"/>
            </a:xfrm>
            <a:custGeom>
              <a:avLst/>
              <a:gdLst>
                <a:gd name="connsiteX0" fmla="*/ 0 w 274423"/>
                <a:gd name="connsiteY0" fmla="*/ 0 h 10911"/>
                <a:gd name="connsiteX1" fmla="*/ 274424 w 274423"/>
                <a:gd name="connsiteY1" fmla="*/ 0 h 10911"/>
              </a:gdLst>
              <a:ahLst/>
              <a:cxnLst>
                <a:cxn ang="0">
                  <a:pos x="connsiteX0" y="connsiteY0"/>
                </a:cxn>
                <a:cxn ang="0">
                  <a:pos x="connsiteX1" y="connsiteY1"/>
                </a:cxn>
              </a:cxnLst>
              <a:rect l="l" t="t" r="r" b="b"/>
              <a:pathLst>
                <a:path w="274423" h="10911">
                  <a:moveTo>
                    <a:pt x="0" y="0"/>
                  </a:moveTo>
                  <a:lnTo>
                    <a:pt x="274424"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7" name="Freeform: Shape 89336">
              <a:extLst>
                <a:ext uri="{FF2B5EF4-FFF2-40B4-BE49-F238E27FC236}">
                  <a16:creationId xmlns:a16="http://schemas.microsoft.com/office/drawing/2014/main" id="{1A01529D-E6DA-DBF2-7EDE-63B87778DF4E}"/>
                </a:ext>
              </a:extLst>
            </p:cNvPr>
            <p:cNvSpPr/>
            <p:nvPr/>
          </p:nvSpPr>
          <p:spPr>
            <a:xfrm>
              <a:off x="5985676" y="3698650"/>
              <a:ext cx="348403" cy="10911"/>
            </a:xfrm>
            <a:custGeom>
              <a:avLst/>
              <a:gdLst>
                <a:gd name="connsiteX0" fmla="*/ 0 w 348403"/>
                <a:gd name="connsiteY0" fmla="*/ 0 h 10911"/>
                <a:gd name="connsiteX1" fmla="*/ 348404 w 348403"/>
                <a:gd name="connsiteY1" fmla="*/ 0 h 10911"/>
              </a:gdLst>
              <a:ahLst/>
              <a:cxnLst>
                <a:cxn ang="0">
                  <a:pos x="connsiteX0" y="connsiteY0"/>
                </a:cxn>
                <a:cxn ang="0">
                  <a:pos x="connsiteX1" y="connsiteY1"/>
                </a:cxn>
              </a:cxnLst>
              <a:rect l="l" t="t" r="r" b="b"/>
              <a:pathLst>
                <a:path w="348403" h="10911">
                  <a:moveTo>
                    <a:pt x="0" y="0"/>
                  </a:moveTo>
                  <a:lnTo>
                    <a:pt x="348404"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8" name="Freeform: Shape 89337">
              <a:extLst>
                <a:ext uri="{FF2B5EF4-FFF2-40B4-BE49-F238E27FC236}">
                  <a16:creationId xmlns:a16="http://schemas.microsoft.com/office/drawing/2014/main" id="{C47D23F9-BA6A-9E3F-09C8-4B8552D7E510}"/>
                </a:ext>
              </a:extLst>
            </p:cNvPr>
            <p:cNvSpPr/>
            <p:nvPr/>
          </p:nvSpPr>
          <p:spPr>
            <a:xfrm>
              <a:off x="6403259" y="3433828"/>
              <a:ext cx="10911" cy="195097"/>
            </a:xfrm>
            <a:custGeom>
              <a:avLst/>
              <a:gdLst>
                <a:gd name="connsiteX0" fmla="*/ 0 w 10911"/>
                <a:gd name="connsiteY0" fmla="*/ 0 h 195097"/>
                <a:gd name="connsiteX1" fmla="*/ 0 w 10911"/>
                <a:gd name="connsiteY1" fmla="*/ 195097 h 195097"/>
              </a:gdLst>
              <a:ahLst/>
              <a:cxnLst>
                <a:cxn ang="0">
                  <a:pos x="connsiteX0" y="connsiteY0"/>
                </a:cxn>
                <a:cxn ang="0">
                  <a:pos x="connsiteX1" y="connsiteY1"/>
                </a:cxn>
              </a:cxnLst>
              <a:rect l="l" t="t" r="r" b="b"/>
              <a:pathLst>
                <a:path w="10911" h="195097">
                  <a:moveTo>
                    <a:pt x="0" y="0"/>
                  </a:moveTo>
                  <a:lnTo>
                    <a:pt x="0" y="195097"/>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9339" name="Freeform: Shape 89338">
              <a:extLst>
                <a:ext uri="{FF2B5EF4-FFF2-40B4-BE49-F238E27FC236}">
                  <a16:creationId xmlns:a16="http://schemas.microsoft.com/office/drawing/2014/main" id="{C41519A2-D4FB-A03D-DE05-D855D197A390}"/>
                </a:ext>
              </a:extLst>
            </p:cNvPr>
            <p:cNvSpPr/>
            <p:nvPr/>
          </p:nvSpPr>
          <p:spPr>
            <a:xfrm>
              <a:off x="6403259" y="3628926"/>
              <a:ext cx="114897" cy="10911"/>
            </a:xfrm>
            <a:custGeom>
              <a:avLst/>
              <a:gdLst>
                <a:gd name="connsiteX0" fmla="*/ 114898 w 114897"/>
                <a:gd name="connsiteY0" fmla="*/ 0 h 10911"/>
                <a:gd name="connsiteX1" fmla="*/ 0 w 114897"/>
                <a:gd name="connsiteY1" fmla="*/ 0 h 10911"/>
              </a:gdLst>
              <a:ahLst/>
              <a:cxnLst>
                <a:cxn ang="0">
                  <a:pos x="connsiteX0" y="connsiteY0"/>
                </a:cxn>
                <a:cxn ang="0">
                  <a:pos x="connsiteX1" y="connsiteY1"/>
                </a:cxn>
              </a:cxnLst>
              <a:rect l="l" t="t" r="r" b="b"/>
              <a:pathLst>
                <a:path w="114897" h="10911">
                  <a:moveTo>
                    <a:pt x="114898" y="0"/>
                  </a:moveTo>
                  <a:lnTo>
                    <a:pt x="0" y="0"/>
                  </a:lnTo>
                </a:path>
              </a:pathLst>
            </a:custGeom>
            <a:noFill/>
            <a:ln w="63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89340" name="Rectangle: Rounded Corners 89339">
            <a:extLst>
              <a:ext uri="{FF2B5EF4-FFF2-40B4-BE49-F238E27FC236}">
                <a16:creationId xmlns:a16="http://schemas.microsoft.com/office/drawing/2014/main" id="{54022AA6-F025-2857-EFD3-3C2736E9302A}"/>
              </a:ext>
              <a:ext uri="{C183D7F6-B498-43B3-948B-1728B52AA6E4}">
                <adec:decorative xmlns:adec="http://schemas.microsoft.com/office/drawing/2017/decorative" val="1"/>
              </a:ext>
            </a:extLst>
          </p:cNvPr>
          <p:cNvSpPr>
            <a:spLocks/>
          </p:cNvSpPr>
          <p:nvPr/>
        </p:nvSpPr>
        <p:spPr bwMode="auto">
          <a:xfrm>
            <a:off x="6111929" y="1272078"/>
            <a:ext cx="5445759" cy="5004151"/>
          </a:xfrm>
          <a:prstGeom prst="roundRect">
            <a:avLst>
              <a:gd name="adj" fmla="val 4098"/>
            </a:avLst>
          </a:prstGeom>
          <a:solidFill>
            <a:srgbClr val="FFFFFF"/>
          </a:solidFill>
          <a:ln w="10795" cap="flat" cmpd="sng" algn="ctr">
            <a:noFill/>
            <a:prstDash val="solid"/>
          </a:ln>
          <a:effectLst>
            <a:outerShdw blurRad="444500" algn="ctr" rotWithShape="0">
              <a:prstClr val="black">
                <a:alpha val="10000"/>
              </a:prst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89341" name="Picture 89340">
            <a:extLst>
              <a:ext uri="{FF2B5EF4-FFF2-40B4-BE49-F238E27FC236}">
                <a16:creationId xmlns:a16="http://schemas.microsoft.com/office/drawing/2014/main" id="{F83CAF62-B0BD-9959-09A8-FAAA8609289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303416" y="4438270"/>
            <a:ext cx="5140932" cy="1755518"/>
          </a:xfrm>
          <a:prstGeom prst="rect">
            <a:avLst/>
          </a:prstGeom>
        </p:spPr>
      </p:pic>
      <p:pic>
        <p:nvPicPr>
          <p:cNvPr id="89342" name="Picture 89341">
            <a:extLst>
              <a:ext uri="{FF2B5EF4-FFF2-40B4-BE49-F238E27FC236}">
                <a16:creationId xmlns:a16="http://schemas.microsoft.com/office/drawing/2014/main" id="{420A2531-9F74-F045-9F3B-B30F91D7FB5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310713" y="2234200"/>
            <a:ext cx="5126338" cy="1770646"/>
          </a:xfrm>
          <a:prstGeom prst="rect">
            <a:avLst/>
          </a:prstGeom>
        </p:spPr>
      </p:pic>
      <p:pic>
        <p:nvPicPr>
          <p:cNvPr id="89343" name="Picture 89342">
            <a:extLst>
              <a:ext uri="{FF2B5EF4-FFF2-40B4-BE49-F238E27FC236}">
                <a16:creationId xmlns:a16="http://schemas.microsoft.com/office/drawing/2014/main" id="{12C10259-0B9A-BAEB-2E9C-F6347A325DC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240907" y="3595060"/>
            <a:ext cx="5265951" cy="1206273"/>
          </a:xfrm>
          <a:prstGeom prst="rect">
            <a:avLst/>
          </a:prstGeom>
        </p:spPr>
      </p:pic>
      <p:pic>
        <p:nvPicPr>
          <p:cNvPr id="89344" name="Picture 89343">
            <a:extLst>
              <a:ext uri="{FF2B5EF4-FFF2-40B4-BE49-F238E27FC236}">
                <a16:creationId xmlns:a16="http://schemas.microsoft.com/office/drawing/2014/main" id="{34C92171-C989-26E3-445F-D1A26710E16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242679" y="1350745"/>
            <a:ext cx="5262406" cy="878761"/>
          </a:xfrm>
          <a:prstGeom prst="rect">
            <a:avLst/>
          </a:prstGeom>
        </p:spPr>
      </p:pic>
    </p:spTree>
    <p:extLst>
      <p:ext uri="{BB962C8B-B14F-4D97-AF65-F5344CB8AC3E}">
        <p14:creationId xmlns:p14="http://schemas.microsoft.com/office/powerpoint/2010/main" val="121793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76F5BC57-D885-30E7-1ED7-F3A58BD59C89}"/>
              </a:ext>
              <a:ext uri="{C183D7F6-B498-43B3-948B-1728B52AA6E4}">
                <adec:decorative xmlns:adec="http://schemas.microsoft.com/office/drawing/2017/decorative" val="1"/>
              </a:ext>
            </a:extLst>
          </p:cNvPr>
          <p:cNvSpPr>
            <a:spLocks/>
          </p:cNvSpPr>
          <p:nvPr/>
        </p:nvSpPr>
        <p:spPr bwMode="auto">
          <a:xfrm>
            <a:off x="8128000" y="1436688"/>
            <a:ext cx="4064000" cy="4832349"/>
          </a:xfrm>
          <a:custGeom>
            <a:avLst/>
            <a:gdLst>
              <a:gd name="connsiteX0" fmla="*/ 413794 w 4064000"/>
              <a:gd name="connsiteY0" fmla="*/ 0 h 4832349"/>
              <a:gd name="connsiteX1" fmla="*/ 4064000 w 4064000"/>
              <a:gd name="connsiteY1" fmla="*/ 0 h 4832349"/>
              <a:gd name="connsiteX2" fmla="*/ 4064000 w 4064000"/>
              <a:gd name="connsiteY2" fmla="*/ 4832349 h 4832349"/>
              <a:gd name="connsiteX3" fmla="*/ 413794 w 4064000"/>
              <a:gd name="connsiteY3" fmla="*/ 4832349 h 4832349"/>
              <a:gd name="connsiteX4" fmla="*/ 0 w 4064000"/>
              <a:gd name="connsiteY4" fmla="*/ 4418555 h 4832349"/>
              <a:gd name="connsiteX5" fmla="*/ 0 w 4064000"/>
              <a:gd name="connsiteY5" fmla="*/ 413794 h 4832349"/>
              <a:gd name="connsiteX6" fmla="*/ 413794 w 4064000"/>
              <a:gd name="connsiteY6" fmla="*/ 0 h 483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4000" h="4832349">
                <a:moveTo>
                  <a:pt x="413794" y="0"/>
                </a:moveTo>
                <a:lnTo>
                  <a:pt x="4064000" y="0"/>
                </a:lnTo>
                <a:lnTo>
                  <a:pt x="4064000" y="4832349"/>
                </a:lnTo>
                <a:lnTo>
                  <a:pt x="413794" y="4832349"/>
                </a:lnTo>
                <a:cubicBezTo>
                  <a:pt x="185262" y="4832349"/>
                  <a:pt x="0" y="4647087"/>
                  <a:pt x="0" y="4418555"/>
                </a:cubicBezTo>
                <a:lnTo>
                  <a:pt x="0" y="413794"/>
                </a:lnTo>
                <a:cubicBezTo>
                  <a:pt x="0" y="185262"/>
                  <a:pt x="185262" y="0"/>
                  <a:pt x="413794" y="0"/>
                </a:cubicBezTo>
                <a:close/>
              </a:path>
            </a:pathLst>
          </a:cu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E389FF10-8E3C-11FB-64C5-346E66419B53}"/>
              </a:ext>
              <a:ext uri="{C183D7F6-B498-43B3-948B-1728B52AA6E4}">
                <adec:decorative xmlns:adec="http://schemas.microsoft.com/office/drawing/2017/decorative" val="1"/>
              </a:ext>
            </a:extLst>
          </p:cNvPr>
          <p:cNvSpPr/>
          <p:nvPr/>
        </p:nvSpPr>
        <p:spPr bwMode="auto">
          <a:xfrm flipH="1">
            <a:off x="0" y="6019797"/>
            <a:ext cx="12192000" cy="838201"/>
          </a:xfrm>
          <a:prstGeom prst="rect">
            <a:avLst/>
          </a:prstGeom>
          <a:gradFill flip="none" rotWithShape="1">
            <a:gsLst>
              <a:gs pos="72000">
                <a:srgbClr val="243A5E">
                  <a:lumMod val="50000"/>
                </a:srgbClr>
              </a:gs>
              <a:gs pos="25000">
                <a:srgbClr val="0078D4">
                  <a:lumMod val="50000"/>
                </a:srgbClr>
              </a:gs>
              <a:gs pos="0">
                <a:srgbClr val="0078D4">
                  <a:lumMod val="75000"/>
                </a:srgbClr>
              </a:gs>
              <a:gs pos="100000">
                <a:srgbClr val="243A5E">
                  <a:lumMod val="50000"/>
                </a:srgbClr>
              </a:gs>
            </a:gsLst>
            <a:lin ang="1200000" scaled="0"/>
            <a:tileRect/>
          </a:gradFill>
          <a:ln w="9525" cap="flat" cmpd="sng" algn="ctr">
            <a:noFill/>
            <a:prstDash val="solid"/>
            <a:headEnd type="none" w="med" len="med"/>
            <a:tailEnd type="none" w="med" len="med"/>
          </a:ln>
          <a:effectLst>
            <a:outerShdw blurRad="190500" dist="38100" algn="l"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7" name="Rectangle 36">
            <a:extLst>
              <a:ext uri="{FF2B5EF4-FFF2-40B4-BE49-F238E27FC236}">
                <a16:creationId xmlns:a16="http://schemas.microsoft.com/office/drawing/2014/main" id="{E71022AE-99DC-3E1E-109E-3D3068210EAA}"/>
              </a:ext>
              <a:ext uri="{C183D7F6-B498-43B3-948B-1728B52AA6E4}">
                <adec:decorative xmlns:adec="http://schemas.microsoft.com/office/drawing/2017/decorative" val="1"/>
              </a:ext>
            </a:extLst>
          </p:cNvPr>
          <p:cNvSpPr/>
          <p:nvPr/>
        </p:nvSpPr>
        <p:spPr bwMode="auto">
          <a:xfrm>
            <a:off x="8172449" y="4071939"/>
            <a:ext cx="4013703" cy="137794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906D8838-CE8F-26F8-135B-EAEEBBA3C146}"/>
              </a:ext>
            </a:extLst>
          </p:cNvPr>
          <p:cNvSpPr>
            <a:spLocks noGrp="1"/>
          </p:cNvSpPr>
          <p:nvPr>
            <p:ph type="title"/>
          </p:nvPr>
        </p:nvSpPr>
        <p:spPr/>
        <p:txBody>
          <a:bodyPr/>
          <a:lstStyle/>
          <a:p>
            <a:r>
              <a:rPr kumimoji="0" lang="en-CA"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AI and Machine Intelligence in Automation</a:t>
            </a:r>
            <a:endParaRPr lang="en-US"/>
          </a:p>
        </p:txBody>
      </p:sp>
      <p:pic>
        <p:nvPicPr>
          <p:cNvPr id="18" name="Picture 17" descr="Isometric illustration showing Data Estate">
            <a:extLst>
              <a:ext uri="{FF2B5EF4-FFF2-40B4-BE49-F238E27FC236}">
                <a16:creationId xmlns:a16="http://schemas.microsoft.com/office/drawing/2014/main" id="{5F5CB0BA-8564-3A2C-49BD-1774E48C6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3488" y="2242930"/>
            <a:ext cx="6186302" cy="3577432"/>
          </a:xfrm>
          <a:prstGeom prst="rect">
            <a:avLst/>
          </a:prstGeom>
        </p:spPr>
      </p:pic>
      <p:sp>
        <p:nvSpPr>
          <p:cNvPr id="27" name="Rectangle: Rounded Corners 26">
            <a:extLst>
              <a:ext uri="{FF2B5EF4-FFF2-40B4-BE49-F238E27FC236}">
                <a16:creationId xmlns:a16="http://schemas.microsoft.com/office/drawing/2014/main" id="{904546E4-2198-2B04-8F63-B8F776765CDA}"/>
              </a:ext>
              <a:ext uri="{C183D7F6-B498-43B3-948B-1728B52AA6E4}">
                <adec:decorative xmlns:adec="http://schemas.microsoft.com/office/drawing/2017/decorative" val="1"/>
              </a:ext>
            </a:extLst>
          </p:cNvPr>
          <p:cNvSpPr/>
          <p:nvPr/>
        </p:nvSpPr>
        <p:spPr bwMode="auto">
          <a:xfrm>
            <a:off x="293688" y="3131298"/>
            <a:ext cx="2354873" cy="940641"/>
          </a:xfrm>
          <a:prstGeom prst="round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descr="Generative AI&#10;GPT systems bring access to unstructured data like texts and manuals as well as provide a conversational interface to factory operations data&#10;">
            <a:extLst>
              <a:ext uri="{FF2B5EF4-FFF2-40B4-BE49-F238E27FC236}">
                <a16:creationId xmlns:a16="http://schemas.microsoft.com/office/drawing/2014/main" id="{DA5BCF46-91A9-2D77-F131-F5BA7A37F45F}"/>
              </a:ext>
            </a:extLst>
          </p:cNvPr>
          <p:cNvGrpSpPr/>
          <p:nvPr/>
        </p:nvGrpSpPr>
        <p:grpSpPr>
          <a:xfrm>
            <a:off x="364917" y="2043496"/>
            <a:ext cx="2167972" cy="1960279"/>
            <a:chOff x="364917" y="2043496"/>
            <a:chExt cx="2167972" cy="1960279"/>
          </a:xfrm>
        </p:grpSpPr>
        <p:sp>
          <p:nvSpPr>
            <p:cNvPr id="13" name="Rectangle 12">
              <a:extLst>
                <a:ext uri="{FF2B5EF4-FFF2-40B4-BE49-F238E27FC236}">
                  <a16:creationId xmlns:a16="http://schemas.microsoft.com/office/drawing/2014/main" id="{E5E6CC07-F760-617B-6900-00FE24E488BA}"/>
                </a:ext>
              </a:extLst>
            </p:cNvPr>
            <p:cNvSpPr/>
            <p:nvPr/>
          </p:nvSpPr>
          <p:spPr bwMode="auto">
            <a:xfrm>
              <a:off x="409361" y="3199463"/>
              <a:ext cx="2123528" cy="80431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a:cs typeface="Open Sans Extrabold"/>
                </a:rPr>
                <a:t>Generative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AI systems based on LLM enable greater use of unstructured data like texts and manuals. As well as provide a conversational interface to factory operation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7DA92C45-0907-CA4A-EA9B-8ECD12596290}"/>
                </a:ext>
              </a:extLst>
            </p:cNvPr>
            <p:cNvSpPr/>
            <p:nvPr/>
          </p:nvSpPr>
          <p:spPr bwMode="auto">
            <a:xfrm>
              <a:off x="364917" y="2043496"/>
              <a:ext cx="170328" cy="16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6" name="Rectangle: Rounded Corners 25">
            <a:extLst>
              <a:ext uri="{FF2B5EF4-FFF2-40B4-BE49-F238E27FC236}">
                <a16:creationId xmlns:a16="http://schemas.microsoft.com/office/drawing/2014/main" id="{E427FF57-1B8A-11B7-10E5-DEB04CD12582}"/>
              </a:ext>
              <a:ext uri="{C183D7F6-B498-43B3-948B-1728B52AA6E4}">
                <adec:decorative xmlns:adec="http://schemas.microsoft.com/office/drawing/2017/decorative" val="1"/>
              </a:ext>
            </a:extLst>
          </p:cNvPr>
          <p:cNvSpPr/>
          <p:nvPr/>
        </p:nvSpPr>
        <p:spPr bwMode="auto">
          <a:xfrm flipH="1">
            <a:off x="1270538" y="1986306"/>
            <a:ext cx="2251353" cy="789189"/>
          </a:xfrm>
          <a:prstGeom prst="roundRect">
            <a:avLst>
              <a:gd name="adj" fmla="val 1264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FC094270-ABDB-5FC1-050D-DF722DC1CC7A}"/>
              </a:ext>
            </a:extLst>
          </p:cNvPr>
          <p:cNvSpPr/>
          <p:nvPr/>
        </p:nvSpPr>
        <p:spPr bwMode="auto">
          <a:xfrm flipH="1">
            <a:off x="1381124" y="2043496"/>
            <a:ext cx="2030180" cy="67481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Prescriptive Guidance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sng" strike="noStrike" kern="1200" cap="none" spc="0" normalizeH="0" baseline="0" noProof="0">
                <a:ln>
                  <a:noFill/>
                </a:ln>
                <a:solidFill>
                  <a:srgbClr val="000000"/>
                </a:solidFill>
                <a:effectLst/>
                <a:uLnTx/>
                <a:uFillTx/>
                <a:latin typeface="Segoe UI"/>
                <a:ea typeface="+mn-ea"/>
                <a:cs typeface="+mn-cs"/>
              </a:rPr>
              <a:t>AI systems </a:t>
            </a:r>
            <a:r>
              <a:rPr kumimoji="0" lang="en-US" sz="900" b="0" i="0" u="none" strike="noStrike" kern="1200" cap="none" spc="0" normalizeH="0" baseline="0" noProof="0">
                <a:ln>
                  <a:noFill/>
                </a:ln>
                <a:solidFill>
                  <a:srgbClr val="000000"/>
                </a:solidFill>
                <a:effectLst/>
                <a:uLnTx/>
                <a:uFillTx/>
                <a:latin typeface="Segoe UI"/>
                <a:ea typeface="+mn-ea"/>
                <a:cs typeface="+mn-cs"/>
              </a:rPr>
              <a:t>produce automated recommendations to help operators in highly complex fast-paced processes. </a:t>
            </a:r>
          </a:p>
        </p:txBody>
      </p:sp>
      <p:sp>
        <p:nvSpPr>
          <p:cNvPr id="25" name="Rectangle: Rounded Corners 24">
            <a:extLst>
              <a:ext uri="{FF2B5EF4-FFF2-40B4-BE49-F238E27FC236}">
                <a16:creationId xmlns:a16="http://schemas.microsoft.com/office/drawing/2014/main" id="{A4823D65-D599-0EA7-C606-61811A352FC7}"/>
              </a:ext>
              <a:ext uri="{C183D7F6-B498-43B3-948B-1728B52AA6E4}">
                <adec:decorative xmlns:adec="http://schemas.microsoft.com/office/drawing/2017/decorative" val="1"/>
              </a:ext>
            </a:extLst>
          </p:cNvPr>
          <p:cNvSpPr/>
          <p:nvPr/>
        </p:nvSpPr>
        <p:spPr bwMode="auto">
          <a:xfrm flipH="1">
            <a:off x="3920214" y="1817138"/>
            <a:ext cx="2419167" cy="720130"/>
          </a:xfrm>
          <a:prstGeom prst="roundRect">
            <a:avLst>
              <a:gd name="adj" fmla="val 14022"/>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F748626-5DBA-4F50-E3E3-BA43613F8934}"/>
              </a:ext>
            </a:extLst>
          </p:cNvPr>
          <p:cNvSpPr/>
          <p:nvPr/>
        </p:nvSpPr>
        <p:spPr bwMode="auto">
          <a:xfrm flipH="1">
            <a:off x="4039043" y="1869323"/>
            <a:ext cx="2181508" cy="61576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Autonomous Vehicles / Industrial Robots / </a:t>
            </a:r>
            <a:r>
              <a:rPr kumimoji="0" lang="en-US" sz="900" b="1" i="0" u="none" strike="noStrike" kern="1200" cap="none" spc="0" normalizeH="0" baseline="0" noProof="0" err="1">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Cobots</a:t>
            </a:r>
            <a:endPar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Robots use </a:t>
            </a:r>
            <a:r>
              <a:rPr kumimoji="0" lang="en-US" sz="900" b="0" i="0" u="sng" strike="noStrike" kern="1200" cap="none" spc="0" normalizeH="0" baseline="0" noProof="0">
                <a:ln>
                  <a:noFill/>
                </a:ln>
                <a:solidFill>
                  <a:srgbClr val="000000"/>
                </a:solidFill>
                <a:effectLst/>
                <a:uLnTx/>
                <a:uFillTx/>
                <a:latin typeface="Segoe UI"/>
                <a:ea typeface="+mn-ea"/>
                <a:cs typeface="+mn-cs"/>
              </a:rPr>
              <a:t>image recognition </a:t>
            </a:r>
            <a:r>
              <a:rPr kumimoji="0" lang="en-US" sz="900" b="0" i="0" u="none" strike="noStrike" kern="1200" cap="none" spc="0" normalizeH="0" baseline="0" noProof="0">
                <a:ln>
                  <a:noFill/>
                </a:ln>
                <a:solidFill>
                  <a:srgbClr val="000000"/>
                </a:solidFill>
                <a:effectLst/>
                <a:uLnTx/>
                <a:uFillTx/>
                <a:latin typeface="Segoe UI"/>
                <a:ea typeface="+mn-ea"/>
                <a:cs typeface="+mn-cs"/>
              </a:rPr>
              <a:t>to automatically adapt to the changing location</a:t>
            </a:r>
          </a:p>
        </p:txBody>
      </p:sp>
      <p:sp>
        <p:nvSpPr>
          <p:cNvPr id="29" name="Rectangle: Rounded Corners 28">
            <a:extLst>
              <a:ext uri="{FF2B5EF4-FFF2-40B4-BE49-F238E27FC236}">
                <a16:creationId xmlns:a16="http://schemas.microsoft.com/office/drawing/2014/main" id="{46359B5A-3B59-2E6A-2A80-B3018A7D130F}"/>
              </a:ext>
              <a:ext uri="{C183D7F6-B498-43B3-948B-1728B52AA6E4}">
                <adec:decorative xmlns:adec="http://schemas.microsoft.com/office/drawing/2017/decorative" val="1"/>
              </a:ext>
            </a:extLst>
          </p:cNvPr>
          <p:cNvSpPr/>
          <p:nvPr/>
        </p:nvSpPr>
        <p:spPr bwMode="auto">
          <a:xfrm flipH="1">
            <a:off x="5102769" y="2702128"/>
            <a:ext cx="1864018" cy="817017"/>
          </a:xfrm>
          <a:prstGeom prst="roundRect">
            <a:avLst>
              <a:gd name="adj" fmla="val 12004"/>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38DE6B7-B613-0D90-7C23-B76ABBBE1F95}"/>
              </a:ext>
            </a:extLst>
          </p:cNvPr>
          <p:cNvSpPr/>
          <p:nvPr/>
        </p:nvSpPr>
        <p:spPr bwMode="auto">
          <a:xfrm flipH="1">
            <a:off x="5194330" y="2761335"/>
            <a:ext cx="1680896" cy="6986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Machine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AI systems automates tuning to significantly accelerate manual processes with operator-level precision.</a:t>
            </a:r>
          </a:p>
        </p:txBody>
      </p:sp>
      <p:sp>
        <p:nvSpPr>
          <p:cNvPr id="30" name="Rectangle: Rounded Corners 29">
            <a:extLst>
              <a:ext uri="{FF2B5EF4-FFF2-40B4-BE49-F238E27FC236}">
                <a16:creationId xmlns:a16="http://schemas.microsoft.com/office/drawing/2014/main" id="{376690C4-798C-363C-8696-946319916C72}"/>
              </a:ext>
              <a:ext uri="{C183D7F6-B498-43B3-948B-1728B52AA6E4}">
                <adec:decorative xmlns:adec="http://schemas.microsoft.com/office/drawing/2017/decorative" val="1"/>
              </a:ext>
            </a:extLst>
          </p:cNvPr>
          <p:cNvSpPr/>
          <p:nvPr/>
        </p:nvSpPr>
        <p:spPr bwMode="auto">
          <a:xfrm flipH="1">
            <a:off x="5852968" y="3934589"/>
            <a:ext cx="1864018" cy="817017"/>
          </a:xfrm>
          <a:prstGeom prst="roundRect">
            <a:avLst>
              <a:gd name="adj" fmla="val 11226"/>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0128D72-6885-3A39-4286-9DBEC205F471}"/>
              </a:ext>
            </a:extLst>
          </p:cNvPr>
          <p:cNvSpPr/>
          <p:nvPr/>
        </p:nvSpPr>
        <p:spPr bwMode="auto">
          <a:xfrm flipH="1">
            <a:off x="5944529" y="3993796"/>
            <a:ext cx="1680896" cy="698604"/>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Process Optimization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Automatically control high speed processes for maximum output, minimum downtown, and reduction in part failure.</a:t>
            </a:r>
          </a:p>
        </p:txBody>
      </p:sp>
      <p:sp>
        <p:nvSpPr>
          <p:cNvPr id="28" name="Rectangle: Rounded Corners 27">
            <a:extLst>
              <a:ext uri="{FF2B5EF4-FFF2-40B4-BE49-F238E27FC236}">
                <a16:creationId xmlns:a16="http://schemas.microsoft.com/office/drawing/2014/main" id="{22B7B40A-374D-2119-F1D9-1C0A26F30E70}"/>
              </a:ext>
              <a:ext uri="{C183D7F6-B498-43B3-948B-1728B52AA6E4}">
                <adec:decorative xmlns:adec="http://schemas.microsoft.com/office/drawing/2017/decorative" val="1"/>
              </a:ext>
            </a:extLst>
          </p:cNvPr>
          <p:cNvSpPr/>
          <p:nvPr/>
        </p:nvSpPr>
        <p:spPr bwMode="auto">
          <a:xfrm flipH="1">
            <a:off x="4543442" y="5227662"/>
            <a:ext cx="2303778" cy="592700"/>
          </a:xfrm>
          <a:prstGeom prst="round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73152" tIns="45720" rIns="73152" bIns="4572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C3E52507-35D4-63AA-4190-D277E9121FCB}"/>
              </a:ext>
            </a:extLst>
          </p:cNvPr>
          <p:cNvSpPr/>
          <p:nvPr/>
        </p:nvSpPr>
        <p:spPr bwMode="auto">
          <a:xfrm flipH="1">
            <a:off x="4656604" y="5270612"/>
            <a:ext cx="2077454" cy="50680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w="3175">
                  <a:noFill/>
                </a:ln>
                <a:gradFill>
                  <a:gsLst>
                    <a:gs pos="5000">
                      <a:srgbClr val="0078D4"/>
                    </a:gs>
                    <a:gs pos="100000">
                      <a:srgbClr val="8DE971">
                        <a:lumMod val="50000"/>
                      </a:srgbClr>
                    </a:gs>
                  </a:gsLst>
                  <a:lin ang="0" scaled="1"/>
                </a:gradFill>
                <a:effectLst/>
                <a:uLnTx/>
                <a:uFillTx/>
                <a:latin typeface="Segoe UI Semibold"/>
                <a:ea typeface="Open Sans Extrabold" panose="020B0606030504020204" pitchFamily="34" charset="0"/>
                <a:cs typeface="Open Sans Extrabold" panose="020B0606030504020204" pitchFamily="34" charset="0"/>
              </a:rPr>
              <a:t>Quality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AI systems detect quality defects through image recognition and other parameters</a:t>
            </a:r>
          </a:p>
        </p:txBody>
      </p:sp>
      <p:sp>
        <p:nvSpPr>
          <p:cNvPr id="36" name="TextBox 35">
            <a:extLst>
              <a:ext uri="{FF2B5EF4-FFF2-40B4-BE49-F238E27FC236}">
                <a16:creationId xmlns:a16="http://schemas.microsoft.com/office/drawing/2014/main" id="{905D266C-0E51-CCC3-D0D6-D1FA764A6E6C}"/>
              </a:ext>
            </a:extLst>
          </p:cNvPr>
          <p:cNvSpPr txBox="1"/>
          <p:nvPr/>
        </p:nvSpPr>
        <p:spPr>
          <a:xfrm>
            <a:off x="8489539" y="1803373"/>
            <a:ext cx="3304138" cy="1875898"/>
          </a:xfrm>
          <a:prstGeom prst="rect">
            <a:avLst/>
          </a:prstGeom>
        </p:spPr>
        <p:txBody>
          <a:bodyPr vert="horz" wrap="square" lIns="0" tIns="0" rIns="0" bIns="0" rtlCol="0">
            <a:spAutoFit/>
          </a:bodyPr>
          <a:lstStyle>
            <a:lvl1pPr marR="0" lvl="0" indent="0" fontAlgn="auto">
              <a:lnSpc>
                <a:spcPct val="90000"/>
              </a:lnSpc>
              <a:spcBef>
                <a:spcPct val="20000"/>
              </a:spcBef>
              <a:spcAft>
                <a:spcPts val="0"/>
              </a:spcAft>
              <a:buClrTx/>
              <a:buSzPct val="90000"/>
              <a:buFont typeface="Wingdings" panose="05000000000000000000" pitchFamily="2" charset="2"/>
              <a:buNone/>
              <a:tabLst/>
              <a:defRPr sz="2353" b="0" i="0" spc="0" baseline="0"/>
            </a:lvl1pPr>
            <a:lvl2pPr marL="224097" marR="0" lvl="1" indent="0" fontAlgn="auto">
              <a:lnSpc>
                <a:spcPct val="90000"/>
              </a:lnSpc>
              <a:spcBef>
                <a:spcPct val="20000"/>
              </a:spcBef>
              <a:spcAft>
                <a:spcPts val="0"/>
              </a:spcAft>
              <a:buClrTx/>
              <a:buSzPct val="90000"/>
              <a:buFont typeface="Wingdings" panose="05000000000000000000" pitchFamily="2" charset="2"/>
              <a:buNone/>
              <a:tabLst/>
              <a:defRPr b="0" i="0" spc="0" baseline="0"/>
            </a:lvl2pPr>
            <a:lvl3pPr marL="448193" marR="0" lvl="2" indent="0" fontAlgn="auto">
              <a:lnSpc>
                <a:spcPct val="90000"/>
              </a:lnSpc>
              <a:spcBef>
                <a:spcPct val="20000"/>
              </a:spcBef>
              <a:spcAft>
                <a:spcPts val="0"/>
              </a:spcAft>
              <a:buClrTx/>
              <a:buSzPct val="90000"/>
              <a:buFont typeface="Wingdings" panose="05000000000000000000" pitchFamily="2" charset="2"/>
              <a:buNone/>
              <a:tabLst/>
              <a:defRPr sz="1568" b="0" i="0" spc="0" baseline="0"/>
            </a:lvl3pPr>
            <a:lvl4pPr marL="672290" marR="0" lvl="3" indent="0" fontAlgn="auto">
              <a:lnSpc>
                <a:spcPct val="90000"/>
              </a:lnSpc>
              <a:spcBef>
                <a:spcPct val="20000"/>
              </a:spcBef>
              <a:spcAft>
                <a:spcPts val="0"/>
              </a:spcAft>
              <a:buClrTx/>
              <a:buSzPct val="90000"/>
              <a:buFont typeface="Wingdings" panose="05000000000000000000" pitchFamily="2" charset="2"/>
              <a:buNone/>
              <a:tabLst/>
              <a:defRPr sz="1568" b="0" i="0" spc="0" baseline="0"/>
            </a:lvl4pPr>
            <a:lvl5pPr marL="896386" marR="0" lvl="4" indent="0" fontAlgn="auto">
              <a:lnSpc>
                <a:spcPct val="90000"/>
              </a:lnSpc>
              <a:spcBef>
                <a:spcPct val="20000"/>
              </a:spcBef>
              <a:spcAft>
                <a:spcPts val="0"/>
              </a:spcAft>
              <a:buClrTx/>
              <a:buSzPct val="90000"/>
              <a:buFont typeface="Wingdings" panose="05000000000000000000" pitchFamily="2" charset="2"/>
              <a:buNone/>
              <a:tabLst/>
              <a:defRPr sz="1568" b="0" i="0" spc="0" baseline="0"/>
            </a:lvl5pPr>
            <a:lvl6pPr marL="2514509" indent="-228592">
              <a:spcBef>
                <a:spcPct val="20000"/>
              </a:spcBef>
              <a:buFont typeface="Arial" pitchFamily="34" charset="0"/>
              <a:buChar char="•"/>
              <a:defRPr sz="1961"/>
            </a:lvl6pPr>
            <a:lvl7pPr marL="2971693" indent="-228592">
              <a:spcBef>
                <a:spcPct val="20000"/>
              </a:spcBef>
              <a:buFont typeface="Arial" pitchFamily="34" charset="0"/>
              <a:buChar char="•"/>
              <a:defRPr sz="1961"/>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marL="0" marR="0" lvl="0" indent="0" algn="l" defTabSz="914367" rtl="0" eaLnBrk="1" fontAlgn="auto" latinLnBrk="0" hangingPunct="1">
              <a:lnSpc>
                <a:spcPct val="90000"/>
              </a:lnSpc>
              <a:spcBef>
                <a:spcPts val="400"/>
              </a:spcBef>
              <a:spcAft>
                <a:spcPts val="8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Autonomous systems capabilities: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90000"/>
              </a:lnSpc>
              <a:spcBef>
                <a:spcPts val="400"/>
              </a:spcBef>
              <a:spcAft>
                <a:spcPts val="80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None: </a:t>
            </a:r>
            <a:r>
              <a:rPr kumimoji="0" lang="en-US" sz="1100" b="0" i="0" u="none" strike="noStrike" kern="1200" cap="none" spc="0" normalizeH="0" baseline="0" noProof="0">
                <a:ln>
                  <a:noFill/>
                </a:ln>
                <a:solidFill>
                  <a:srgbClr val="000000"/>
                </a:solidFill>
                <a:effectLst/>
                <a:uLnTx/>
                <a:uFillTx/>
                <a:latin typeface="Segoe UI"/>
                <a:ea typeface="+mn-ea"/>
                <a:cs typeface="+mn-cs"/>
              </a:rPr>
              <a:t>No additional intelligence from machines</a:t>
            </a:r>
          </a:p>
          <a:p>
            <a:pPr marL="171450" marR="0" lvl="0" indent="-171450" algn="l" defTabSz="914367" rtl="0" eaLnBrk="1" fontAlgn="auto" latinLnBrk="0" hangingPunct="1">
              <a:lnSpc>
                <a:spcPct val="90000"/>
              </a:lnSpc>
              <a:spcBef>
                <a:spcPts val="400"/>
              </a:spcBef>
              <a:spcAft>
                <a:spcPts val="80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Advisory: </a:t>
            </a:r>
            <a:r>
              <a:rPr kumimoji="0" lang="en-US" sz="1100" b="0" i="0" u="none" strike="noStrike" kern="1200" cap="none" spc="0" normalizeH="0" baseline="0" noProof="0">
                <a:ln>
                  <a:noFill/>
                </a:ln>
                <a:solidFill>
                  <a:srgbClr val="000000"/>
                </a:solidFill>
                <a:effectLst/>
                <a:uLnTx/>
                <a:uFillTx/>
                <a:latin typeface="Segoe UI"/>
                <a:ea typeface="+mn-ea"/>
                <a:cs typeface="+mn-cs"/>
              </a:rPr>
              <a:t>Machine provides insights, humans decide and act</a:t>
            </a:r>
          </a:p>
          <a:p>
            <a:pPr marL="171450" marR="0" lvl="0" indent="-171450" algn="l" defTabSz="914367" rtl="0" eaLnBrk="1" fontAlgn="auto" latinLnBrk="0" hangingPunct="1">
              <a:lnSpc>
                <a:spcPct val="90000"/>
              </a:lnSpc>
              <a:spcBef>
                <a:spcPts val="400"/>
              </a:spcBef>
              <a:spcAft>
                <a:spcPts val="80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Assistive: </a:t>
            </a:r>
            <a:r>
              <a:rPr kumimoji="0" lang="en-US" sz="1100" b="0" i="0" u="none" strike="noStrike" kern="1200" cap="none" spc="0" normalizeH="0" baseline="0" noProof="0">
                <a:ln>
                  <a:noFill/>
                </a:ln>
                <a:solidFill>
                  <a:srgbClr val="000000"/>
                </a:solidFill>
                <a:effectLst/>
                <a:uLnTx/>
                <a:uFillTx/>
                <a:latin typeface="Segoe UI"/>
                <a:ea typeface="+mn-ea"/>
                <a:cs typeface="+mn-cs"/>
              </a:rPr>
              <a:t>Machine and humans work and act together</a:t>
            </a:r>
          </a:p>
          <a:p>
            <a:pPr marL="171450" marR="0" lvl="0" indent="-171450" algn="l" defTabSz="914367" rtl="0" eaLnBrk="1" fontAlgn="auto" latinLnBrk="0" hangingPunct="1">
              <a:lnSpc>
                <a:spcPct val="90000"/>
              </a:lnSpc>
              <a:spcBef>
                <a:spcPts val="400"/>
              </a:spcBef>
              <a:spcAft>
                <a:spcPts val="80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Autonomous: </a:t>
            </a:r>
            <a:r>
              <a:rPr kumimoji="0" lang="en-US" sz="1100" b="0" i="0" u="none" strike="noStrike" kern="1200" cap="none" spc="0" normalizeH="0" baseline="0" noProof="0">
                <a:ln>
                  <a:noFill/>
                </a:ln>
                <a:solidFill>
                  <a:srgbClr val="000000"/>
                </a:solidFill>
                <a:effectLst/>
                <a:uLnTx/>
                <a:uFillTx/>
                <a:latin typeface="Segoe UI"/>
                <a:ea typeface="+mn-ea"/>
                <a:cs typeface="+mn-cs"/>
              </a:rPr>
              <a:t>Machine decides and acts independent of human</a:t>
            </a:r>
          </a:p>
        </p:txBody>
      </p:sp>
      <p:pic>
        <p:nvPicPr>
          <p:cNvPr id="32" name="Picture 31" descr="Capability level of autonomous things: 1. None, 2. Advisory, 3.Assistive, 4. Autonomous">
            <a:extLst>
              <a:ext uri="{FF2B5EF4-FFF2-40B4-BE49-F238E27FC236}">
                <a16:creationId xmlns:a16="http://schemas.microsoft.com/office/drawing/2014/main" id="{61D760DE-2145-7CBA-7306-7B76598E552C}"/>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489539" y="4210808"/>
            <a:ext cx="3304138" cy="1160639"/>
          </a:xfrm>
          <a:prstGeom prst="rect">
            <a:avLst/>
          </a:prstGeom>
        </p:spPr>
      </p:pic>
      <p:sp>
        <p:nvSpPr>
          <p:cNvPr id="33" name="TextBox 32">
            <a:extLst>
              <a:ext uri="{FF2B5EF4-FFF2-40B4-BE49-F238E27FC236}">
                <a16:creationId xmlns:a16="http://schemas.microsoft.com/office/drawing/2014/main" id="{6D04DB7E-B9CF-37C2-5222-C403AB2770A3}"/>
              </a:ext>
            </a:extLst>
          </p:cNvPr>
          <p:cNvSpPr txBox="1"/>
          <p:nvPr/>
        </p:nvSpPr>
        <p:spPr>
          <a:xfrm>
            <a:off x="8777288" y="5698480"/>
            <a:ext cx="3121025" cy="221599"/>
          </a:xfrm>
          <a:prstGeom prst="rect">
            <a:avLst/>
          </a:prstGeom>
        </p:spPr>
        <p:txBody>
          <a:bodyPr vert="horz" wrap="square" lIns="0" tIns="0" rIns="0" bIns="0" rtlCol="0">
            <a:spAutoFit/>
          </a:bodyPr>
          <a:lstStyle>
            <a:lvl1pPr marR="0" lvl="0" indent="0" fontAlgn="auto">
              <a:lnSpc>
                <a:spcPct val="90000"/>
              </a:lnSpc>
              <a:spcBef>
                <a:spcPct val="20000"/>
              </a:spcBef>
              <a:spcAft>
                <a:spcPts val="0"/>
              </a:spcAft>
              <a:buClrTx/>
              <a:buSzPct val="90000"/>
              <a:buFont typeface="Wingdings" panose="05000000000000000000" pitchFamily="2" charset="2"/>
              <a:buNone/>
              <a:tabLst/>
              <a:defRPr sz="2353" b="0" i="0" spc="0" baseline="0"/>
            </a:lvl1pPr>
            <a:lvl2pPr marL="224097" marR="0" lvl="1" indent="0" fontAlgn="auto">
              <a:lnSpc>
                <a:spcPct val="90000"/>
              </a:lnSpc>
              <a:spcBef>
                <a:spcPct val="20000"/>
              </a:spcBef>
              <a:spcAft>
                <a:spcPts val="0"/>
              </a:spcAft>
              <a:buClrTx/>
              <a:buSzPct val="90000"/>
              <a:buFont typeface="Wingdings" panose="05000000000000000000" pitchFamily="2" charset="2"/>
              <a:buNone/>
              <a:tabLst/>
              <a:defRPr b="0" i="0" spc="0" baseline="0"/>
            </a:lvl2pPr>
            <a:lvl3pPr marL="448193" marR="0" lvl="2" indent="0" fontAlgn="auto">
              <a:lnSpc>
                <a:spcPct val="90000"/>
              </a:lnSpc>
              <a:spcBef>
                <a:spcPct val="20000"/>
              </a:spcBef>
              <a:spcAft>
                <a:spcPts val="0"/>
              </a:spcAft>
              <a:buClrTx/>
              <a:buSzPct val="90000"/>
              <a:buFont typeface="Wingdings" panose="05000000000000000000" pitchFamily="2" charset="2"/>
              <a:buNone/>
              <a:tabLst/>
              <a:defRPr sz="1568" b="0" i="0" spc="0" baseline="0"/>
            </a:lvl3pPr>
            <a:lvl4pPr marL="672290" marR="0" lvl="3" indent="0" fontAlgn="auto">
              <a:lnSpc>
                <a:spcPct val="90000"/>
              </a:lnSpc>
              <a:spcBef>
                <a:spcPct val="20000"/>
              </a:spcBef>
              <a:spcAft>
                <a:spcPts val="0"/>
              </a:spcAft>
              <a:buClrTx/>
              <a:buSzPct val="90000"/>
              <a:buFont typeface="Wingdings" panose="05000000000000000000" pitchFamily="2" charset="2"/>
              <a:buNone/>
              <a:tabLst/>
              <a:defRPr sz="1568" b="0" i="0" spc="0" baseline="0"/>
            </a:lvl4pPr>
            <a:lvl5pPr marL="896386" marR="0" lvl="4" indent="0" fontAlgn="auto">
              <a:lnSpc>
                <a:spcPct val="90000"/>
              </a:lnSpc>
              <a:spcBef>
                <a:spcPct val="20000"/>
              </a:spcBef>
              <a:spcAft>
                <a:spcPts val="0"/>
              </a:spcAft>
              <a:buClrTx/>
              <a:buSzPct val="90000"/>
              <a:buFont typeface="Wingdings" panose="05000000000000000000" pitchFamily="2" charset="2"/>
              <a:buNone/>
              <a:tabLst/>
              <a:defRPr sz="1568" b="0" i="0" spc="0" baseline="0"/>
            </a:lvl5pPr>
            <a:lvl6pPr marL="2514509" indent="-228592">
              <a:spcBef>
                <a:spcPct val="20000"/>
              </a:spcBef>
              <a:buFont typeface="Arial" pitchFamily="34" charset="0"/>
              <a:buChar char="•"/>
              <a:defRPr sz="1961"/>
            </a:lvl6pPr>
            <a:lvl7pPr marL="2971693" indent="-228592">
              <a:spcBef>
                <a:spcPct val="20000"/>
              </a:spcBef>
              <a:buFont typeface="Arial" pitchFamily="34" charset="0"/>
              <a:buChar char="•"/>
              <a:defRPr sz="1961"/>
            </a:lvl7pPr>
            <a:lvl8pPr marL="3428877" indent="-228592">
              <a:spcBef>
                <a:spcPct val="20000"/>
              </a:spcBef>
              <a:buFont typeface="Arial" pitchFamily="34" charset="0"/>
              <a:buChar char="•"/>
              <a:defRPr sz="1961"/>
            </a:lvl8pPr>
            <a:lvl9pPr marL="3886061" indent="-228592">
              <a:spcBef>
                <a:spcPct val="20000"/>
              </a:spcBef>
              <a:buFont typeface="Arial" pitchFamily="34" charset="0"/>
              <a:buChar char="•"/>
              <a:defRPr sz="1961"/>
            </a:lvl9pPr>
          </a:lstStyle>
          <a:p>
            <a:pPr marL="0" marR="0" lvl="0" indent="0" algn="r"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Source: </a:t>
            </a:r>
            <a:r>
              <a:rPr kumimoji="0" lang="en-US" sz="800" b="0" i="0" u="none" strike="noStrike" kern="1200" cap="none" spc="0" normalizeH="0" baseline="0" noProof="0" err="1">
                <a:ln>
                  <a:noFill/>
                </a:ln>
                <a:solidFill>
                  <a:srgbClr val="000000"/>
                </a:solidFill>
                <a:effectLst/>
                <a:uLnTx/>
                <a:uFillTx/>
                <a:latin typeface="Segoe UI"/>
                <a:ea typeface="+mn-ea"/>
                <a:cs typeface="+mn-cs"/>
              </a:rPr>
              <a:t>Garnter</a:t>
            </a:r>
            <a:r>
              <a:rPr kumimoji="0" lang="en-US" sz="800" b="0" i="0" u="none" strike="noStrike" kern="1200" cap="none" spc="0" normalizeH="0" baseline="0" noProof="0">
                <a:ln>
                  <a:noFill/>
                </a:ln>
                <a:solidFill>
                  <a:srgbClr val="000000"/>
                </a:solidFill>
                <a:effectLst/>
                <a:uLnTx/>
                <a:uFillTx/>
                <a:latin typeface="Segoe UI"/>
                <a:ea typeface="+mn-ea"/>
                <a:cs typeface="+mn-cs"/>
              </a:rPr>
              <a:t>, Top 10 Strategic Technology Trends for 2019: Autonomous Things (March 2019)</a:t>
            </a:r>
          </a:p>
        </p:txBody>
      </p:sp>
      <p:sp>
        <p:nvSpPr>
          <p:cNvPr id="11" name="TextBox 10">
            <a:extLst>
              <a:ext uri="{FF2B5EF4-FFF2-40B4-BE49-F238E27FC236}">
                <a16:creationId xmlns:a16="http://schemas.microsoft.com/office/drawing/2014/main" id="{4C12592E-7032-D2AA-A7F4-77D065DCC274}"/>
              </a:ext>
            </a:extLst>
          </p:cNvPr>
          <p:cNvSpPr txBox="1"/>
          <p:nvPr/>
        </p:nvSpPr>
        <p:spPr>
          <a:xfrm flipH="1">
            <a:off x="588258" y="6315434"/>
            <a:ext cx="1006793" cy="246221"/>
          </a:xfrm>
          <a:prstGeom prst="rect">
            <a:avLst/>
          </a:prstGeom>
          <a:noFill/>
        </p:spPr>
        <p:txBody>
          <a:bodyPr wrap="square" lIns="0" tIns="0" rIns="0" bIns="0" rtlCol="0" anchor="ctr">
            <a:spAutoFit/>
          </a:bodyPr>
          <a:lstStyle/>
          <a:p>
            <a:pPr marL="0" marR="0" lvl="0" indent="0" algn="l" defTabSz="932742" rtl="0" eaLnBrk="1" fontAlgn="auto" latinLnBrk="0" hangingPunct="1">
              <a:lnSpc>
                <a:spcPct val="100000"/>
              </a:lnSpc>
              <a:spcBef>
                <a:spcPct val="0"/>
              </a:spcBef>
              <a:spcAft>
                <a:spcPts val="200"/>
              </a:spcAft>
              <a:buClrTx/>
              <a:buSzTx/>
              <a:buFontTx/>
              <a:buNone/>
              <a:tabLst/>
              <a:defRPr/>
            </a:pPr>
            <a:r>
              <a:rPr kumimoji="0" lang="en-US" sz="1600" b="0" i="0" u="none" strike="noStrike" kern="1200" cap="none" spc="-50" normalizeH="0" baseline="0" noProof="0">
                <a:ln w="3175">
                  <a:noFill/>
                </a:ln>
                <a:gradFill>
                  <a:gsLst>
                    <a:gs pos="5000">
                      <a:srgbClr val="52E6FF"/>
                    </a:gs>
                    <a:gs pos="100000">
                      <a:srgbClr val="8DE977"/>
                    </a:gs>
                  </a:gsLst>
                  <a:lin ang="3600000" scaled="0"/>
                </a:gradFill>
                <a:effectLst/>
                <a:uLnTx/>
                <a:uFillTx/>
                <a:latin typeface="Segoe UI Semibold"/>
                <a:ea typeface="+mn-ea"/>
                <a:cs typeface="Segoe UI" pitchFamily="34" charset="0"/>
              </a:rPr>
              <a:t>Customers</a:t>
            </a:r>
          </a:p>
        </p:txBody>
      </p:sp>
      <p:pic>
        <p:nvPicPr>
          <p:cNvPr id="39" name="Picture 38" descr="kawasaki logo">
            <a:extLst>
              <a:ext uri="{FF2B5EF4-FFF2-40B4-BE49-F238E27FC236}">
                <a16:creationId xmlns:a16="http://schemas.microsoft.com/office/drawing/2014/main" id="{AFC92DB1-C2B8-A980-B7EE-3BCE05ADF897}"/>
              </a:ext>
            </a:extLst>
          </p:cNvPr>
          <p:cNvPicPr>
            <a:picLocks noChangeAspect="1"/>
          </p:cNvPicPr>
          <p:nvPr/>
        </p:nvPicPr>
        <p:blipFill>
          <a:blip r:embed="rId5" cstate="screen">
            <a:lum bright="70000" contrast="-70000"/>
            <a:extLst>
              <a:ext uri="{BEBA8EAE-BF5A-486C-A8C5-ECC9F3942E4B}">
                <a14:imgProps xmlns:a14="http://schemas.microsoft.com/office/drawing/2010/main">
                  <a14:imgLayer r:embed="rId6">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2648561" y="6275715"/>
            <a:ext cx="1350105" cy="325659"/>
          </a:xfrm>
          <a:prstGeom prst="rect">
            <a:avLst/>
          </a:prstGeom>
        </p:spPr>
      </p:pic>
      <p:pic>
        <p:nvPicPr>
          <p:cNvPr id="40" name="Graphic 39" descr="BMW logo">
            <a:extLst>
              <a:ext uri="{FF2B5EF4-FFF2-40B4-BE49-F238E27FC236}">
                <a16:creationId xmlns:a16="http://schemas.microsoft.com/office/drawing/2014/main" id="{42241CBC-44DA-7A9E-0729-195D703F60D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73845" y="6219351"/>
            <a:ext cx="444476" cy="438386"/>
          </a:xfrm>
          <a:prstGeom prst="rect">
            <a:avLst/>
          </a:prstGeom>
        </p:spPr>
      </p:pic>
      <p:pic>
        <p:nvPicPr>
          <p:cNvPr id="42" name="Picture 41" descr="Pepsico logo">
            <a:extLst>
              <a:ext uri="{FF2B5EF4-FFF2-40B4-BE49-F238E27FC236}">
                <a16:creationId xmlns:a16="http://schemas.microsoft.com/office/drawing/2014/main" id="{67966C68-7D0B-727F-56EA-836425EFD8C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409359" y="6229889"/>
            <a:ext cx="1501129" cy="417313"/>
          </a:xfrm>
          <a:prstGeom prst="rect">
            <a:avLst/>
          </a:prstGeom>
        </p:spPr>
      </p:pic>
      <p:pic>
        <p:nvPicPr>
          <p:cNvPr id="43" name="Graphic 42" descr="NOY logo">
            <a:extLst>
              <a:ext uri="{FF2B5EF4-FFF2-40B4-BE49-F238E27FC236}">
                <a16:creationId xmlns:a16="http://schemas.microsoft.com/office/drawing/2014/main" id="{3F47B986-F563-A452-1E9D-99A2494AF36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936514" y="6271896"/>
            <a:ext cx="777703" cy="333299"/>
          </a:xfrm>
          <a:prstGeom prst="rect">
            <a:avLst/>
          </a:prstGeom>
        </p:spPr>
      </p:pic>
      <p:pic>
        <p:nvPicPr>
          <p:cNvPr id="46" name="Picture 45" descr="SCG logo">
            <a:extLst>
              <a:ext uri="{FF2B5EF4-FFF2-40B4-BE49-F238E27FC236}">
                <a16:creationId xmlns:a16="http://schemas.microsoft.com/office/drawing/2014/main" id="{ECDA82A2-6C4A-05CE-D62D-C188800A067D}"/>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702476" y="6217088"/>
            <a:ext cx="1141453" cy="442913"/>
          </a:xfrm>
          <a:prstGeom prst="rect">
            <a:avLst/>
          </a:prstGeom>
        </p:spPr>
      </p:pic>
    </p:spTree>
    <p:extLst>
      <p:ext uri="{BB962C8B-B14F-4D97-AF65-F5344CB8AC3E}">
        <p14:creationId xmlns:p14="http://schemas.microsoft.com/office/powerpoint/2010/main" val="16767482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16B5D4-8905-45B0-C243-5B006720D089}"/>
              </a:ext>
            </a:extLst>
          </p:cNvPr>
          <p:cNvSpPr>
            <a:spLocks/>
          </p:cNvSpPr>
          <p:nvPr/>
        </p:nvSpPr>
        <p:spPr bwMode="auto">
          <a:xfrm>
            <a:off x="0" y="0"/>
            <a:ext cx="12192000" cy="6858000"/>
          </a:xfrm>
          <a:prstGeom prst="rect">
            <a:avLst/>
          </a:prstGeom>
          <a:gradFill flip="none" rotWithShape="1">
            <a:gsLst>
              <a:gs pos="72000">
                <a:srgbClr val="243A5E">
                  <a:lumMod val="50000"/>
                </a:srgbClr>
              </a:gs>
              <a:gs pos="25000">
                <a:srgbClr val="0078D4">
                  <a:lumMod val="50000"/>
                </a:srgbClr>
              </a:gs>
              <a:gs pos="0">
                <a:srgbClr val="0078D4">
                  <a:lumMod val="75000"/>
                </a:srgbClr>
              </a:gs>
              <a:gs pos="100000">
                <a:srgbClr val="243A5E">
                  <a:lumMod val="50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B856912B-BDEB-4A4C-BC4F-3190B63B0B7A}"/>
              </a:ext>
            </a:extLst>
          </p:cNvPr>
          <p:cNvSpPr/>
          <p:nvPr/>
        </p:nvSpPr>
        <p:spPr bwMode="auto">
          <a:xfrm>
            <a:off x="2948238" y="4151782"/>
            <a:ext cx="9258300" cy="2706217"/>
          </a:xfrm>
          <a:prstGeom prst="rect">
            <a:avLst/>
          </a:prstGeom>
          <a:solidFill>
            <a:srgbClr val="FFFFFF"/>
          </a:solidFill>
          <a:ln w="10795" cap="flat" cmpd="sng" algn="ctr">
            <a:noFill/>
            <a:prstDash val="solid"/>
          </a:ln>
          <a:effectLst>
            <a:outerShdw blurRad="444500" algn="ctr" rotWithShape="0">
              <a:prstClr val="black">
                <a:alpha val="10000"/>
              </a:prstClr>
            </a:outerShdw>
          </a:effectLst>
        </p:spPr>
        <p:txBody>
          <a:bodyPr wrap="square" tIns="6400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err="1">
              <a:ln>
                <a:noFill/>
              </a:ln>
              <a:solidFill>
                <a:srgbClr val="243A5E"/>
              </a:solidFill>
              <a:effectLst/>
              <a:uLnTx/>
              <a:uFillTx/>
              <a:latin typeface="Segoe UI"/>
              <a:ea typeface="+mn-ea"/>
              <a:cs typeface="+mn-cs"/>
            </a:endParaRPr>
          </a:p>
        </p:txBody>
      </p:sp>
      <p:sp>
        <p:nvSpPr>
          <p:cNvPr id="15" name="Picture Placeholder 17">
            <a:extLst>
              <a:ext uri="{FF2B5EF4-FFF2-40B4-BE49-F238E27FC236}">
                <a16:creationId xmlns:a16="http://schemas.microsoft.com/office/drawing/2014/main" id="{19AED4AA-5CCF-969A-BC29-F764AE5149B0}"/>
              </a:ext>
            </a:extLst>
          </p:cNvPr>
          <p:cNvSpPr txBox="1">
            <a:spLocks/>
          </p:cNvSpPr>
          <p:nvPr/>
        </p:nvSpPr>
        <p:spPr>
          <a:xfrm>
            <a:off x="2994660" y="0"/>
            <a:ext cx="9197340" cy="2567189"/>
          </a:xfrm>
          <a:prstGeom prst="rect">
            <a:avLst/>
          </a:prstGeom>
        </p:spPr>
        <p:txBody>
          <a:bodyPr vert="horz" wrap="square" lIns="0" tIns="0" rIns="0" bIns="0" rtlCol="0" anchor="b">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Semibold"/>
                <a:ea typeface="+mn-ea"/>
                <a:cs typeface="Segoe UI Semilight" panose="020B0402040204020203" pitchFamily="34" charset="0"/>
              </a:rPr>
              <a:t>Insert Picture</a:t>
            </a:r>
            <a:endParaRPr kumimoji="0" lang="en-IN" sz="20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Semibold"/>
              <a:ea typeface="+mn-ea"/>
              <a:cs typeface="Segoe UI Semilight" panose="020B0402040204020203" pitchFamily="34" charset="0"/>
            </a:endParaRPr>
          </a:p>
        </p:txBody>
      </p:sp>
      <p:sp>
        <p:nvSpPr>
          <p:cNvPr id="16" name="Rectangle 15">
            <a:extLst>
              <a:ext uri="{FF2B5EF4-FFF2-40B4-BE49-F238E27FC236}">
                <a16:creationId xmlns:a16="http://schemas.microsoft.com/office/drawing/2014/main" id="{7A7CF6F5-370B-03C5-536D-99E1797C1F36}"/>
              </a:ext>
            </a:extLst>
          </p:cNvPr>
          <p:cNvSpPr/>
          <p:nvPr/>
        </p:nvSpPr>
        <p:spPr bwMode="auto">
          <a:xfrm>
            <a:off x="0" y="0"/>
            <a:ext cx="2933700" cy="6858000"/>
          </a:xfrm>
          <a:prstGeom prst="rect">
            <a:avLst/>
          </a:prstGeom>
          <a:solidFill>
            <a:srgbClr val="FFFFFF"/>
          </a:solidFill>
          <a:ln w="10795" cap="flat" cmpd="sng" algn="ctr">
            <a:noFill/>
            <a:prstDash val="solid"/>
          </a:ln>
          <a:effectLst>
            <a:outerShdw blurRad="444500" algn="ctr" rotWithShape="0">
              <a:prstClr val="black">
                <a:alpha val="10000"/>
              </a:prstClr>
            </a:outerShdw>
          </a:effectLst>
        </p:spPr>
        <p:txBody>
          <a:bodyPr wrap="square" tIns="64008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600" b="0" i="0" u="none" strike="noStrike" kern="0" cap="none" spc="0" normalizeH="0" baseline="0" noProof="0" err="1">
              <a:ln>
                <a:noFill/>
              </a:ln>
              <a:solidFill>
                <a:srgbClr val="243A5E"/>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D9774B86-22C9-FC12-A7E2-81EEDE49CB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3688" y="6269038"/>
            <a:ext cx="1377949" cy="295275"/>
          </a:xfrm>
          <a:prstGeom prst="rect">
            <a:avLst/>
          </a:prstGeom>
        </p:spPr>
      </p:pic>
      <p:sp>
        <p:nvSpPr>
          <p:cNvPr id="28" name="Rectangle 27">
            <a:extLst>
              <a:ext uri="{FF2B5EF4-FFF2-40B4-BE49-F238E27FC236}">
                <a16:creationId xmlns:a16="http://schemas.microsoft.com/office/drawing/2014/main" id="{C485DF4A-1A8F-046F-85FE-B4525E695032}"/>
              </a:ext>
            </a:extLst>
          </p:cNvPr>
          <p:cNvSpPr/>
          <p:nvPr/>
        </p:nvSpPr>
        <p:spPr>
          <a:xfrm>
            <a:off x="2870483" y="0"/>
            <a:ext cx="118872" cy="6858000"/>
          </a:xfrm>
          <a:prstGeom prst="rect">
            <a:avLst/>
          </a:prstGeom>
          <a:gradFill flip="none" rotWithShape="1">
            <a:gsLst>
              <a:gs pos="55000">
                <a:srgbClr val="0078D4"/>
              </a:gs>
              <a:gs pos="100000">
                <a:srgbClr val="50E6FF">
                  <a:lumMod val="50000"/>
                </a:srgbClr>
              </a:gs>
              <a:gs pos="0">
                <a:srgbClr val="243A5E"/>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D9CCD952-CA77-7BDB-FF53-F88A2DA90BF3}"/>
              </a:ext>
            </a:extLst>
          </p:cNvPr>
          <p:cNvSpPr/>
          <p:nvPr/>
        </p:nvSpPr>
        <p:spPr bwMode="auto">
          <a:xfrm>
            <a:off x="3268758" y="2672277"/>
            <a:ext cx="261049" cy="226131"/>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rgbClr val="243A5E"/>
              </a:gs>
              <a:gs pos="100000">
                <a:srgbClr val="50E6FF">
                  <a:lumMod val="50000"/>
                </a:srgbClr>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Title 1">
            <a:extLst>
              <a:ext uri="{FF2B5EF4-FFF2-40B4-BE49-F238E27FC236}">
                <a16:creationId xmlns:a16="http://schemas.microsoft.com/office/drawing/2014/main" id="{598743B8-69DE-1275-054F-701387BCB990}"/>
              </a:ext>
            </a:extLst>
          </p:cNvPr>
          <p:cNvSpPr txBox="1">
            <a:spLocks/>
          </p:cNvSpPr>
          <p:nvPr/>
        </p:nvSpPr>
        <p:spPr>
          <a:xfrm>
            <a:off x="296070" y="-492441"/>
            <a:ext cx="3761580" cy="492443"/>
          </a:xfrm>
          <a:prstGeom prst="rect">
            <a:avLst/>
          </a:prstGeom>
        </p:spPr>
        <p:txBody>
          <a:bodyPr vert="horz" wrap="square" lIns="0" tIns="0" rIns="0" bIns="0" rtlCol="0" anchor="b">
            <a:spAutoFit/>
          </a:bodyPr>
          <a:lstStyle>
            <a:lvl1pPr algn="l" defTabSz="951304" rtl="0" eaLnBrk="1" latinLnBrk="0" hangingPunct="1">
              <a:lnSpc>
                <a:spcPct val="100000"/>
              </a:lnSpc>
              <a:spcBef>
                <a:spcPct val="0"/>
              </a:spcBef>
              <a:buNone/>
              <a:defRPr lang="en-US" sz="3200" b="0" kern="1200" cap="none" spc="-2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20" normalizeH="0" baseline="0" noProof="0">
                <a:ln w="3175">
                  <a:noFill/>
                </a:ln>
                <a:gradFill>
                  <a:gsLst>
                    <a:gs pos="1250">
                      <a:srgbClr val="243A5E"/>
                    </a:gs>
                    <a:gs pos="100000">
                      <a:srgbClr val="243A5E"/>
                    </a:gs>
                  </a:gsLst>
                  <a:lin ang="5400000" scaled="0"/>
                </a:gradFill>
                <a:effectLst/>
                <a:uLnTx/>
                <a:uFillTx/>
                <a:latin typeface="Segoe UI Semibold"/>
                <a:ea typeface="+mn-ea"/>
                <a:cs typeface="Segoe UI" pitchFamily="34" charset="0"/>
              </a:rPr>
              <a:t>Mercedes-Benz</a:t>
            </a:r>
          </a:p>
        </p:txBody>
      </p:sp>
      <p:pic>
        <p:nvPicPr>
          <p:cNvPr id="31" name="Picture 10" descr="Mercedes-Benz Logo">
            <a:extLst>
              <a:ext uri="{FF2B5EF4-FFF2-40B4-BE49-F238E27FC236}">
                <a16:creationId xmlns:a16="http://schemas.microsoft.com/office/drawing/2014/main" id="{815C2ABC-D99D-B5F0-FF9A-8D96570B598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03213" y="319089"/>
            <a:ext cx="920234" cy="920234"/>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BEEFFF37-6074-3EBC-310C-E8740785EF24}"/>
              </a:ext>
            </a:extLst>
          </p:cNvPr>
          <p:cNvSpPr>
            <a:spLocks/>
          </p:cNvSpPr>
          <p:nvPr/>
        </p:nvSpPr>
        <p:spPr bwMode="auto">
          <a:xfrm>
            <a:off x="296070" y="1666499"/>
            <a:ext cx="2189342" cy="29084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mn-cs"/>
              </a:rPr>
              <a:t>Customer: </a:t>
            </a:r>
          </a:p>
          <a:p>
            <a:pPr marL="0" marR="0" lvl="0" indent="0" defTabSz="914400" eaLnBrk="1" fontAlgn="auto" latinLnBrk="0" hangingPunct="1">
              <a:lnSpc>
                <a:spcPct val="100000"/>
              </a:lnSpc>
              <a:spcBef>
                <a:spcPts val="200"/>
              </a:spcBef>
              <a:spcAft>
                <a:spcPts val="20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Mercedes Benz</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mn-cs"/>
              </a:rPr>
              <a:t>Industry: </a:t>
            </a:r>
          </a:p>
          <a:p>
            <a:pPr marL="0" marR="0" lvl="0" indent="0" defTabSz="914400" eaLnBrk="1" fontAlgn="auto" latinLnBrk="0" hangingPunct="1">
              <a:lnSpc>
                <a:spcPct val="100000"/>
              </a:lnSpc>
              <a:spcBef>
                <a:spcPts val="200"/>
              </a:spcBef>
              <a:spcAft>
                <a:spcPts val="20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Automotive</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mn-cs"/>
              </a:rPr>
              <a:t>Size: </a:t>
            </a:r>
          </a:p>
          <a:p>
            <a:pPr marL="0" marR="0" lvl="0" indent="0" defTabSz="914400" eaLnBrk="1" fontAlgn="auto" latinLnBrk="0" hangingPunct="1">
              <a:lnSpc>
                <a:spcPct val="100000"/>
              </a:lnSpc>
              <a:spcBef>
                <a:spcPts val="200"/>
              </a:spcBef>
              <a:spcAft>
                <a:spcPts val="20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10,000+ employees</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mn-cs"/>
              </a:rPr>
              <a:t>Country: </a:t>
            </a:r>
          </a:p>
          <a:p>
            <a:pPr marL="0" marR="0" lvl="0" indent="0" defTabSz="914400" eaLnBrk="1" fontAlgn="auto" latinLnBrk="0" hangingPunct="1">
              <a:lnSpc>
                <a:spcPct val="100000"/>
              </a:lnSpc>
              <a:spcBef>
                <a:spcPts val="200"/>
              </a:spcBef>
              <a:spcAft>
                <a:spcPts val="20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Germany</a:t>
            </a:r>
          </a:p>
          <a:p>
            <a:pPr marL="0" marR="0" lvl="0" indent="0"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Segoe UI Semibold"/>
              </a:rPr>
              <a:t>Products and services: </a:t>
            </a:r>
          </a:p>
          <a:p>
            <a:pPr marL="0" marR="0" lvl="0" indent="0" defTabSz="914400" eaLnBrk="1" fontAlgn="auto" latinLnBrk="0" hangingPunct="1">
              <a:lnSpc>
                <a:spcPct val="100000"/>
              </a:lnSpc>
              <a:spcBef>
                <a:spcPts val="200"/>
              </a:spcBef>
              <a:spcAft>
                <a:spcPts val="0"/>
              </a:spcAft>
              <a:buClrTx/>
              <a:buSzTx/>
              <a:buFontTx/>
              <a:buNone/>
              <a:tabLst/>
              <a:defRPr/>
            </a:pPr>
            <a:r>
              <a:rPr kumimoji="0" lang="it-IT"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Azure OpenAI Service</a:t>
            </a:r>
            <a:br>
              <a:rPr kumimoji="0" lang="it-IT"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br>
            <a:r>
              <a:rPr kumimoji="0" lang="it-IT"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rPr>
              <a:t>Azure AI</a:t>
            </a:r>
            <a:endParaRPr kumimoji="0" lang="en-US" sz="1200" b="0" i="0" u="none" strike="noStrike" kern="0" cap="none" spc="0" normalizeH="0" baseline="0" noProof="0">
              <a:ln>
                <a:noFill/>
              </a:ln>
              <a:solidFill>
                <a:srgbClr val="243A5E"/>
              </a:solidFill>
              <a:effectLst/>
              <a:uLnTx/>
              <a:uFillTx/>
              <a:latin typeface="Segoe UI"/>
              <a:ea typeface="+mn-ea"/>
              <a:cs typeface="Segoe UI Semilight" panose="020B0402040204020203" pitchFamily="34" charset="0"/>
            </a:endParaRPr>
          </a:p>
          <a:p>
            <a:pPr marL="0" marR="0" lvl="0" indent="0" defTabSz="914400" eaLnBrk="1" fontAlgn="auto" latinLnBrk="0" hangingPunct="1">
              <a:lnSpc>
                <a:spcPct val="100000"/>
              </a:lnSpc>
              <a:spcBef>
                <a:spcPts val="12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Read full story here</a:t>
            </a:r>
            <a:endParaRPr kumimoji="0" lang="en-US" sz="1200" b="0" i="0" u="none" strike="noStrike" kern="0" cap="none" spc="0" normalizeH="0" baseline="0" noProof="0">
              <a:ln>
                <a:noFill/>
              </a:ln>
              <a:solidFill>
                <a:srgbClr val="243A5E"/>
              </a:solidFill>
              <a:effectLst/>
              <a:uLnTx/>
              <a:uFillTx/>
              <a:latin typeface="Segoe UI Semibold"/>
              <a:ea typeface="+mn-ea"/>
              <a:cs typeface="+mn-cs"/>
            </a:endParaRPr>
          </a:p>
        </p:txBody>
      </p:sp>
      <p:pic>
        <p:nvPicPr>
          <p:cNvPr id="33" name="Picture Placeholder 40" descr="The interior view of the New Mercedes-Benz EQS">
            <a:extLst>
              <a:ext uri="{FF2B5EF4-FFF2-40B4-BE49-F238E27FC236}">
                <a16:creationId xmlns:a16="http://schemas.microsoft.com/office/drawing/2014/main" id="{38A65508-89D9-5886-F4BC-5B853B3DB00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994660" y="0"/>
            <a:ext cx="9197340" cy="2567189"/>
          </a:xfrm>
          <a:prstGeom prst="rect">
            <a:avLst/>
          </a:prstGeom>
        </p:spPr>
      </p:pic>
      <p:sp>
        <p:nvSpPr>
          <p:cNvPr id="34" name="Text Placeholder 27">
            <a:extLst>
              <a:ext uri="{FF2B5EF4-FFF2-40B4-BE49-F238E27FC236}">
                <a16:creationId xmlns:a16="http://schemas.microsoft.com/office/drawing/2014/main" id="{0EAB7CE8-E25A-618D-2306-F04F828B8ADD}"/>
              </a:ext>
            </a:extLst>
          </p:cNvPr>
          <p:cNvSpPr txBox="1">
            <a:spLocks/>
          </p:cNvSpPr>
          <p:nvPr/>
        </p:nvSpPr>
        <p:spPr>
          <a:xfrm>
            <a:off x="3268758" y="3008648"/>
            <a:ext cx="8629650" cy="701675"/>
          </a:xfrm>
          <a:prstGeom prst="rect">
            <a:avLst/>
          </a:prstGeom>
        </p:spPr>
        <p:txBody>
          <a:bodyPr vert="horz" wrap="square" lIns="0" tIns="0" rIns="0" bIns="0" rtlCol="0">
            <a:noAutofit/>
          </a:bodyPr>
          <a:lstStyle>
            <a:lvl1pPr marL="0" marR="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sz="1400" kern="1200" spc="0" baseline="0">
                <a:solidFill>
                  <a:schemeClr val="bg1"/>
                </a:solidFill>
                <a:latin typeface="+mj-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The integration of ChatGPT with Microsoft in our controlled cloud environment is a milestone on our way to making our cars the center of our customers’ digital lives. Our beta program boosts the existing Hey Mercedes functions such as navigation queries, weather requests and others with the capabilities of ChatGPT. This way, we aim to support conversations with natural dialogues and follow-up questions. Our customers can always rely on us to ensure the best possible protection of their data privacy. Everything is under one big goal: Redefining the relationship with your Mercedes.”</a:t>
            </a:r>
          </a:p>
        </p:txBody>
      </p:sp>
      <p:sp>
        <p:nvSpPr>
          <p:cNvPr id="35" name="Text Placeholder 28">
            <a:extLst>
              <a:ext uri="{FF2B5EF4-FFF2-40B4-BE49-F238E27FC236}">
                <a16:creationId xmlns:a16="http://schemas.microsoft.com/office/drawing/2014/main" id="{B6F7FC4F-ED7F-AA1A-A8F1-F897C47E8669}"/>
              </a:ext>
            </a:extLst>
          </p:cNvPr>
          <p:cNvSpPr txBox="1">
            <a:spLocks/>
          </p:cNvSpPr>
          <p:nvPr/>
        </p:nvSpPr>
        <p:spPr>
          <a:xfrm>
            <a:off x="3268758" y="3866484"/>
            <a:ext cx="8629650" cy="153888"/>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sz="1200" kern="1200" spc="0" baseline="0">
                <a:solidFill>
                  <a:schemeClr val="bg1"/>
                </a:solidFill>
                <a:latin typeface="+mj-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Markus Schäfer</a:t>
            </a:r>
            <a:r>
              <a:rPr kumimoji="0" lang="en-US" sz="10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 Member of the Board of Management of Mercedes-Benz Group AG, Chief Technology Officer, Development &amp; Procurement </a:t>
            </a:r>
          </a:p>
        </p:txBody>
      </p:sp>
      <p:sp>
        <p:nvSpPr>
          <p:cNvPr id="36" name="Text Placeholder 55">
            <a:extLst>
              <a:ext uri="{FF2B5EF4-FFF2-40B4-BE49-F238E27FC236}">
                <a16:creationId xmlns:a16="http://schemas.microsoft.com/office/drawing/2014/main" id="{3F92C6D7-9A9C-33A0-6F95-215F5E69BD93}"/>
              </a:ext>
            </a:extLst>
          </p:cNvPr>
          <p:cNvSpPr txBox="1">
            <a:spLocks/>
          </p:cNvSpPr>
          <p:nvPr/>
        </p:nvSpPr>
        <p:spPr>
          <a:xfrm>
            <a:off x="3268758" y="4279285"/>
            <a:ext cx="2971705" cy="18466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sz="1200" kern="1200" spc="0" baseline="0">
                <a:solidFill>
                  <a:schemeClr val="accent1"/>
                </a:solidFill>
                <a:latin typeface="+mj-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a:pPr>
            <a:r>
              <a:rPr kumimoji="0" lang="en-IN"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Situation</a:t>
            </a:r>
            <a:endParaRPr kumimoji="0" lang="en-US"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endParaRPr>
          </a:p>
        </p:txBody>
      </p:sp>
      <p:sp>
        <p:nvSpPr>
          <p:cNvPr id="37" name="Text Placeholder 58">
            <a:extLst>
              <a:ext uri="{FF2B5EF4-FFF2-40B4-BE49-F238E27FC236}">
                <a16:creationId xmlns:a16="http://schemas.microsoft.com/office/drawing/2014/main" id="{36C8B569-9DC9-EB63-EAD5-83FFD2B6AEBF}"/>
              </a:ext>
            </a:extLst>
          </p:cNvPr>
          <p:cNvSpPr txBox="1">
            <a:spLocks/>
          </p:cNvSpPr>
          <p:nvPr/>
        </p:nvSpPr>
        <p:spPr>
          <a:xfrm>
            <a:off x="3268758" y="4618652"/>
            <a:ext cx="2971705" cy="1527333"/>
          </a:xfrm>
          <a:prstGeom prst="rect">
            <a:avLst/>
          </a:prstGeom>
        </p:spPr>
        <p:txBody>
          <a:bodyPr vert="horz" wrap="square" lIns="0" tIns="0" rIns="0" bIns="0" rtlCol="0">
            <a:noAutofit/>
          </a:bodyPr>
          <a:lstStyle>
            <a:lvl1pPr marL="0" marR="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a:ea typeface="+mn-ea"/>
                <a:cs typeface="Segoe UI Semilight" panose="020B0402040204020203" pitchFamily="34" charset="0"/>
              </a:rPr>
              <a:t>ChatGPT complements the existing intuitive voice control via Hey Mercedes. While most voice assistants are limited to predefined tasks and responses, ChatGPT leverages a large language model to greatly improve natural language understanding and expand the topics to which it can respond</a:t>
            </a:r>
          </a:p>
        </p:txBody>
      </p:sp>
      <p:sp>
        <p:nvSpPr>
          <p:cNvPr id="38" name="Text Placeholder 57">
            <a:extLst>
              <a:ext uri="{FF2B5EF4-FFF2-40B4-BE49-F238E27FC236}">
                <a16:creationId xmlns:a16="http://schemas.microsoft.com/office/drawing/2014/main" id="{8008F83B-9016-9B30-E362-17A2AC65B367}"/>
              </a:ext>
            </a:extLst>
          </p:cNvPr>
          <p:cNvSpPr txBox="1">
            <a:spLocks/>
          </p:cNvSpPr>
          <p:nvPr/>
        </p:nvSpPr>
        <p:spPr>
          <a:xfrm>
            <a:off x="6716963" y="4279285"/>
            <a:ext cx="2526800" cy="18466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sz="1200" kern="1200" spc="0" baseline="0">
                <a:solidFill>
                  <a:schemeClr val="accent1"/>
                </a:solidFill>
                <a:latin typeface="+mj-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a:pPr>
            <a:r>
              <a:rPr kumimoji="0" lang="en-IN"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Solution</a:t>
            </a:r>
            <a:endParaRPr kumimoji="0" lang="en-US"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endParaRPr>
          </a:p>
        </p:txBody>
      </p:sp>
      <p:sp>
        <p:nvSpPr>
          <p:cNvPr id="39" name="Text Placeholder 59">
            <a:extLst>
              <a:ext uri="{FF2B5EF4-FFF2-40B4-BE49-F238E27FC236}">
                <a16:creationId xmlns:a16="http://schemas.microsoft.com/office/drawing/2014/main" id="{1A91A39A-68E0-EDFE-1752-180519DB0EE4}"/>
              </a:ext>
            </a:extLst>
          </p:cNvPr>
          <p:cNvSpPr txBox="1">
            <a:spLocks/>
          </p:cNvSpPr>
          <p:nvPr/>
        </p:nvSpPr>
        <p:spPr>
          <a:xfrm>
            <a:off x="6716963" y="4618652"/>
            <a:ext cx="2526799" cy="1527333"/>
          </a:xfrm>
          <a:prstGeom prst="rect">
            <a:avLst/>
          </a:prstGeom>
        </p:spPr>
        <p:txBody>
          <a:bodyPr vert="horz" wrap="square" lIns="0" tIns="0" rIns="0" bIns="0" rtlCol="0">
            <a:noAutofit/>
          </a:bodyPr>
          <a:lstStyle>
            <a:lvl1pPr marL="0" marR="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a:ea typeface="+mn-ea"/>
                <a:cs typeface="Segoe UI Semilight" panose="020B0402040204020203" pitchFamily="34" charset="0"/>
              </a:rPr>
              <a:t>Mercedes-Benz is enhancing its drivers’ experience with Azure OpenAI Service. The ChatGPT voice assistant feature will be integrated into the MBUX infotainment system, which already offers a wide array of voice commands through the “Hey, Mercedes” voice assistant feature. ChatGPT will allow occupants to have “conversations with natural dialogues and follow-up questions” with the generative artificial intelligence platform</a:t>
            </a:r>
          </a:p>
        </p:txBody>
      </p:sp>
      <p:sp>
        <p:nvSpPr>
          <p:cNvPr id="40" name="Text Placeholder 90">
            <a:extLst>
              <a:ext uri="{FF2B5EF4-FFF2-40B4-BE49-F238E27FC236}">
                <a16:creationId xmlns:a16="http://schemas.microsoft.com/office/drawing/2014/main" id="{CCA5E19D-FEED-DFFA-CA60-3BE88516FBB1}"/>
              </a:ext>
            </a:extLst>
          </p:cNvPr>
          <p:cNvSpPr txBox="1">
            <a:spLocks/>
          </p:cNvSpPr>
          <p:nvPr/>
        </p:nvSpPr>
        <p:spPr>
          <a:xfrm>
            <a:off x="9720263" y="4279285"/>
            <a:ext cx="2178145" cy="184666"/>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sz="1200" kern="1200" spc="0" baseline="0">
                <a:solidFill>
                  <a:schemeClr val="accent1"/>
                </a:solidFill>
                <a:latin typeface="+mj-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400"/>
              </a:spcBef>
              <a:spcAft>
                <a:spcPts val="200"/>
              </a:spcAft>
              <a:buClrTx/>
              <a:buSzPct val="90000"/>
              <a:buFont typeface="Wingdings" panose="05000000000000000000" pitchFamily="2" charset="2"/>
              <a:buNone/>
              <a:tabLst/>
              <a:defRPr/>
            </a:pPr>
            <a:r>
              <a:rPr kumimoji="0" lang="en-IN"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rPr>
              <a:t>Impact</a:t>
            </a:r>
            <a:endParaRPr kumimoji="0" lang="en-US" sz="1200" b="0" i="0" u="none" strike="noStrike" kern="1200" cap="none" spc="0" normalizeH="0" baseline="0" noProof="0">
              <a:ln>
                <a:noFill/>
              </a:ln>
              <a:solidFill>
                <a:srgbClr val="243A5E"/>
              </a:solidFill>
              <a:effectLst/>
              <a:uLnTx/>
              <a:uFillTx/>
              <a:latin typeface="Segoe UI Semibold"/>
              <a:ea typeface="+mn-ea"/>
              <a:cs typeface="Segoe UI Semilight" panose="020B0402040204020203" pitchFamily="34" charset="0"/>
            </a:endParaRPr>
          </a:p>
        </p:txBody>
      </p:sp>
      <p:sp>
        <p:nvSpPr>
          <p:cNvPr id="41" name="Text Placeholder 60">
            <a:extLst>
              <a:ext uri="{FF2B5EF4-FFF2-40B4-BE49-F238E27FC236}">
                <a16:creationId xmlns:a16="http://schemas.microsoft.com/office/drawing/2014/main" id="{17BB0154-8CA5-5559-1EC0-470B24CDF897}"/>
              </a:ext>
            </a:extLst>
          </p:cNvPr>
          <p:cNvSpPr txBox="1">
            <a:spLocks/>
          </p:cNvSpPr>
          <p:nvPr/>
        </p:nvSpPr>
        <p:spPr>
          <a:xfrm>
            <a:off x="9720263" y="4618652"/>
            <a:ext cx="2178145" cy="1527333"/>
          </a:xfrm>
          <a:prstGeom prst="rect">
            <a:avLst/>
          </a:prstGeom>
        </p:spPr>
        <p:txBody>
          <a:bodyPr vert="horz" wrap="square" lIns="0" tIns="0" rIns="0" bIns="0" rtlCol="0">
            <a:noAutofit/>
          </a:bodyPr>
          <a:lstStyle>
            <a:lvl1pPr marL="0" marR="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661988"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a:pPr>
            <a:r>
              <a:rPr kumimoji="0" lang="en-CA" sz="11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a:ea typeface="+mn-ea"/>
                <a:cs typeface="Segoe UI Semilight" panose="020B0402040204020203" pitchFamily="34" charset="0"/>
              </a:rPr>
              <a:t>Using </a:t>
            </a:r>
            <a:r>
              <a:rPr kumimoji="0" lang="en-US" sz="11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a:ea typeface="+mn-ea"/>
                <a:cs typeface="Segoe UI Semilight" panose="020B0402040204020203" pitchFamily="34" charset="0"/>
              </a:rPr>
              <a:t>The enhanced voice assistant will provide comprehensive responses, allowing drivers to keep their hands on the wheel and eyes on the road. Drivers can ask complex queries or engage in multi-turn conversations, receiving detailed and relevant responses from the voice assistant</a:t>
            </a:r>
          </a:p>
          <a:p>
            <a:pPr marL="0" marR="0" lvl="0" indent="0" algn="l" defTabSz="951304" rtl="0" eaLnBrk="1" fontAlgn="auto" latinLnBrk="0" hangingPunct="1">
              <a:lnSpc>
                <a:spcPct val="100000"/>
              </a:lnSpc>
              <a:spcBef>
                <a:spcPts val="200"/>
              </a:spcBef>
              <a:spcAft>
                <a:spcPts val="100"/>
              </a:spcAft>
              <a:buClrTx/>
              <a:buSzPct val="90000"/>
              <a:buFont typeface="Wingdings" panose="05000000000000000000" pitchFamily="2" charset="2"/>
              <a:buNone/>
              <a:tabLst/>
              <a:defRPr/>
            </a:pPr>
            <a:endParaRPr kumimoji="0" lang="en-US" sz="1100" b="0" i="0" u="none" strike="noStrike" kern="1200" cap="none" spc="0" normalizeH="0" baseline="0" noProof="0">
              <a:ln>
                <a:noFill/>
              </a:ln>
              <a:gradFill>
                <a:gsLst>
                  <a:gs pos="1250">
                    <a:srgbClr val="243A5E"/>
                  </a:gs>
                  <a:gs pos="100000">
                    <a:srgbClr val="243A5E"/>
                  </a:gs>
                </a:gsLst>
                <a:lin ang="5400000" scaled="0"/>
              </a:gra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6240522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0637F54-CEAB-0516-7EF9-A59F50B0065B}"/>
              </a:ext>
            </a:extLst>
          </p:cNvPr>
          <p:cNvSpPr>
            <a:spLocks noGrp="1"/>
          </p:cNvSpPr>
          <p:nvPr>
            <p:ph type="title"/>
          </p:nvPr>
        </p:nvSpPr>
        <p:spPr/>
        <p:txBody>
          <a:bodyPr/>
          <a:lstStyle/>
          <a:p>
            <a:r>
              <a:rPr lang="it-IT"/>
              <a:t>OpenAI in Manufacturing &amp; Mobility</a:t>
            </a:r>
            <a:endParaRPr lang="en-US"/>
          </a:p>
        </p:txBody>
      </p:sp>
      <p:sp>
        <p:nvSpPr>
          <p:cNvPr id="15" name="TextBox 14">
            <a:extLst>
              <a:ext uri="{FF2B5EF4-FFF2-40B4-BE49-F238E27FC236}">
                <a16:creationId xmlns:a16="http://schemas.microsoft.com/office/drawing/2014/main" id="{2D040514-84D3-4554-6173-5636B6792738}"/>
              </a:ext>
            </a:extLst>
          </p:cNvPr>
          <p:cNvSpPr txBox="1"/>
          <p:nvPr/>
        </p:nvSpPr>
        <p:spPr>
          <a:xfrm>
            <a:off x="236709" y="1539451"/>
            <a:ext cx="118146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gradFill>
                  <a:gsLst>
                    <a:gs pos="0">
                      <a:srgbClr val="8EC8E8"/>
                    </a:gs>
                    <a:gs pos="100000">
                      <a:srgbClr val="CD9AD0"/>
                    </a:gs>
                  </a:gsLst>
                  <a:lin ang="2700000" scaled="0"/>
                </a:gradFill>
                <a:effectLst/>
                <a:uLnTx/>
                <a:uFillTx/>
                <a:latin typeface="Segoe UI"/>
                <a:ea typeface="+mn-ea"/>
                <a:cs typeface="+mn-cs"/>
              </a:rPr>
              <a:t>Key Areas for </a:t>
            </a:r>
            <a:r>
              <a:rPr kumimoji="0" lang="en-GB" sz="2400" b="1" i="0" u="none" strike="noStrike" kern="1200" cap="none" spc="0" normalizeH="0" baseline="0" noProof="0" err="1">
                <a:ln>
                  <a:noFill/>
                </a:ln>
                <a:gradFill>
                  <a:gsLst>
                    <a:gs pos="0">
                      <a:srgbClr val="8EC8E8"/>
                    </a:gs>
                    <a:gs pos="100000">
                      <a:srgbClr val="CD9AD0"/>
                    </a:gs>
                  </a:gsLst>
                  <a:lin ang="2700000" scaled="0"/>
                </a:gradFill>
                <a:effectLst/>
                <a:uLnTx/>
                <a:uFillTx/>
                <a:latin typeface="Segoe UI"/>
                <a:ea typeface="+mn-ea"/>
                <a:cs typeface="+mn-cs"/>
              </a:rPr>
              <a:t>OpenAI</a:t>
            </a:r>
            <a:r>
              <a:rPr kumimoji="0" lang="en-GB" sz="2400" b="1" i="0" u="none" strike="noStrike" kern="1200" cap="none" spc="0" normalizeH="0" baseline="0" noProof="0">
                <a:ln>
                  <a:noFill/>
                </a:ln>
                <a:gradFill>
                  <a:gsLst>
                    <a:gs pos="0">
                      <a:srgbClr val="8EC8E8"/>
                    </a:gs>
                    <a:gs pos="100000">
                      <a:srgbClr val="CD9AD0"/>
                    </a:gs>
                  </a:gsLst>
                  <a:lin ang="2700000" scaled="0"/>
                </a:gradFill>
                <a:effectLst/>
                <a:uLnTx/>
                <a:uFillTx/>
                <a:latin typeface="Segoe UI"/>
                <a:ea typeface="+mn-ea"/>
                <a:cs typeface="+mn-cs"/>
              </a:rPr>
              <a:t> to add value in our industry</a:t>
            </a:r>
            <a:endParaRPr kumimoji="0" lang="en-IE" sz="2400" b="1" i="0" u="none" strike="noStrike" kern="1200" cap="none" spc="0" normalizeH="0" baseline="0" noProof="0">
              <a:ln>
                <a:noFill/>
              </a:ln>
              <a:gradFill>
                <a:gsLst>
                  <a:gs pos="0">
                    <a:srgbClr val="8EC8E8"/>
                  </a:gs>
                  <a:gs pos="100000">
                    <a:srgbClr val="CD9AD0"/>
                  </a:gs>
                </a:gsLst>
                <a:lin ang="2700000" scaled="0"/>
              </a:gra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BF5E99AA-1007-AB72-12E9-B1BA775C11BA}"/>
              </a:ext>
              <a:ext uri="{C183D7F6-B498-43B3-948B-1728B52AA6E4}">
                <adec:decorative xmlns:adec="http://schemas.microsoft.com/office/drawing/2017/decorative" val="1"/>
              </a:ext>
            </a:extLst>
          </p:cNvPr>
          <p:cNvCxnSpPr>
            <a:cxnSpLocks/>
          </p:cNvCxnSpPr>
          <p:nvPr/>
        </p:nvCxnSpPr>
        <p:spPr>
          <a:xfrm>
            <a:off x="584200" y="1724117"/>
            <a:ext cx="178829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F577606-5317-320F-302B-F50D9117FAF8}"/>
              </a:ext>
              <a:ext uri="{C183D7F6-B498-43B3-948B-1728B52AA6E4}">
                <adec:decorative xmlns:adec="http://schemas.microsoft.com/office/drawing/2017/decorative" val="1"/>
              </a:ext>
            </a:extLst>
          </p:cNvPr>
          <p:cNvCxnSpPr>
            <a:cxnSpLocks/>
          </p:cNvCxnSpPr>
          <p:nvPr/>
        </p:nvCxnSpPr>
        <p:spPr>
          <a:xfrm>
            <a:off x="9885405" y="1724117"/>
            <a:ext cx="172398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Freeform 2">
            <a:extLst>
              <a:ext uri="{FF2B5EF4-FFF2-40B4-BE49-F238E27FC236}">
                <a16:creationId xmlns:a16="http://schemas.microsoft.com/office/drawing/2014/main" id="{276319CB-15AC-48F5-C4B7-FACA2FD97023}"/>
              </a:ext>
              <a:ext uri="{C183D7F6-B498-43B3-948B-1728B52AA6E4}">
                <adec:decorative xmlns:adec="http://schemas.microsoft.com/office/drawing/2017/decorative" val="0"/>
              </a:ext>
            </a:extLst>
          </p:cNvPr>
          <p:cNvSpPr>
            <a:spLocks noChangeArrowheads="1"/>
          </p:cNvSpPr>
          <p:nvPr/>
        </p:nvSpPr>
        <p:spPr bwMode="auto">
          <a:xfrm>
            <a:off x="1122363" y="2150039"/>
            <a:ext cx="4714875" cy="4082214"/>
          </a:xfrm>
          <a:prstGeom prst="roundRect">
            <a:avLst>
              <a:gd name="adj" fmla="val 4170"/>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18288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t>These are new with </a:t>
            </a:r>
            <a:b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br>
            <a: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t>OpenAI—Generative AI</a:t>
            </a:r>
          </a:p>
        </p:txBody>
      </p:sp>
      <p:sp>
        <p:nvSpPr>
          <p:cNvPr id="22" name="Rectangle: Rounded Corners 21">
            <a:extLst>
              <a:ext uri="{FF2B5EF4-FFF2-40B4-BE49-F238E27FC236}">
                <a16:creationId xmlns:a16="http://schemas.microsoft.com/office/drawing/2014/main" id="{596F4DBB-B1FC-A847-2D7C-A1E918C28E20}"/>
              </a:ext>
            </a:extLst>
          </p:cNvPr>
          <p:cNvSpPr/>
          <p:nvPr/>
        </p:nvSpPr>
        <p:spPr bwMode="auto">
          <a:xfrm>
            <a:off x="1306529" y="3276422"/>
            <a:ext cx="4346542" cy="1253705"/>
          </a:xfrm>
          <a:prstGeom prst="roundRect">
            <a:avLst>
              <a:gd name="adj" fmla="val 1329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Create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Generative AI systems generates text, images, audio, writing samples, and other artifacts that can be built with computer-controlled systems like 3D printers</a:t>
            </a:r>
          </a:p>
        </p:txBody>
      </p:sp>
      <p:sp>
        <p:nvSpPr>
          <p:cNvPr id="23" name="Rectangle: Rounded Corners 22">
            <a:extLst>
              <a:ext uri="{FF2B5EF4-FFF2-40B4-BE49-F238E27FC236}">
                <a16:creationId xmlns:a16="http://schemas.microsoft.com/office/drawing/2014/main" id="{382BDF05-8894-4EAD-5FC7-F5D17850C69D}"/>
              </a:ext>
            </a:extLst>
          </p:cNvPr>
          <p:cNvSpPr/>
          <p:nvPr/>
        </p:nvSpPr>
        <p:spPr bwMode="auto">
          <a:xfrm>
            <a:off x="1306529" y="4771383"/>
            <a:ext cx="4346542" cy="1253705"/>
          </a:xfrm>
          <a:prstGeom prst="roundRect">
            <a:avLst>
              <a:gd name="adj" fmla="val 1261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Identify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AI systems identify things like people in pictures, words in speech or handwriting and—most importantly—what's real vs. what's fake </a:t>
            </a:r>
          </a:p>
        </p:txBody>
      </p:sp>
      <p:sp>
        <p:nvSpPr>
          <p:cNvPr id="21" name="Freeform 2">
            <a:extLst>
              <a:ext uri="{FF2B5EF4-FFF2-40B4-BE49-F238E27FC236}">
                <a16:creationId xmlns:a16="http://schemas.microsoft.com/office/drawing/2014/main" id="{E07559EB-0EDF-B5FC-6BE5-1890FA6F4969}"/>
              </a:ext>
              <a:ext uri="{C183D7F6-B498-43B3-948B-1728B52AA6E4}">
                <adec:decorative xmlns:adec="http://schemas.microsoft.com/office/drawing/2017/decorative" val="0"/>
              </a:ext>
            </a:extLst>
          </p:cNvPr>
          <p:cNvSpPr>
            <a:spLocks noChangeArrowheads="1"/>
          </p:cNvSpPr>
          <p:nvPr/>
        </p:nvSpPr>
        <p:spPr bwMode="auto">
          <a:xfrm>
            <a:off x="6354762" y="2150039"/>
            <a:ext cx="4714875" cy="4082214"/>
          </a:xfrm>
          <a:prstGeom prst="roundRect">
            <a:avLst>
              <a:gd name="adj" fmla="val 4170"/>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18288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t>These are improved </a:t>
            </a:r>
            <a:b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br>
            <a:r>
              <a:rPr kumimoji="0" lang="en-US" sz="2000" b="1" i="0" u="none" strike="noStrike" kern="0" cap="none" spc="0" normalizeH="0" baseline="0" noProof="0">
                <a:ln>
                  <a:noFill/>
                </a:ln>
                <a:gradFill>
                  <a:gsLst>
                    <a:gs pos="0">
                      <a:srgbClr val="8EC8E8"/>
                    </a:gs>
                    <a:gs pos="100000">
                      <a:srgbClr val="CD9AD0"/>
                    </a:gs>
                  </a:gsLst>
                  <a:lin ang="2700000" scaled="0"/>
                </a:gradFill>
                <a:effectLst/>
                <a:uLnTx/>
                <a:uFillTx/>
                <a:latin typeface="Segoe UI"/>
                <a:ea typeface="+mn-ea"/>
                <a:cs typeface="Segoe UI" pitchFamily="34" charset="0"/>
              </a:rPr>
              <a:t>with OpenAI</a:t>
            </a:r>
          </a:p>
        </p:txBody>
      </p:sp>
      <p:sp>
        <p:nvSpPr>
          <p:cNvPr id="28" name="TextBox 27">
            <a:extLst>
              <a:ext uri="{FF2B5EF4-FFF2-40B4-BE49-F238E27FC236}">
                <a16:creationId xmlns:a16="http://schemas.microsoft.com/office/drawing/2014/main" id="{FAB4A5E6-9D2E-5F02-3C08-1620255E3453}"/>
              </a:ext>
            </a:extLst>
          </p:cNvPr>
          <p:cNvSpPr txBox="1"/>
          <p:nvPr/>
        </p:nvSpPr>
        <p:spPr>
          <a:xfrm>
            <a:off x="6771315" y="3342774"/>
            <a:ext cx="19618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Industry customer scenario</a:t>
            </a:r>
          </a:p>
        </p:txBody>
      </p:sp>
      <p:sp>
        <p:nvSpPr>
          <p:cNvPr id="27" name="Rectangle: Rounded Corners 26">
            <a:extLst>
              <a:ext uri="{FF2B5EF4-FFF2-40B4-BE49-F238E27FC236}">
                <a16:creationId xmlns:a16="http://schemas.microsoft.com/office/drawing/2014/main" id="{05A999D4-48A9-24D7-EAA4-D12BC0B5299E}"/>
              </a:ext>
            </a:extLst>
          </p:cNvPr>
          <p:cNvSpPr/>
          <p:nvPr/>
        </p:nvSpPr>
        <p:spPr bwMode="auto">
          <a:xfrm>
            <a:off x="6613959" y="3634607"/>
            <a:ext cx="4220728" cy="2297343"/>
          </a:xfrm>
          <a:prstGeom prst="roundRect">
            <a:avLst>
              <a:gd name="adj" fmla="val 69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Demand forecasting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Automated quality inspection</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Predictive maintenance</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Remote asset monitoring</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Connected smart product</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Document process automation</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Contact center</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Machine translation</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Knowledge management</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Automated content generation</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Analytics</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Sentiment analysis</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Generating reports</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t" latinLnBrk="0" hangingPunct="1">
              <a:lnSpc>
                <a:spcPct val="100000"/>
              </a:lnSpc>
              <a:spcBef>
                <a:spcPts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Developer productivity</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400504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in Manufacturing &amp; Mobility</a:t>
            </a:r>
          </a:p>
        </p:txBody>
      </p:sp>
      <p:pic>
        <p:nvPicPr>
          <p:cNvPr id="13" name="Picture 12">
            <a:extLst>
              <a:ext uri="{FF2B5EF4-FFF2-40B4-BE49-F238E27FC236}">
                <a16:creationId xmlns:a16="http://schemas.microsoft.com/office/drawing/2014/main" id="{E1D86161-BCAA-D95A-C966-5724CD1865DB}"/>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t="-3831"/>
          <a:stretch/>
        </p:blipFill>
        <p:spPr>
          <a:xfrm>
            <a:off x="479005" y="2338935"/>
            <a:ext cx="2193661" cy="2573443"/>
          </a:xfrm>
          <a:prstGeom prst="roundRect">
            <a:avLst>
              <a:gd name="adj" fmla="val 5204"/>
            </a:avLst>
          </a:prstGeom>
        </p:spPr>
      </p:pic>
      <p:sp>
        <p:nvSpPr>
          <p:cNvPr id="16" name="Rectangle: Top Corners Rounded 15">
            <a:extLst>
              <a:ext uri="{FF2B5EF4-FFF2-40B4-BE49-F238E27FC236}">
                <a16:creationId xmlns:a16="http://schemas.microsoft.com/office/drawing/2014/main" id="{46EF1625-1A50-29FF-76F8-612B8CE93406}"/>
              </a:ext>
            </a:extLst>
          </p:cNvPr>
          <p:cNvSpPr>
            <a:spLocks/>
          </p:cNvSpPr>
          <p:nvPr/>
        </p:nvSpPr>
        <p:spPr bwMode="auto">
          <a:xfrm>
            <a:off x="479004" y="1824355"/>
            <a:ext cx="2193661" cy="689002"/>
          </a:xfrm>
          <a:prstGeom prst="round2SameRect">
            <a:avLst/>
          </a:prstGeom>
          <a:gradFill>
            <a:gsLst>
              <a:gs pos="1250">
                <a:srgbClr val="8EC8E8"/>
              </a:gs>
              <a:gs pos="100000">
                <a:srgbClr val="CD9AD0"/>
              </a:gs>
            </a:gsLst>
            <a:lin ang="2700000" scaled="0"/>
          </a:gradFill>
          <a:ln w="6350" cap="flat" cmpd="sng" algn="ctr">
            <a:noFill/>
            <a:prstDash val="solid"/>
            <a:headEnd type="none" w="med" len="med"/>
            <a:tailEnd type="none" w="med" len="med"/>
          </a:ln>
          <a:effectLst>
            <a:outerShdw blurRad="635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400" rtl="0" eaLnBrk="1" fontAlgn="base"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Transform your </a:t>
            </a:r>
            <a:b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workforce</a:t>
            </a:r>
          </a:p>
        </p:txBody>
      </p:sp>
      <p:pic>
        <p:nvPicPr>
          <p:cNvPr id="11" name="Picture 10">
            <a:extLst>
              <a:ext uri="{FF2B5EF4-FFF2-40B4-BE49-F238E27FC236}">
                <a16:creationId xmlns:a16="http://schemas.microsoft.com/office/drawing/2014/main" id="{83BCA0E9-3C19-FDE2-51FA-14769EF929C9}"/>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2743974" y="2433877"/>
            <a:ext cx="2193661" cy="2478501"/>
          </a:xfrm>
          <a:prstGeom prst="roundRect">
            <a:avLst>
              <a:gd name="adj" fmla="val 4625"/>
            </a:avLst>
          </a:prstGeom>
        </p:spPr>
      </p:pic>
      <p:sp>
        <p:nvSpPr>
          <p:cNvPr id="14" name="Rectangle: Top Corners Rounded 13">
            <a:extLst>
              <a:ext uri="{FF2B5EF4-FFF2-40B4-BE49-F238E27FC236}">
                <a16:creationId xmlns:a16="http://schemas.microsoft.com/office/drawing/2014/main" id="{967AAE6A-8E50-1662-74C5-FD4452BD4F79}"/>
              </a:ext>
            </a:extLst>
          </p:cNvPr>
          <p:cNvSpPr>
            <a:spLocks/>
          </p:cNvSpPr>
          <p:nvPr/>
        </p:nvSpPr>
        <p:spPr bwMode="auto">
          <a:xfrm>
            <a:off x="2743974" y="1824355"/>
            <a:ext cx="2193661" cy="689002"/>
          </a:xfrm>
          <a:prstGeom prst="round2SameRect">
            <a:avLst/>
          </a:prstGeom>
          <a:gradFill>
            <a:gsLst>
              <a:gs pos="1250">
                <a:srgbClr val="8EC8E8"/>
              </a:gs>
              <a:gs pos="100000">
                <a:srgbClr val="CD9AD0"/>
              </a:gs>
            </a:gsLst>
            <a:lin ang="2700000" scaled="0"/>
          </a:gradFill>
          <a:ln w="6350" cap="flat" cmpd="sng" algn="ctr">
            <a:noFill/>
            <a:prstDash val="solid"/>
            <a:headEnd type="none" w="med" len="med"/>
            <a:tailEnd type="none" w="med" len="med"/>
          </a:ln>
          <a:effectLst>
            <a:outerShdw blurRad="635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Engage customers </a:t>
            </a:r>
          </a:p>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in new ways</a:t>
            </a:r>
          </a:p>
        </p:txBody>
      </p:sp>
      <p:pic>
        <p:nvPicPr>
          <p:cNvPr id="17" name="Picture 16">
            <a:extLst>
              <a:ext uri="{FF2B5EF4-FFF2-40B4-BE49-F238E27FC236}">
                <a16:creationId xmlns:a16="http://schemas.microsoft.com/office/drawing/2014/main" id="{7CD12388-F208-8789-3804-2031953DC150}"/>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008942" y="2366254"/>
            <a:ext cx="2193661" cy="2546124"/>
          </a:xfrm>
          <a:prstGeom prst="roundRect">
            <a:avLst>
              <a:gd name="adj" fmla="val 4625"/>
            </a:avLst>
          </a:prstGeom>
        </p:spPr>
      </p:pic>
      <p:sp>
        <p:nvSpPr>
          <p:cNvPr id="18" name="Rectangle: Top Corners Rounded 17">
            <a:extLst>
              <a:ext uri="{FF2B5EF4-FFF2-40B4-BE49-F238E27FC236}">
                <a16:creationId xmlns:a16="http://schemas.microsoft.com/office/drawing/2014/main" id="{908B85E8-1467-1D80-7FF9-925521CF634E}"/>
              </a:ext>
            </a:extLst>
          </p:cNvPr>
          <p:cNvSpPr>
            <a:spLocks/>
          </p:cNvSpPr>
          <p:nvPr/>
        </p:nvSpPr>
        <p:spPr bwMode="auto">
          <a:xfrm>
            <a:off x="5008943" y="1824355"/>
            <a:ext cx="2193661" cy="689002"/>
          </a:xfrm>
          <a:prstGeom prst="round2SameRect">
            <a:avLst/>
          </a:prstGeom>
          <a:gradFill>
            <a:gsLst>
              <a:gs pos="1250">
                <a:srgbClr val="8EC8E8"/>
              </a:gs>
              <a:gs pos="100000">
                <a:srgbClr val="CD9AD0"/>
              </a:gs>
            </a:gsLst>
            <a:lin ang="2700000" scaled="0"/>
          </a:gradFill>
          <a:ln w="6350" cap="flat" cmpd="sng" algn="ctr">
            <a:noFill/>
            <a:prstDash val="solid"/>
            <a:headEnd type="none" w="med" len="med"/>
            <a:tailEnd type="none" w="med" len="med"/>
          </a:ln>
          <a:effectLst>
            <a:outerShdw blurRad="635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Build more </a:t>
            </a:r>
            <a:b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agile factory/plants</a:t>
            </a:r>
          </a:p>
        </p:txBody>
      </p:sp>
      <p:pic>
        <p:nvPicPr>
          <p:cNvPr id="19" name="Picture 18">
            <a:extLst>
              <a:ext uri="{FF2B5EF4-FFF2-40B4-BE49-F238E27FC236}">
                <a16:creationId xmlns:a16="http://schemas.microsoft.com/office/drawing/2014/main" id="{51E05597-2014-E4FB-C781-5733E39AD584}"/>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7273910" y="2338935"/>
            <a:ext cx="2193661" cy="2568892"/>
          </a:xfrm>
          <a:prstGeom prst="roundRect">
            <a:avLst>
              <a:gd name="adj" fmla="val 3930"/>
            </a:avLst>
          </a:prstGeom>
        </p:spPr>
      </p:pic>
      <p:sp>
        <p:nvSpPr>
          <p:cNvPr id="20" name="Rectangle: Top Corners Rounded 19">
            <a:extLst>
              <a:ext uri="{FF2B5EF4-FFF2-40B4-BE49-F238E27FC236}">
                <a16:creationId xmlns:a16="http://schemas.microsoft.com/office/drawing/2014/main" id="{8D76CB7D-2A09-A459-0B07-CC9F49DCB73D}"/>
              </a:ext>
            </a:extLst>
          </p:cNvPr>
          <p:cNvSpPr>
            <a:spLocks/>
          </p:cNvSpPr>
          <p:nvPr/>
        </p:nvSpPr>
        <p:spPr bwMode="auto">
          <a:xfrm>
            <a:off x="7273913" y="1824355"/>
            <a:ext cx="2193661" cy="689002"/>
          </a:xfrm>
          <a:prstGeom prst="round2SameRect">
            <a:avLst/>
          </a:prstGeom>
          <a:gradFill>
            <a:gsLst>
              <a:gs pos="1250">
                <a:srgbClr val="8EC8E8"/>
              </a:gs>
              <a:gs pos="100000">
                <a:srgbClr val="CD9AD0"/>
              </a:gs>
            </a:gsLst>
            <a:lin ang="2700000" scaled="0"/>
          </a:gradFill>
          <a:ln w="6350" cap="flat" cmpd="sng" algn="ctr">
            <a:noFill/>
            <a:prstDash val="solid"/>
            <a:headEnd type="none" w="med" len="med"/>
            <a:tailEnd type="none" w="med" len="med"/>
          </a:ln>
          <a:effectLst>
            <a:outerShdw blurRad="635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Create more resilient supply chains</a:t>
            </a:r>
          </a:p>
        </p:txBody>
      </p:sp>
      <p:pic>
        <p:nvPicPr>
          <p:cNvPr id="4" name="Picture 3">
            <a:extLst>
              <a:ext uri="{FF2B5EF4-FFF2-40B4-BE49-F238E27FC236}">
                <a16:creationId xmlns:a16="http://schemas.microsoft.com/office/drawing/2014/main" id="{F0CD758C-A5CB-DFB0-35F1-1E346B85977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538877" y="2285228"/>
            <a:ext cx="2193667" cy="2622599"/>
          </a:xfrm>
          <a:prstGeom prst="roundRect">
            <a:avLst>
              <a:gd name="adj" fmla="val 3831"/>
            </a:avLst>
          </a:prstGeom>
        </p:spPr>
      </p:pic>
      <p:sp>
        <p:nvSpPr>
          <p:cNvPr id="15" name="Rectangle: Top Corners Rounded 14">
            <a:extLst>
              <a:ext uri="{FF2B5EF4-FFF2-40B4-BE49-F238E27FC236}">
                <a16:creationId xmlns:a16="http://schemas.microsoft.com/office/drawing/2014/main" id="{CEBBADD0-14AF-AF54-0B19-F961E17FFCC0}"/>
              </a:ext>
            </a:extLst>
          </p:cNvPr>
          <p:cNvSpPr>
            <a:spLocks/>
          </p:cNvSpPr>
          <p:nvPr/>
        </p:nvSpPr>
        <p:spPr bwMode="auto">
          <a:xfrm>
            <a:off x="9538883" y="1824355"/>
            <a:ext cx="2193661" cy="689002"/>
          </a:xfrm>
          <a:prstGeom prst="round2SameRect">
            <a:avLst/>
          </a:prstGeom>
          <a:gradFill>
            <a:gsLst>
              <a:gs pos="1250">
                <a:srgbClr val="8EC8E8"/>
              </a:gs>
              <a:gs pos="100000">
                <a:srgbClr val="CD9AD0"/>
              </a:gs>
            </a:gsLst>
            <a:lin ang="2700000" scaled="0"/>
          </a:gradFill>
          <a:ln w="6350" cap="flat" cmpd="sng" algn="ctr">
            <a:noFill/>
            <a:prstDash val="solid"/>
            <a:headEnd type="none" w="med" len="med"/>
            <a:tailEnd type="none" w="med" len="med"/>
          </a:ln>
          <a:effectLst>
            <a:outerShdw blurRad="635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14367"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t>Unlock innovation and deliver new services</a:t>
            </a:r>
          </a:p>
        </p:txBody>
      </p:sp>
      <p:sp>
        <p:nvSpPr>
          <p:cNvPr id="22" name="TextBox 21">
            <a:extLst>
              <a:ext uri="{FF2B5EF4-FFF2-40B4-BE49-F238E27FC236}">
                <a16:creationId xmlns:a16="http://schemas.microsoft.com/office/drawing/2014/main" id="{C33B2407-CEE0-77F8-8B07-CBC6D4ADF647}"/>
              </a:ext>
            </a:extLst>
          </p:cNvPr>
          <p:cNvSpPr txBox="1"/>
          <p:nvPr/>
        </p:nvSpPr>
        <p:spPr>
          <a:xfrm>
            <a:off x="3802428" y="5517349"/>
            <a:ext cx="452186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Sustainability | Security | Compliance</a:t>
            </a:r>
          </a:p>
        </p:txBody>
      </p:sp>
    </p:spTree>
    <p:extLst>
      <p:ext uri="{BB962C8B-B14F-4D97-AF65-F5344CB8AC3E}">
        <p14:creationId xmlns:p14="http://schemas.microsoft.com/office/powerpoint/2010/main" val="343305171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7CB15C31-4889-2A34-CF25-15AFF31FE33B}"/>
              </a:ext>
              <a:ext uri="{C183D7F6-B498-43B3-948B-1728B52AA6E4}">
                <adec:decorative xmlns:adec="http://schemas.microsoft.com/office/drawing/2017/decorative" val="1"/>
              </a:ext>
            </a:extLst>
          </p:cNvPr>
          <p:cNvSpPr/>
          <p:nvPr/>
        </p:nvSpPr>
        <p:spPr bwMode="auto">
          <a:xfrm>
            <a:off x="8453349" y="672635"/>
            <a:ext cx="3167151" cy="5596404"/>
          </a:xfrm>
          <a:prstGeom prst="roundRect">
            <a:avLst>
              <a:gd name="adj" fmla="val 2882"/>
            </a:avLst>
          </a:prstGeom>
          <a:solidFill>
            <a:schemeClr val="bg1"/>
          </a:solidFill>
          <a:ln w="19050">
            <a:gradFill flip="none" rotWithShape="1">
              <a:gsLst>
                <a:gs pos="0">
                  <a:srgbClr val="C03BC4"/>
                </a:gs>
                <a:gs pos="71000">
                  <a:srgbClr val="2A446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66" name="Characters_E8C1">
            <a:extLst>
              <a:ext uri="{FF2B5EF4-FFF2-40B4-BE49-F238E27FC236}">
                <a16:creationId xmlns:a16="http://schemas.microsoft.com/office/drawing/2014/main" id="{5170270C-042E-4DA0-021F-683D4A9BA4A1}"/>
              </a:ext>
              <a:ext uri="{C183D7F6-B498-43B3-948B-1728B52AA6E4}">
                <adec:decorative xmlns:adec="http://schemas.microsoft.com/office/drawing/2017/decorative" val="1"/>
              </a:ext>
            </a:extLst>
          </p:cNvPr>
          <p:cNvSpPr>
            <a:spLocks noChangeAspect="1" noEditPoints="1"/>
          </p:cNvSpPr>
          <p:nvPr/>
        </p:nvSpPr>
        <p:spPr bwMode="auto">
          <a:xfrm>
            <a:off x="9229871" y="4780031"/>
            <a:ext cx="445567" cy="47023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ln w="19050">
            <a:no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cxnSp>
        <p:nvCxnSpPr>
          <p:cNvPr id="81" name="Straight Connector 80">
            <a:extLst>
              <a:ext uri="{FF2B5EF4-FFF2-40B4-BE49-F238E27FC236}">
                <a16:creationId xmlns:a16="http://schemas.microsoft.com/office/drawing/2014/main" id="{D3996C63-381F-2087-53DF-D59A97BD871A}"/>
              </a:ext>
              <a:ext uri="{C183D7F6-B498-43B3-948B-1728B52AA6E4}">
                <adec:decorative xmlns:adec="http://schemas.microsoft.com/office/drawing/2017/decorative" val="1"/>
              </a:ext>
            </a:extLst>
          </p:cNvPr>
          <p:cNvCxnSpPr>
            <a:cxnSpLocks/>
          </p:cNvCxnSpPr>
          <p:nvPr/>
        </p:nvCxnSpPr>
        <p:spPr>
          <a:xfrm>
            <a:off x="2565400" y="3007772"/>
            <a:ext cx="4636897"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47AD057-802A-16CC-5106-315C7621EC5B}"/>
              </a:ext>
              <a:ext uri="{C183D7F6-B498-43B3-948B-1728B52AA6E4}">
                <adec:decorative xmlns:adec="http://schemas.microsoft.com/office/drawing/2017/decorative" val="1"/>
              </a:ext>
            </a:extLst>
          </p:cNvPr>
          <p:cNvCxnSpPr>
            <a:cxnSpLocks/>
          </p:cNvCxnSpPr>
          <p:nvPr/>
        </p:nvCxnSpPr>
        <p:spPr>
          <a:xfrm>
            <a:off x="2432050" y="4588417"/>
            <a:ext cx="4610315" cy="0"/>
          </a:xfrm>
          <a:prstGeom prst="line">
            <a:avLst/>
          </a:prstGeom>
          <a:ln w="6350">
            <a:solidFill>
              <a:srgbClr val="000000">
                <a:alpha val="25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7" name="Fingerprint_E928">
            <a:extLst>
              <a:ext uri="{FF2B5EF4-FFF2-40B4-BE49-F238E27FC236}">
                <a16:creationId xmlns:a16="http://schemas.microsoft.com/office/drawing/2014/main" id="{A441A6BB-0C8F-99E0-8089-54F370D4956A}"/>
              </a:ext>
              <a:ext uri="{C183D7F6-B498-43B3-948B-1728B52AA6E4}">
                <adec:decorative xmlns:adec="http://schemas.microsoft.com/office/drawing/2017/decorative" val="1"/>
              </a:ext>
            </a:extLst>
          </p:cNvPr>
          <p:cNvSpPr>
            <a:spLocks noChangeAspect="1" noEditPoints="1"/>
          </p:cNvSpPr>
          <p:nvPr/>
        </p:nvSpPr>
        <p:spPr bwMode="auto">
          <a:xfrm flipH="1">
            <a:off x="10589703" y="4769178"/>
            <a:ext cx="378612" cy="509164"/>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ln w="31750">
            <a:gradFill flip="none" rotWithShape="1">
              <a:gsLst>
                <a:gs pos="0">
                  <a:srgbClr val="C03BC4"/>
                </a:gs>
                <a:gs pos="68000">
                  <a:srgbClr val="2A446F"/>
                </a:gs>
              </a:gsLst>
              <a:lin ang="0" scaled="1"/>
              <a:tileRect/>
            </a:gradFill>
            <a:headEnd type="none" w="lg" len="med"/>
            <a:tailEnd type="none" w="lg" len="med"/>
          </a:ln>
          <a:effectLst>
            <a:outerShdw blurRad="101600" dist="762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27" name="Group 126">
            <a:extLst>
              <a:ext uri="{FF2B5EF4-FFF2-40B4-BE49-F238E27FC236}">
                <a16:creationId xmlns:a16="http://schemas.microsoft.com/office/drawing/2014/main" id="{B316F927-5090-3DB6-24B4-3E6CF3D14EB4}"/>
              </a:ext>
              <a:ext uri="{C183D7F6-B498-43B3-948B-1728B52AA6E4}">
                <adec:decorative xmlns:adec="http://schemas.microsoft.com/office/drawing/2017/decorative" val="1"/>
              </a:ext>
            </a:extLst>
          </p:cNvPr>
          <p:cNvGrpSpPr/>
          <p:nvPr/>
        </p:nvGrpSpPr>
        <p:grpSpPr>
          <a:xfrm rot="5400000">
            <a:off x="6751383" y="2929301"/>
            <a:ext cx="2129527" cy="1251752"/>
            <a:chOff x="5036917" y="4309904"/>
            <a:chExt cx="2129527" cy="687254"/>
          </a:xfrm>
        </p:grpSpPr>
        <p:sp>
          <p:nvSpPr>
            <p:cNvPr id="128" name="Freeform: Shape 81">
              <a:extLst>
                <a:ext uri="{FF2B5EF4-FFF2-40B4-BE49-F238E27FC236}">
                  <a16:creationId xmlns:a16="http://schemas.microsoft.com/office/drawing/2014/main" id="{A9435461-44D6-9525-F4AE-D4AC6C87C66E}"/>
                </a:ext>
              </a:extLst>
            </p:cNvPr>
            <p:cNvSpPr/>
            <p:nvPr/>
          </p:nvSpPr>
          <p:spPr>
            <a:xfrm>
              <a:off x="5036917" y="4309904"/>
              <a:ext cx="853056" cy="687254"/>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9" name="Freeform: Shape 82">
              <a:extLst>
                <a:ext uri="{FF2B5EF4-FFF2-40B4-BE49-F238E27FC236}">
                  <a16:creationId xmlns:a16="http://schemas.microsoft.com/office/drawing/2014/main" id="{CD273372-3865-6179-65A9-310440409245}"/>
                </a:ext>
              </a:extLst>
            </p:cNvPr>
            <p:cNvSpPr/>
            <p:nvPr/>
          </p:nvSpPr>
          <p:spPr>
            <a:xfrm>
              <a:off x="5569299" y="4309904"/>
              <a:ext cx="426528" cy="687254"/>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Shape 83">
              <a:extLst>
                <a:ext uri="{FF2B5EF4-FFF2-40B4-BE49-F238E27FC236}">
                  <a16:creationId xmlns:a16="http://schemas.microsoft.com/office/drawing/2014/main" id="{DB265625-53A6-8849-113D-9B1679D7C75E}"/>
                </a:ext>
              </a:extLst>
            </p:cNvPr>
            <p:cNvSpPr/>
            <p:nvPr/>
          </p:nvSpPr>
          <p:spPr>
            <a:xfrm>
              <a:off x="6101681" y="4309904"/>
              <a:ext cx="12453" cy="678211"/>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1" name="Freeform: Shape 84">
              <a:extLst>
                <a:ext uri="{FF2B5EF4-FFF2-40B4-BE49-F238E27FC236}">
                  <a16:creationId xmlns:a16="http://schemas.microsoft.com/office/drawing/2014/main" id="{EF9AF5B7-2103-7855-FD82-21FB5479824F}"/>
                </a:ext>
              </a:extLst>
            </p:cNvPr>
            <p:cNvSpPr/>
            <p:nvPr/>
          </p:nvSpPr>
          <p:spPr>
            <a:xfrm>
              <a:off x="6313388" y="4309904"/>
              <a:ext cx="853056" cy="687254"/>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32" name="Freeform: Shape 85">
              <a:extLst>
                <a:ext uri="{FF2B5EF4-FFF2-40B4-BE49-F238E27FC236}">
                  <a16:creationId xmlns:a16="http://schemas.microsoft.com/office/drawing/2014/main" id="{870A22E6-275B-A128-103A-C1D3BB63321A}"/>
                </a:ext>
              </a:extLst>
            </p:cNvPr>
            <p:cNvSpPr/>
            <p:nvPr/>
          </p:nvSpPr>
          <p:spPr>
            <a:xfrm>
              <a:off x="6207535" y="4309904"/>
              <a:ext cx="426528" cy="687254"/>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3000">
                    <a:srgbClr val="C03BC4"/>
                  </a:gs>
                  <a:gs pos="55000">
                    <a:srgbClr val="091F2C"/>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11C3F51E-B263-8845-358A-FB8EE5D8FB37}"/>
              </a:ext>
              <a:ext uri="{C183D7F6-B498-43B3-948B-1728B52AA6E4}">
                <adec:decorative xmlns:adec="http://schemas.microsoft.com/office/drawing/2017/decorative" val="1"/>
              </a:ext>
            </a:extLst>
          </p:cNvPr>
          <p:cNvGrpSpPr/>
          <p:nvPr/>
        </p:nvGrpSpPr>
        <p:grpSpPr>
          <a:xfrm>
            <a:off x="9170549" y="3229525"/>
            <a:ext cx="491443" cy="633860"/>
            <a:chOff x="9728015" y="2778570"/>
            <a:chExt cx="598287" cy="771666"/>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101600" dist="76200" dir="2700000" algn="tl" rotWithShape="0">
              <a:srgbClr val="454142">
                <a:alpha val="20000"/>
              </a:srgbClr>
            </a:outerShdw>
          </a:effectLst>
        </p:grpSpPr>
        <p:sp>
          <p:nvSpPr>
            <p:cNvPr id="136" name="Freeform: Shape 135">
              <a:extLst>
                <a:ext uri="{FF2B5EF4-FFF2-40B4-BE49-F238E27FC236}">
                  <a16:creationId xmlns:a16="http://schemas.microsoft.com/office/drawing/2014/main" id="{BF248D4B-8D5B-C0D2-70BE-0D610DEE61FD}"/>
                </a:ext>
              </a:extLst>
            </p:cNvPr>
            <p:cNvSpPr/>
            <p:nvPr/>
          </p:nvSpPr>
          <p:spPr>
            <a:xfrm>
              <a:off x="9806475" y="3407361"/>
              <a:ext cx="457199" cy="142875"/>
            </a:xfrm>
            <a:custGeom>
              <a:avLst/>
              <a:gdLst>
                <a:gd name="connsiteX0" fmla="*/ 385762 w 457199"/>
                <a:gd name="connsiteY0" fmla="*/ 0 h 142875"/>
                <a:gd name="connsiteX1" fmla="*/ 71438 w 457199"/>
                <a:gd name="connsiteY1" fmla="*/ 0 h 142875"/>
                <a:gd name="connsiteX2" fmla="*/ 0 w 457199"/>
                <a:gd name="connsiteY2" fmla="*/ 71438 h 142875"/>
                <a:gd name="connsiteX3" fmla="*/ 71438 w 457199"/>
                <a:gd name="connsiteY3" fmla="*/ 142875 h 142875"/>
                <a:gd name="connsiteX4" fmla="*/ 385762 w 457199"/>
                <a:gd name="connsiteY4" fmla="*/ 142875 h 142875"/>
                <a:gd name="connsiteX5" fmla="*/ 457200 w 457199"/>
                <a:gd name="connsiteY5" fmla="*/ 71438 h 142875"/>
                <a:gd name="connsiteX6" fmla="*/ 385762 w 457199"/>
                <a:gd name="connsiteY6" fmla="*/ 0 h 142875"/>
                <a:gd name="connsiteX7" fmla="*/ 90487 w 457199"/>
                <a:gd name="connsiteY7" fmla="*/ 100013 h 142875"/>
                <a:gd name="connsiteX8" fmla="*/ 61913 w 457199"/>
                <a:gd name="connsiteY8" fmla="*/ 71438 h 142875"/>
                <a:gd name="connsiteX9" fmla="*/ 90487 w 457199"/>
                <a:gd name="connsiteY9" fmla="*/ 42863 h 142875"/>
                <a:gd name="connsiteX10" fmla="*/ 119062 w 457199"/>
                <a:gd name="connsiteY10" fmla="*/ 71438 h 142875"/>
                <a:gd name="connsiteX11" fmla="*/ 90487 w 457199"/>
                <a:gd name="connsiteY11" fmla="*/ 100013 h 142875"/>
                <a:gd name="connsiteX12" fmla="*/ 228600 w 457199"/>
                <a:gd name="connsiteY12" fmla="*/ 100013 h 142875"/>
                <a:gd name="connsiteX13" fmla="*/ 200025 w 457199"/>
                <a:gd name="connsiteY13" fmla="*/ 71438 h 142875"/>
                <a:gd name="connsiteX14" fmla="*/ 228600 w 457199"/>
                <a:gd name="connsiteY14" fmla="*/ 42863 h 142875"/>
                <a:gd name="connsiteX15" fmla="*/ 257175 w 457199"/>
                <a:gd name="connsiteY15" fmla="*/ 71438 h 142875"/>
                <a:gd name="connsiteX16" fmla="*/ 228600 w 457199"/>
                <a:gd name="connsiteY16" fmla="*/ 100013 h 142875"/>
                <a:gd name="connsiteX17" fmla="*/ 366712 w 457199"/>
                <a:gd name="connsiteY17" fmla="*/ 100013 h 142875"/>
                <a:gd name="connsiteX18" fmla="*/ 338137 w 457199"/>
                <a:gd name="connsiteY18" fmla="*/ 71438 h 142875"/>
                <a:gd name="connsiteX19" fmla="*/ 366712 w 457199"/>
                <a:gd name="connsiteY19" fmla="*/ 42863 h 142875"/>
                <a:gd name="connsiteX20" fmla="*/ 395287 w 457199"/>
                <a:gd name="connsiteY20" fmla="*/ 71438 h 142875"/>
                <a:gd name="connsiteX21" fmla="*/ 366712 w 457199"/>
                <a:gd name="connsiteY21" fmla="*/ 10001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7199" h="142875">
                  <a:moveTo>
                    <a:pt x="385762" y="0"/>
                  </a:moveTo>
                  <a:lnTo>
                    <a:pt x="71438" y="0"/>
                  </a:lnTo>
                  <a:cubicBezTo>
                    <a:pt x="31984" y="0"/>
                    <a:pt x="0" y="31984"/>
                    <a:pt x="0" y="71438"/>
                  </a:cubicBezTo>
                  <a:cubicBezTo>
                    <a:pt x="0" y="110891"/>
                    <a:pt x="31984" y="142875"/>
                    <a:pt x="71438" y="142875"/>
                  </a:cubicBezTo>
                  <a:lnTo>
                    <a:pt x="385762" y="142875"/>
                  </a:lnTo>
                  <a:cubicBezTo>
                    <a:pt x="425216" y="142875"/>
                    <a:pt x="457200" y="110891"/>
                    <a:pt x="457200" y="71438"/>
                  </a:cubicBezTo>
                  <a:cubicBezTo>
                    <a:pt x="457200" y="31984"/>
                    <a:pt x="425216" y="0"/>
                    <a:pt x="385762" y="0"/>
                  </a:cubicBezTo>
                  <a:close/>
                  <a:moveTo>
                    <a:pt x="90487" y="100013"/>
                  </a:moveTo>
                  <a:cubicBezTo>
                    <a:pt x="74706" y="100013"/>
                    <a:pt x="61913" y="87219"/>
                    <a:pt x="61913" y="71438"/>
                  </a:cubicBezTo>
                  <a:cubicBezTo>
                    <a:pt x="61913" y="55656"/>
                    <a:pt x="74706" y="42863"/>
                    <a:pt x="90487" y="42863"/>
                  </a:cubicBezTo>
                  <a:cubicBezTo>
                    <a:pt x="106269" y="42863"/>
                    <a:pt x="119062" y="55656"/>
                    <a:pt x="119062" y="71438"/>
                  </a:cubicBezTo>
                  <a:cubicBezTo>
                    <a:pt x="119062" y="87219"/>
                    <a:pt x="106269" y="100013"/>
                    <a:pt x="90487" y="100013"/>
                  </a:cubicBezTo>
                  <a:close/>
                  <a:moveTo>
                    <a:pt x="228600" y="100013"/>
                  </a:moveTo>
                  <a:cubicBezTo>
                    <a:pt x="212818" y="100013"/>
                    <a:pt x="200025" y="87219"/>
                    <a:pt x="200025" y="71438"/>
                  </a:cubicBezTo>
                  <a:cubicBezTo>
                    <a:pt x="200025" y="55656"/>
                    <a:pt x="212818" y="42863"/>
                    <a:pt x="228600" y="42863"/>
                  </a:cubicBezTo>
                  <a:cubicBezTo>
                    <a:pt x="244382" y="42863"/>
                    <a:pt x="257175" y="55656"/>
                    <a:pt x="257175" y="71438"/>
                  </a:cubicBezTo>
                  <a:cubicBezTo>
                    <a:pt x="257175" y="87219"/>
                    <a:pt x="244382" y="100013"/>
                    <a:pt x="228600" y="100013"/>
                  </a:cubicBezTo>
                  <a:close/>
                  <a:moveTo>
                    <a:pt x="366712" y="100013"/>
                  </a:moveTo>
                  <a:cubicBezTo>
                    <a:pt x="350931" y="100013"/>
                    <a:pt x="338137" y="87219"/>
                    <a:pt x="338137" y="71438"/>
                  </a:cubicBezTo>
                  <a:cubicBezTo>
                    <a:pt x="338137" y="55656"/>
                    <a:pt x="350931" y="42863"/>
                    <a:pt x="366712" y="42863"/>
                  </a:cubicBezTo>
                  <a:cubicBezTo>
                    <a:pt x="382494" y="42863"/>
                    <a:pt x="395287" y="55656"/>
                    <a:pt x="395287" y="71438"/>
                  </a:cubicBezTo>
                  <a:cubicBezTo>
                    <a:pt x="395287" y="87219"/>
                    <a:pt x="382494" y="100013"/>
                    <a:pt x="366712" y="10001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7CF24990-AAFE-3E6A-2CA8-EE78E5982514}"/>
                </a:ext>
              </a:extLst>
            </p:cNvPr>
            <p:cNvSpPr/>
            <p:nvPr/>
          </p:nvSpPr>
          <p:spPr>
            <a:xfrm>
              <a:off x="9912012" y="2778570"/>
              <a:ext cx="247650" cy="304940"/>
            </a:xfrm>
            <a:custGeom>
              <a:avLst/>
              <a:gdLst>
                <a:gd name="connsiteX0" fmla="*/ 205835 w 247650"/>
                <a:gd name="connsiteY0" fmla="*/ 114441 h 304940"/>
                <a:gd name="connsiteX1" fmla="*/ 142875 w 247650"/>
                <a:gd name="connsiteY1" fmla="*/ 114441 h 304940"/>
                <a:gd name="connsiteX2" fmla="*/ 142875 w 247650"/>
                <a:gd name="connsiteY2" fmla="*/ 71102 h 304940"/>
                <a:gd name="connsiteX3" fmla="*/ 156821 w 247650"/>
                <a:gd name="connsiteY3" fmla="*/ 19056 h 304940"/>
                <a:gd name="connsiteX4" fmla="*/ 104775 w 247650"/>
                <a:gd name="connsiteY4" fmla="*/ 5111 h 304940"/>
                <a:gd name="connsiteX5" fmla="*/ 90829 w 247650"/>
                <a:gd name="connsiteY5" fmla="*/ 57156 h 304940"/>
                <a:gd name="connsiteX6" fmla="*/ 104775 w 247650"/>
                <a:gd name="connsiteY6" fmla="*/ 71102 h 304940"/>
                <a:gd name="connsiteX7" fmla="*/ 104775 w 247650"/>
                <a:gd name="connsiteY7" fmla="*/ 114441 h 304940"/>
                <a:gd name="connsiteX8" fmla="*/ 41815 w 247650"/>
                <a:gd name="connsiteY8" fmla="*/ 114441 h 304940"/>
                <a:gd name="connsiteX9" fmla="*/ 0 w 247650"/>
                <a:gd name="connsiteY9" fmla="*/ 156255 h 304940"/>
                <a:gd name="connsiteX10" fmla="*/ 0 w 247650"/>
                <a:gd name="connsiteY10" fmla="*/ 263126 h 304940"/>
                <a:gd name="connsiteX11" fmla="*/ 41815 w 247650"/>
                <a:gd name="connsiteY11" fmla="*/ 304941 h 304940"/>
                <a:gd name="connsiteX12" fmla="*/ 205835 w 247650"/>
                <a:gd name="connsiteY12" fmla="*/ 304941 h 304940"/>
                <a:gd name="connsiteX13" fmla="*/ 247650 w 247650"/>
                <a:gd name="connsiteY13" fmla="*/ 263126 h 304940"/>
                <a:gd name="connsiteX14" fmla="*/ 247650 w 247650"/>
                <a:gd name="connsiteY14" fmla="*/ 156255 h 304940"/>
                <a:gd name="connsiteX15" fmla="*/ 205835 w 247650"/>
                <a:gd name="connsiteY15" fmla="*/ 114441 h 304940"/>
                <a:gd name="connsiteX16" fmla="*/ 76200 w 247650"/>
                <a:gd name="connsiteY16" fmla="*/ 238266 h 304940"/>
                <a:gd name="connsiteX17" fmla="*/ 47625 w 247650"/>
                <a:gd name="connsiteY17" fmla="*/ 209691 h 304940"/>
                <a:gd name="connsiteX18" fmla="*/ 76200 w 247650"/>
                <a:gd name="connsiteY18" fmla="*/ 181116 h 304940"/>
                <a:gd name="connsiteX19" fmla="*/ 104775 w 247650"/>
                <a:gd name="connsiteY19" fmla="*/ 209691 h 304940"/>
                <a:gd name="connsiteX20" fmla="*/ 76200 w 247650"/>
                <a:gd name="connsiteY20" fmla="*/ 238266 h 304940"/>
                <a:gd name="connsiteX21" fmla="*/ 171450 w 247650"/>
                <a:gd name="connsiteY21" fmla="*/ 238266 h 304940"/>
                <a:gd name="connsiteX22" fmla="*/ 142875 w 247650"/>
                <a:gd name="connsiteY22" fmla="*/ 209691 h 304940"/>
                <a:gd name="connsiteX23" fmla="*/ 171450 w 247650"/>
                <a:gd name="connsiteY23" fmla="*/ 181116 h 304940"/>
                <a:gd name="connsiteX24" fmla="*/ 200025 w 247650"/>
                <a:gd name="connsiteY24" fmla="*/ 209691 h 304940"/>
                <a:gd name="connsiteX25" fmla="*/ 171450 w 247650"/>
                <a:gd name="connsiteY25" fmla="*/ 238266 h 30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650" h="304940">
                  <a:moveTo>
                    <a:pt x="205835" y="114441"/>
                  </a:moveTo>
                  <a:lnTo>
                    <a:pt x="142875" y="114441"/>
                  </a:lnTo>
                  <a:lnTo>
                    <a:pt x="142875" y="71102"/>
                  </a:lnTo>
                  <a:cubicBezTo>
                    <a:pt x="161098" y="60581"/>
                    <a:pt x="167342" y="37279"/>
                    <a:pt x="156821" y="19056"/>
                  </a:cubicBezTo>
                  <a:cubicBezTo>
                    <a:pt x="146299" y="833"/>
                    <a:pt x="122998" y="-5410"/>
                    <a:pt x="104775" y="5111"/>
                  </a:cubicBezTo>
                  <a:cubicBezTo>
                    <a:pt x="86552" y="15632"/>
                    <a:pt x="80308" y="38933"/>
                    <a:pt x="90829" y="57156"/>
                  </a:cubicBezTo>
                  <a:cubicBezTo>
                    <a:pt x="94174" y="62949"/>
                    <a:pt x="98983" y="67758"/>
                    <a:pt x="104775" y="71102"/>
                  </a:cubicBezTo>
                  <a:lnTo>
                    <a:pt x="104775" y="114441"/>
                  </a:lnTo>
                  <a:lnTo>
                    <a:pt x="41815" y="114441"/>
                  </a:lnTo>
                  <a:cubicBezTo>
                    <a:pt x="18743" y="114493"/>
                    <a:pt x="52" y="133184"/>
                    <a:pt x="0" y="156255"/>
                  </a:cubicBezTo>
                  <a:lnTo>
                    <a:pt x="0" y="263126"/>
                  </a:lnTo>
                  <a:cubicBezTo>
                    <a:pt x="52" y="286197"/>
                    <a:pt x="18743" y="304888"/>
                    <a:pt x="41815" y="304941"/>
                  </a:cubicBezTo>
                  <a:lnTo>
                    <a:pt x="205835" y="304941"/>
                  </a:lnTo>
                  <a:cubicBezTo>
                    <a:pt x="228907" y="304888"/>
                    <a:pt x="247598" y="286197"/>
                    <a:pt x="247650" y="263126"/>
                  </a:cubicBezTo>
                  <a:lnTo>
                    <a:pt x="247650" y="156255"/>
                  </a:lnTo>
                  <a:cubicBezTo>
                    <a:pt x="247598" y="133184"/>
                    <a:pt x="228907" y="114493"/>
                    <a:pt x="205835" y="114441"/>
                  </a:cubicBezTo>
                  <a:close/>
                  <a:moveTo>
                    <a:pt x="76200" y="238266"/>
                  </a:moveTo>
                  <a:cubicBezTo>
                    <a:pt x="60418" y="238266"/>
                    <a:pt x="47625" y="225473"/>
                    <a:pt x="47625" y="209691"/>
                  </a:cubicBezTo>
                  <a:cubicBezTo>
                    <a:pt x="47625" y="193909"/>
                    <a:pt x="60418" y="181116"/>
                    <a:pt x="76200" y="181116"/>
                  </a:cubicBezTo>
                  <a:cubicBezTo>
                    <a:pt x="91982" y="181116"/>
                    <a:pt x="104775" y="193909"/>
                    <a:pt x="104775" y="209691"/>
                  </a:cubicBezTo>
                  <a:cubicBezTo>
                    <a:pt x="104775" y="225473"/>
                    <a:pt x="91982" y="238266"/>
                    <a:pt x="76200" y="238266"/>
                  </a:cubicBezTo>
                  <a:close/>
                  <a:moveTo>
                    <a:pt x="171450" y="238266"/>
                  </a:moveTo>
                  <a:cubicBezTo>
                    <a:pt x="155668" y="238266"/>
                    <a:pt x="142875" y="225473"/>
                    <a:pt x="142875" y="209691"/>
                  </a:cubicBezTo>
                  <a:cubicBezTo>
                    <a:pt x="142875" y="193909"/>
                    <a:pt x="155668" y="181116"/>
                    <a:pt x="171450" y="181116"/>
                  </a:cubicBezTo>
                  <a:cubicBezTo>
                    <a:pt x="187232" y="181116"/>
                    <a:pt x="200025" y="193909"/>
                    <a:pt x="200025" y="209691"/>
                  </a:cubicBezTo>
                  <a:cubicBezTo>
                    <a:pt x="200025" y="225473"/>
                    <a:pt x="187232" y="238266"/>
                    <a:pt x="171450" y="2382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FF3B7E00-1D5B-8072-065C-1F7EC14EA13B}"/>
                </a:ext>
              </a:extLst>
            </p:cNvPr>
            <p:cNvSpPr/>
            <p:nvPr/>
          </p:nvSpPr>
          <p:spPr>
            <a:xfrm>
              <a:off x="9728015" y="2985117"/>
              <a:ext cx="598287" cy="396716"/>
            </a:xfrm>
            <a:custGeom>
              <a:avLst/>
              <a:gdLst>
                <a:gd name="connsiteX0" fmla="*/ 555471 w 598287"/>
                <a:gd name="connsiteY0" fmla="*/ 296704 h 396716"/>
                <a:gd name="connsiteX1" fmla="*/ 555471 w 598287"/>
                <a:gd name="connsiteY1" fmla="*/ 217361 h 396716"/>
                <a:gd name="connsiteX2" fmla="*/ 512704 w 598287"/>
                <a:gd name="connsiteY2" fmla="*/ 174593 h 396716"/>
                <a:gd name="connsiteX3" fmla="*/ 460221 w 598287"/>
                <a:gd name="connsiteY3" fmla="*/ 174593 h 396716"/>
                <a:gd name="connsiteX4" fmla="*/ 460221 w 598287"/>
                <a:gd name="connsiteY4" fmla="*/ 126968 h 396716"/>
                <a:gd name="connsiteX5" fmla="*/ 155421 w 598287"/>
                <a:gd name="connsiteY5" fmla="*/ 126968 h 396716"/>
                <a:gd name="connsiteX6" fmla="*/ 155421 w 598287"/>
                <a:gd name="connsiteY6" fmla="*/ 184118 h 396716"/>
                <a:gd name="connsiteX7" fmla="*/ 83889 w 598287"/>
                <a:gd name="connsiteY7" fmla="*/ 184118 h 396716"/>
                <a:gd name="connsiteX8" fmla="*/ 79221 w 598287"/>
                <a:gd name="connsiteY8" fmla="*/ 179451 h 396716"/>
                <a:gd name="connsiteX9" fmla="*/ 79221 w 598287"/>
                <a:gd name="connsiteY9" fmla="*/ 100489 h 396716"/>
                <a:gd name="connsiteX10" fmla="*/ 120999 w 598287"/>
                <a:gd name="connsiteY10" fmla="*/ 23694 h 396716"/>
                <a:gd name="connsiteX11" fmla="*/ 107796 w 598287"/>
                <a:gd name="connsiteY11" fmla="*/ 0 h 396716"/>
                <a:gd name="connsiteX12" fmla="*/ 79221 w 598287"/>
                <a:gd name="connsiteY12" fmla="*/ 25336 h 396716"/>
                <a:gd name="connsiteX13" fmla="*/ 85603 w 598287"/>
                <a:gd name="connsiteY13" fmla="*/ 41243 h 396716"/>
                <a:gd name="connsiteX14" fmla="*/ 61661 w 598287"/>
                <a:gd name="connsiteY14" fmla="*/ 64926 h 396716"/>
                <a:gd name="connsiteX15" fmla="*/ 37979 w 598287"/>
                <a:gd name="connsiteY15" fmla="*/ 40984 h 396716"/>
                <a:gd name="connsiteX16" fmla="*/ 43788 w 598287"/>
                <a:gd name="connsiteY16" fmla="*/ 25527 h 396716"/>
                <a:gd name="connsiteX17" fmla="*/ 15213 w 598287"/>
                <a:gd name="connsiteY17" fmla="*/ 476 h 396716"/>
                <a:gd name="connsiteX18" fmla="*/ 21266 w 598287"/>
                <a:gd name="connsiteY18" fmla="*/ 87824 h 396716"/>
                <a:gd name="connsiteX19" fmla="*/ 41121 w 598287"/>
                <a:gd name="connsiteY19" fmla="*/ 99441 h 396716"/>
                <a:gd name="connsiteX20" fmla="*/ 41121 w 598287"/>
                <a:gd name="connsiteY20" fmla="*/ 179451 h 396716"/>
                <a:gd name="connsiteX21" fmla="*/ 83889 w 598287"/>
                <a:gd name="connsiteY21" fmla="*/ 222218 h 396716"/>
                <a:gd name="connsiteX22" fmla="*/ 155421 w 598287"/>
                <a:gd name="connsiteY22" fmla="*/ 222218 h 396716"/>
                <a:gd name="connsiteX23" fmla="*/ 155421 w 598287"/>
                <a:gd name="connsiteY23" fmla="*/ 393668 h 396716"/>
                <a:gd name="connsiteX24" fmla="*/ 460221 w 598287"/>
                <a:gd name="connsiteY24" fmla="*/ 393668 h 396716"/>
                <a:gd name="connsiteX25" fmla="*/ 460221 w 598287"/>
                <a:gd name="connsiteY25" fmla="*/ 212693 h 396716"/>
                <a:gd name="connsiteX26" fmla="*/ 512704 w 598287"/>
                <a:gd name="connsiteY26" fmla="*/ 212693 h 396716"/>
                <a:gd name="connsiteX27" fmla="*/ 517371 w 598287"/>
                <a:gd name="connsiteY27" fmla="*/ 217361 h 396716"/>
                <a:gd name="connsiteX28" fmla="*/ 517371 w 598287"/>
                <a:gd name="connsiteY28" fmla="*/ 296704 h 396716"/>
                <a:gd name="connsiteX29" fmla="*/ 477521 w 598287"/>
                <a:gd name="connsiteY29" fmla="*/ 374667 h 396716"/>
                <a:gd name="connsiteX30" fmla="*/ 490130 w 598287"/>
                <a:gd name="connsiteY30" fmla="*/ 396716 h 396716"/>
                <a:gd name="connsiteX31" fmla="*/ 518705 w 598287"/>
                <a:gd name="connsiteY31" fmla="*/ 371380 h 396716"/>
                <a:gd name="connsiteX32" fmla="*/ 512609 w 598287"/>
                <a:gd name="connsiteY32" fmla="*/ 355568 h 396716"/>
                <a:gd name="connsiteX33" fmla="*/ 536441 w 598287"/>
                <a:gd name="connsiteY33" fmla="*/ 331776 h 396716"/>
                <a:gd name="connsiteX34" fmla="*/ 560234 w 598287"/>
                <a:gd name="connsiteY34" fmla="*/ 355608 h 396716"/>
                <a:gd name="connsiteX35" fmla="*/ 554328 w 598287"/>
                <a:gd name="connsiteY35" fmla="*/ 371285 h 396716"/>
                <a:gd name="connsiteX36" fmla="*/ 582903 w 598287"/>
                <a:gd name="connsiteY36" fmla="*/ 396335 h 396716"/>
                <a:gd name="connsiteX37" fmla="*/ 577276 w 598287"/>
                <a:gd name="connsiteY37" fmla="*/ 309094 h 396716"/>
                <a:gd name="connsiteX38" fmla="*/ 555471 w 598287"/>
                <a:gd name="connsiteY38" fmla="*/ 296704 h 396716"/>
                <a:gd name="connsiteX39" fmla="*/ 422121 w 598287"/>
                <a:gd name="connsiteY39" fmla="*/ 260318 h 396716"/>
                <a:gd name="connsiteX40" fmla="*/ 395642 w 598287"/>
                <a:gd name="connsiteY40" fmla="*/ 260318 h 396716"/>
                <a:gd name="connsiteX41" fmla="*/ 393070 w 598287"/>
                <a:gd name="connsiteY41" fmla="*/ 261366 h 396716"/>
                <a:gd name="connsiteX42" fmla="*/ 363924 w 598287"/>
                <a:gd name="connsiteY42" fmla="*/ 291179 h 396716"/>
                <a:gd name="connsiteX43" fmla="*/ 341730 w 598287"/>
                <a:gd name="connsiteY43" fmla="*/ 238601 h 396716"/>
                <a:gd name="connsiteX44" fmla="*/ 300297 w 598287"/>
                <a:gd name="connsiteY44" fmla="*/ 324326 h 396716"/>
                <a:gd name="connsiteX45" fmla="*/ 271245 w 598287"/>
                <a:gd name="connsiteY45" fmla="*/ 212693 h 396716"/>
                <a:gd name="connsiteX46" fmla="*/ 248862 w 598287"/>
                <a:gd name="connsiteY46" fmla="*/ 260318 h 396716"/>
                <a:gd name="connsiteX47" fmla="*/ 203046 w 598287"/>
                <a:gd name="connsiteY47" fmla="*/ 260318 h 396716"/>
                <a:gd name="connsiteX48" fmla="*/ 203046 w 598287"/>
                <a:gd name="connsiteY48" fmla="*/ 241268 h 396716"/>
                <a:gd name="connsiteX49" fmla="*/ 236765 w 598287"/>
                <a:gd name="connsiteY49" fmla="*/ 241268 h 396716"/>
                <a:gd name="connsiteX50" fmla="*/ 276389 w 598287"/>
                <a:gd name="connsiteY50" fmla="*/ 156972 h 396716"/>
                <a:gd name="connsiteX51" fmla="*/ 305726 w 598287"/>
                <a:gd name="connsiteY51" fmla="*/ 269177 h 396716"/>
                <a:gd name="connsiteX52" fmla="*/ 342969 w 598287"/>
                <a:gd name="connsiteY52" fmla="*/ 192977 h 396716"/>
                <a:gd name="connsiteX53" fmla="*/ 370401 w 598287"/>
                <a:gd name="connsiteY53" fmla="*/ 257937 h 396716"/>
                <a:gd name="connsiteX54" fmla="*/ 379926 w 598287"/>
                <a:gd name="connsiteY54" fmla="*/ 248412 h 396716"/>
                <a:gd name="connsiteX55" fmla="*/ 395642 w 598287"/>
                <a:gd name="connsiteY55" fmla="*/ 241268 h 396716"/>
                <a:gd name="connsiteX56" fmla="*/ 422121 w 598287"/>
                <a:gd name="connsiteY56" fmla="*/ 241268 h 396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98287" h="396716">
                  <a:moveTo>
                    <a:pt x="555471" y="296704"/>
                  </a:moveTo>
                  <a:lnTo>
                    <a:pt x="555471" y="217361"/>
                  </a:lnTo>
                  <a:cubicBezTo>
                    <a:pt x="555471" y="193740"/>
                    <a:pt x="536324" y="174593"/>
                    <a:pt x="512704" y="174593"/>
                  </a:cubicBezTo>
                  <a:lnTo>
                    <a:pt x="460221" y="174593"/>
                  </a:lnTo>
                  <a:lnTo>
                    <a:pt x="460221" y="126968"/>
                  </a:lnTo>
                  <a:lnTo>
                    <a:pt x="155421" y="126968"/>
                  </a:lnTo>
                  <a:lnTo>
                    <a:pt x="155421" y="184118"/>
                  </a:lnTo>
                  <a:lnTo>
                    <a:pt x="83889" y="184118"/>
                  </a:lnTo>
                  <a:cubicBezTo>
                    <a:pt x="81311" y="184118"/>
                    <a:pt x="79221" y="182028"/>
                    <a:pt x="79221" y="179451"/>
                  </a:cubicBezTo>
                  <a:lnTo>
                    <a:pt x="79221" y="100489"/>
                  </a:lnTo>
                  <a:cubicBezTo>
                    <a:pt x="111965" y="90819"/>
                    <a:pt x="130669" y="56437"/>
                    <a:pt x="120999" y="23694"/>
                  </a:cubicBezTo>
                  <a:cubicBezTo>
                    <a:pt x="118406" y="14916"/>
                    <a:pt x="113897" y="6824"/>
                    <a:pt x="107796" y="0"/>
                  </a:cubicBezTo>
                  <a:lnTo>
                    <a:pt x="79221" y="25336"/>
                  </a:lnTo>
                  <a:cubicBezTo>
                    <a:pt x="83218" y="29683"/>
                    <a:pt x="85488" y="35340"/>
                    <a:pt x="85603" y="41243"/>
                  </a:cubicBezTo>
                  <a:cubicBezTo>
                    <a:pt x="85532" y="54394"/>
                    <a:pt x="74812" y="64998"/>
                    <a:pt x="61661" y="64926"/>
                  </a:cubicBezTo>
                  <a:cubicBezTo>
                    <a:pt x="48510" y="64854"/>
                    <a:pt x="37908" y="54135"/>
                    <a:pt x="37979" y="40984"/>
                  </a:cubicBezTo>
                  <a:cubicBezTo>
                    <a:pt x="38010" y="35303"/>
                    <a:pt x="40070" y="29822"/>
                    <a:pt x="43788" y="25527"/>
                  </a:cubicBezTo>
                  <a:lnTo>
                    <a:pt x="15213" y="476"/>
                  </a:lnTo>
                  <a:cubicBezTo>
                    <a:pt x="-7236" y="26268"/>
                    <a:pt x="-4526" y="65375"/>
                    <a:pt x="21266" y="87824"/>
                  </a:cubicBezTo>
                  <a:cubicBezTo>
                    <a:pt x="27101" y="92903"/>
                    <a:pt x="33835" y="96844"/>
                    <a:pt x="41121" y="99441"/>
                  </a:cubicBezTo>
                  <a:lnTo>
                    <a:pt x="41121" y="179451"/>
                  </a:lnTo>
                  <a:cubicBezTo>
                    <a:pt x="41121" y="203071"/>
                    <a:pt x="60269" y="222218"/>
                    <a:pt x="83889" y="222218"/>
                  </a:cubicBezTo>
                  <a:lnTo>
                    <a:pt x="155421" y="222218"/>
                  </a:lnTo>
                  <a:lnTo>
                    <a:pt x="155421" y="393668"/>
                  </a:lnTo>
                  <a:lnTo>
                    <a:pt x="460221" y="393668"/>
                  </a:lnTo>
                  <a:lnTo>
                    <a:pt x="460221" y="212693"/>
                  </a:lnTo>
                  <a:lnTo>
                    <a:pt x="512704" y="212693"/>
                  </a:lnTo>
                  <a:cubicBezTo>
                    <a:pt x="515282" y="212693"/>
                    <a:pt x="517371" y="214783"/>
                    <a:pt x="517371" y="217361"/>
                  </a:cubicBezTo>
                  <a:lnTo>
                    <a:pt x="517371" y="296704"/>
                  </a:lnTo>
                  <a:cubicBezTo>
                    <a:pt x="484838" y="307228"/>
                    <a:pt x="466997" y="342133"/>
                    <a:pt x="477521" y="374667"/>
                  </a:cubicBezTo>
                  <a:cubicBezTo>
                    <a:pt x="480155" y="382809"/>
                    <a:pt x="484448" y="390316"/>
                    <a:pt x="490130" y="396716"/>
                  </a:cubicBezTo>
                  <a:lnTo>
                    <a:pt x="518705" y="371380"/>
                  </a:lnTo>
                  <a:cubicBezTo>
                    <a:pt x="514763" y="367059"/>
                    <a:pt x="512588" y="361417"/>
                    <a:pt x="512609" y="355568"/>
                  </a:cubicBezTo>
                  <a:cubicBezTo>
                    <a:pt x="512620" y="342417"/>
                    <a:pt x="523290" y="331764"/>
                    <a:pt x="536441" y="331776"/>
                  </a:cubicBezTo>
                  <a:cubicBezTo>
                    <a:pt x="549593" y="331787"/>
                    <a:pt x="560245" y="342457"/>
                    <a:pt x="560234" y="355608"/>
                  </a:cubicBezTo>
                  <a:cubicBezTo>
                    <a:pt x="560229" y="361377"/>
                    <a:pt x="558131" y="366947"/>
                    <a:pt x="554328" y="371285"/>
                  </a:cubicBezTo>
                  <a:lnTo>
                    <a:pt x="582903" y="396335"/>
                  </a:lnTo>
                  <a:cubicBezTo>
                    <a:pt x="605441" y="370690"/>
                    <a:pt x="602921" y="331631"/>
                    <a:pt x="577276" y="309094"/>
                  </a:cubicBezTo>
                  <a:cubicBezTo>
                    <a:pt x="570931" y="303517"/>
                    <a:pt x="563510" y="299300"/>
                    <a:pt x="555471" y="296704"/>
                  </a:cubicBezTo>
                  <a:close/>
                  <a:moveTo>
                    <a:pt x="422121" y="260318"/>
                  </a:moveTo>
                  <a:lnTo>
                    <a:pt x="395642" y="260318"/>
                  </a:lnTo>
                  <a:cubicBezTo>
                    <a:pt x="394721" y="260483"/>
                    <a:pt x="393845" y="260840"/>
                    <a:pt x="393070" y="261366"/>
                  </a:cubicBezTo>
                  <a:lnTo>
                    <a:pt x="363924" y="291179"/>
                  </a:lnTo>
                  <a:lnTo>
                    <a:pt x="341730" y="238601"/>
                  </a:lnTo>
                  <a:lnTo>
                    <a:pt x="300297" y="324326"/>
                  </a:lnTo>
                  <a:lnTo>
                    <a:pt x="271245" y="212693"/>
                  </a:lnTo>
                  <a:lnTo>
                    <a:pt x="248862" y="260318"/>
                  </a:lnTo>
                  <a:lnTo>
                    <a:pt x="203046" y="260318"/>
                  </a:lnTo>
                  <a:lnTo>
                    <a:pt x="203046" y="241268"/>
                  </a:lnTo>
                  <a:lnTo>
                    <a:pt x="236765" y="241268"/>
                  </a:lnTo>
                  <a:lnTo>
                    <a:pt x="276389" y="156972"/>
                  </a:lnTo>
                  <a:lnTo>
                    <a:pt x="305726" y="269177"/>
                  </a:lnTo>
                  <a:lnTo>
                    <a:pt x="342969" y="192977"/>
                  </a:lnTo>
                  <a:lnTo>
                    <a:pt x="370401" y="257937"/>
                  </a:lnTo>
                  <a:lnTo>
                    <a:pt x="379926" y="248412"/>
                  </a:lnTo>
                  <a:cubicBezTo>
                    <a:pt x="384108" y="244179"/>
                    <a:pt x="389703" y="241636"/>
                    <a:pt x="395642" y="241268"/>
                  </a:cubicBezTo>
                  <a:lnTo>
                    <a:pt x="422121" y="241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218CCDAA-63DD-3024-311A-D7D87DA2ED66}"/>
              </a:ext>
              <a:ext uri="{C183D7F6-B498-43B3-948B-1728B52AA6E4}">
                <adec:decorative xmlns:adec="http://schemas.microsoft.com/office/drawing/2017/decorative" val="1"/>
              </a:ext>
            </a:extLst>
          </p:cNvPr>
          <p:cNvGrpSpPr/>
          <p:nvPr/>
        </p:nvGrpSpPr>
        <p:grpSpPr>
          <a:xfrm>
            <a:off x="3183679" y="1511739"/>
            <a:ext cx="382692" cy="505974"/>
            <a:chOff x="3318272" y="1003300"/>
            <a:chExt cx="496222" cy="656076"/>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69" name="Freeform: Shape 68">
              <a:extLst>
                <a:ext uri="{FF2B5EF4-FFF2-40B4-BE49-F238E27FC236}">
                  <a16:creationId xmlns:a16="http://schemas.microsoft.com/office/drawing/2014/main" id="{C728CD58-02E3-5EDB-147D-C64817D5521C}"/>
                </a:ext>
              </a:extLst>
            </p:cNvPr>
            <p:cNvSpPr/>
            <p:nvPr/>
          </p:nvSpPr>
          <p:spPr>
            <a:xfrm>
              <a:off x="3318272" y="1313769"/>
              <a:ext cx="496222" cy="345607"/>
            </a:xfrm>
            <a:custGeom>
              <a:avLst/>
              <a:gdLst>
                <a:gd name="connsiteX0" fmla="*/ 362764 w 496222"/>
                <a:gd name="connsiteY0" fmla="*/ 165 h 345607"/>
                <a:gd name="connsiteX1" fmla="*/ 362764 w 496222"/>
                <a:gd name="connsiteY1" fmla="*/ 165 h 345607"/>
                <a:gd name="connsiteX2" fmla="*/ 252236 w 496222"/>
                <a:gd name="connsiteY2" fmla="*/ 72421 h 345607"/>
                <a:gd name="connsiteX3" fmla="*/ 143192 w 496222"/>
                <a:gd name="connsiteY3" fmla="*/ 1320 h 345607"/>
                <a:gd name="connsiteX4" fmla="*/ 142367 w 496222"/>
                <a:gd name="connsiteY4" fmla="*/ 165 h 345607"/>
                <a:gd name="connsiteX5" fmla="*/ 141047 w 496222"/>
                <a:gd name="connsiteY5" fmla="*/ 990 h 345607"/>
                <a:gd name="connsiteX6" fmla="*/ 0 w 496222"/>
                <a:gd name="connsiteY6" fmla="*/ 270217 h 345607"/>
                <a:gd name="connsiteX7" fmla="*/ 0 w 496222"/>
                <a:gd name="connsiteY7" fmla="*/ 275331 h 345607"/>
                <a:gd name="connsiteX8" fmla="*/ 825 w 496222"/>
                <a:gd name="connsiteY8" fmla="*/ 271537 h 345607"/>
                <a:gd name="connsiteX9" fmla="*/ 255370 w 496222"/>
                <a:gd name="connsiteY9" fmla="*/ 345607 h 345607"/>
                <a:gd name="connsiteX10" fmla="*/ 495398 w 496222"/>
                <a:gd name="connsiteY10" fmla="*/ 280445 h 345607"/>
                <a:gd name="connsiteX11" fmla="*/ 496223 w 496222"/>
                <a:gd name="connsiteY11" fmla="*/ 279950 h 345607"/>
                <a:gd name="connsiteX12" fmla="*/ 496223 w 496222"/>
                <a:gd name="connsiteY12" fmla="*/ 278960 h 345607"/>
                <a:gd name="connsiteX13" fmla="*/ 362764 w 496222"/>
                <a:gd name="connsiteY13" fmla="*/ 0 h 34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222" h="345607">
                  <a:moveTo>
                    <a:pt x="362764" y="165"/>
                  </a:moveTo>
                  <a:lnTo>
                    <a:pt x="362764" y="165"/>
                  </a:lnTo>
                  <a:cubicBezTo>
                    <a:pt x="352866" y="11218"/>
                    <a:pt x="303046" y="72421"/>
                    <a:pt x="252236" y="72421"/>
                  </a:cubicBezTo>
                  <a:cubicBezTo>
                    <a:pt x="201426" y="72421"/>
                    <a:pt x="152760" y="13197"/>
                    <a:pt x="143192" y="1320"/>
                  </a:cubicBezTo>
                  <a:lnTo>
                    <a:pt x="142367" y="165"/>
                  </a:lnTo>
                  <a:lnTo>
                    <a:pt x="141047" y="990"/>
                  </a:lnTo>
                  <a:cubicBezTo>
                    <a:pt x="59223" y="57079"/>
                    <a:pt x="5279" y="140388"/>
                    <a:pt x="0" y="270217"/>
                  </a:cubicBezTo>
                  <a:lnTo>
                    <a:pt x="0" y="275331"/>
                  </a:lnTo>
                  <a:lnTo>
                    <a:pt x="825" y="271537"/>
                  </a:lnTo>
                  <a:cubicBezTo>
                    <a:pt x="77205" y="319872"/>
                    <a:pt x="165133" y="345607"/>
                    <a:pt x="255370" y="345607"/>
                  </a:cubicBezTo>
                  <a:cubicBezTo>
                    <a:pt x="339668" y="345607"/>
                    <a:pt x="422647" y="323172"/>
                    <a:pt x="495398" y="280445"/>
                  </a:cubicBezTo>
                  <a:lnTo>
                    <a:pt x="496223" y="279950"/>
                  </a:lnTo>
                  <a:lnTo>
                    <a:pt x="496223" y="278960"/>
                  </a:lnTo>
                  <a:cubicBezTo>
                    <a:pt x="493253" y="151440"/>
                    <a:pt x="441289" y="59883"/>
                    <a:pt x="362764" y="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5C1945-C432-D0EC-EA52-BE0780C03C6C}"/>
                </a:ext>
              </a:extLst>
            </p:cNvPr>
            <p:cNvSpPr/>
            <p:nvPr/>
          </p:nvSpPr>
          <p:spPr>
            <a:xfrm>
              <a:off x="3393472" y="1003300"/>
              <a:ext cx="353918" cy="340823"/>
            </a:xfrm>
            <a:custGeom>
              <a:avLst/>
              <a:gdLst>
                <a:gd name="connsiteX0" fmla="*/ 70961 w 353918"/>
                <a:gd name="connsiteY0" fmla="*/ 277971 h 340823"/>
                <a:gd name="connsiteX1" fmla="*/ 70961 w 353918"/>
                <a:gd name="connsiteY1" fmla="*/ 277971 h 340823"/>
                <a:gd name="connsiteX2" fmla="*/ 77889 w 353918"/>
                <a:gd name="connsiteY2" fmla="*/ 284734 h 340823"/>
                <a:gd name="connsiteX3" fmla="*/ 176870 w 353918"/>
                <a:gd name="connsiteY3" fmla="*/ 340823 h 340823"/>
                <a:gd name="connsiteX4" fmla="*/ 264963 w 353918"/>
                <a:gd name="connsiteY4" fmla="*/ 293808 h 340823"/>
                <a:gd name="connsiteX5" fmla="*/ 282944 w 353918"/>
                <a:gd name="connsiteY5" fmla="*/ 277971 h 340823"/>
                <a:gd name="connsiteX6" fmla="*/ 282944 w 353918"/>
                <a:gd name="connsiteY6" fmla="*/ 277971 h 340823"/>
                <a:gd name="connsiteX7" fmla="*/ 334084 w 353918"/>
                <a:gd name="connsiteY7" fmla="*/ 315913 h 340823"/>
                <a:gd name="connsiteX8" fmla="*/ 177035 w 353918"/>
                <a:gd name="connsiteY8" fmla="*/ 0 h 340823"/>
                <a:gd name="connsiteX9" fmla="*/ 177035 w 353918"/>
                <a:gd name="connsiteY9" fmla="*/ 0 h 340823"/>
                <a:gd name="connsiteX10" fmla="*/ 19821 w 353918"/>
                <a:gd name="connsiteY10" fmla="*/ 315913 h 340823"/>
                <a:gd name="connsiteX11" fmla="*/ 70961 w 353918"/>
                <a:gd name="connsiteY11" fmla="*/ 278136 h 340823"/>
                <a:gd name="connsiteX12" fmla="*/ 177035 w 353918"/>
                <a:gd name="connsiteY12" fmla="*/ 52790 h 340823"/>
                <a:gd name="connsiteX13" fmla="*/ 177035 w 353918"/>
                <a:gd name="connsiteY13" fmla="*/ 52790 h 340823"/>
                <a:gd name="connsiteX14" fmla="*/ 299936 w 353918"/>
                <a:gd name="connsiteY14" fmla="*/ 182124 h 340823"/>
                <a:gd name="connsiteX15" fmla="*/ 250610 w 353918"/>
                <a:gd name="connsiteY15" fmla="*/ 274506 h 340823"/>
                <a:gd name="connsiteX16" fmla="*/ 177035 w 353918"/>
                <a:gd name="connsiteY16" fmla="*/ 311624 h 340823"/>
                <a:gd name="connsiteX17" fmla="*/ 94221 w 353918"/>
                <a:gd name="connsiteY17" fmla="*/ 266918 h 340823"/>
                <a:gd name="connsiteX18" fmla="*/ 63372 w 353918"/>
                <a:gd name="connsiteY18" fmla="*/ 222871 h 340823"/>
                <a:gd name="connsiteX19" fmla="*/ 144701 w 353918"/>
                <a:gd name="connsiteY19" fmla="*/ 267083 h 340823"/>
                <a:gd name="connsiteX20" fmla="*/ 169941 w 353918"/>
                <a:gd name="connsiteY20" fmla="*/ 289353 h 340823"/>
                <a:gd name="connsiteX21" fmla="*/ 195511 w 353918"/>
                <a:gd name="connsiteY21" fmla="*/ 263783 h 340823"/>
                <a:gd name="connsiteX22" fmla="*/ 169941 w 353918"/>
                <a:gd name="connsiteY22" fmla="*/ 238213 h 340823"/>
                <a:gd name="connsiteX23" fmla="*/ 147176 w 353918"/>
                <a:gd name="connsiteY23" fmla="*/ 252236 h 340823"/>
                <a:gd name="connsiteX24" fmla="*/ 54959 w 353918"/>
                <a:gd name="connsiteY24" fmla="*/ 190208 h 340823"/>
                <a:gd name="connsiteX25" fmla="*/ 54134 w 353918"/>
                <a:gd name="connsiteY25" fmla="*/ 181794 h 340823"/>
                <a:gd name="connsiteX26" fmla="*/ 177035 w 353918"/>
                <a:gd name="connsiteY26" fmla="*/ 52460 h 34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53918" h="340823">
                  <a:moveTo>
                    <a:pt x="70961" y="277971"/>
                  </a:moveTo>
                  <a:lnTo>
                    <a:pt x="70961" y="277971"/>
                  </a:lnTo>
                  <a:cubicBezTo>
                    <a:pt x="73270" y="280280"/>
                    <a:pt x="75580" y="282590"/>
                    <a:pt x="77889" y="284734"/>
                  </a:cubicBezTo>
                  <a:cubicBezTo>
                    <a:pt x="104119" y="308490"/>
                    <a:pt x="138927" y="340823"/>
                    <a:pt x="176870" y="340823"/>
                  </a:cubicBezTo>
                  <a:cubicBezTo>
                    <a:pt x="209863" y="340823"/>
                    <a:pt x="240382" y="312119"/>
                    <a:pt x="264963" y="293808"/>
                  </a:cubicBezTo>
                  <a:cubicBezTo>
                    <a:pt x="271396" y="289024"/>
                    <a:pt x="277335" y="283745"/>
                    <a:pt x="282944" y="277971"/>
                  </a:cubicBezTo>
                  <a:lnTo>
                    <a:pt x="282944" y="277971"/>
                  </a:lnTo>
                  <a:cubicBezTo>
                    <a:pt x="282944" y="277971"/>
                    <a:pt x="298946" y="280940"/>
                    <a:pt x="334084" y="315913"/>
                  </a:cubicBezTo>
                  <a:cubicBezTo>
                    <a:pt x="334084" y="315913"/>
                    <a:pt x="436199" y="0"/>
                    <a:pt x="177035" y="0"/>
                  </a:cubicBezTo>
                  <a:lnTo>
                    <a:pt x="177035" y="0"/>
                  </a:lnTo>
                  <a:cubicBezTo>
                    <a:pt x="-82294" y="0"/>
                    <a:pt x="19821" y="315913"/>
                    <a:pt x="19821" y="315913"/>
                  </a:cubicBezTo>
                  <a:cubicBezTo>
                    <a:pt x="54794" y="280940"/>
                    <a:pt x="70961" y="278136"/>
                    <a:pt x="70961" y="278136"/>
                  </a:cubicBezTo>
                  <a:close/>
                  <a:moveTo>
                    <a:pt x="177035" y="52790"/>
                  </a:moveTo>
                  <a:lnTo>
                    <a:pt x="177035" y="52790"/>
                  </a:lnTo>
                  <a:cubicBezTo>
                    <a:pt x="177035" y="52790"/>
                    <a:pt x="204914" y="168597"/>
                    <a:pt x="299936" y="182124"/>
                  </a:cubicBezTo>
                  <a:cubicBezTo>
                    <a:pt x="297956" y="219902"/>
                    <a:pt x="279150" y="253226"/>
                    <a:pt x="250610" y="274506"/>
                  </a:cubicBezTo>
                  <a:cubicBezTo>
                    <a:pt x="229989" y="289848"/>
                    <a:pt x="204584" y="311624"/>
                    <a:pt x="177035" y="311624"/>
                  </a:cubicBezTo>
                  <a:cubicBezTo>
                    <a:pt x="145196" y="311624"/>
                    <a:pt x="116162" y="286879"/>
                    <a:pt x="94221" y="266918"/>
                  </a:cubicBezTo>
                  <a:cubicBezTo>
                    <a:pt x="81024" y="254710"/>
                    <a:pt x="70301" y="239863"/>
                    <a:pt x="63372" y="222871"/>
                  </a:cubicBezTo>
                  <a:cubicBezTo>
                    <a:pt x="82013" y="241348"/>
                    <a:pt x="109563" y="261474"/>
                    <a:pt x="144701" y="267083"/>
                  </a:cubicBezTo>
                  <a:cubicBezTo>
                    <a:pt x="146351" y="279620"/>
                    <a:pt x="157074" y="289353"/>
                    <a:pt x="169941" y="289353"/>
                  </a:cubicBezTo>
                  <a:cubicBezTo>
                    <a:pt x="184128" y="289353"/>
                    <a:pt x="195511" y="277971"/>
                    <a:pt x="195511" y="263783"/>
                  </a:cubicBezTo>
                  <a:cubicBezTo>
                    <a:pt x="195511" y="249596"/>
                    <a:pt x="184128" y="238213"/>
                    <a:pt x="169941" y="238213"/>
                  </a:cubicBezTo>
                  <a:cubicBezTo>
                    <a:pt x="160043" y="238213"/>
                    <a:pt x="151300" y="243987"/>
                    <a:pt x="147176" y="252236"/>
                  </a:cubicBezTo>
                  <a:cubicBezTo>
                    <a:pt x="101150" y="244647"/>
                    <a:pt x="68321" y="208024"/>
                    <a:pt x="54959" y="190208"/>
                  </a:cubicBezTo>
                  <a:cubicBezTo>
                    <a:pt x="54629" y="187403"/>
                    <a:pt x="54299" y="184599"/>
                    <a:pt x="54134" y="181794"/>
                  </a:cubicBezTo>
                  <a:cubicBezTo>
                    <a:pt x="149320" y="168267"/>
                    <a:pt x="177035" y="52460"/>
                    <a:pt x="177035" y="52460"/>
                  </a:cubicBezTo>
                  <a:close/>
                </a:path>
              </a:pathLst>
            </a:custGeom>
            <a:grpFill/>
            <a:ln w="1619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aphic 4">
            <a:extLst>
              <a:ext uri="{FF2B5EF4-FFF2-40B4-BE49-F238E27FC236}">
                <a16:creationId xmlns:a16="http://schemas.microsoft.com/office/drawing/2014/main" id="{DED1C6F3-D722-0795-DC99-1FFC30BF4CEF}"/>
              </a:ext>
              <a:ext uri="{C183D7F6-B498-43B3-948B-1728B52AA6E4}">
                <adec:decorative xmlns:adec="http://schemas.microsoft.com/office/drawing/2017/decorative" val="1"/>
              </a:ext>
            </a:extLst>
          </p:cNvPr>
          <p:cNvGrpSpPr/>
          <p:nvPr/>
        </p:nvGrpSpPr>
        <p:grpSpPr>
          <a:xfrm>
            <a:off x="1154292" y="3251200"/>
            <a:ext cx="641746" cy="640953"/>
            <a:chOff x="588434" y="3086100"/>
            <a:chExt cx="641746" cy="640953"/>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53" name="Freeform: Shape 52">
              <a:extLst>
                <a:ext uri="{FF2B5EF4-FFF2-40B4-BE49-F238E27FC236}">
                  <a16:creationId xmlns:a16="http://schemas.microsoft.com/office/drawing/2014/main" id="{7B236890-CE45-6A27-AC0D-2AF8AA48FA7F}"/>
                </a:ext>
              </a:extLst>
            </p:cNvPr>
            <p:cNvSpPr/>
            <p:nvPr/>
          </p:nvSpPr>
          <p:spPr>
            <a:xfrm>
              <a:off x="588434" y="30861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F62D1E6-CDF9-E860-945F-1A63D54C9DAD}"/>
                </a:ext>
              </a:extLst>
            </p:cNvPr>
            <p:cNvSpPr/>
            <p:nvPr/>
          </p:nvSpPr>
          <p:spPr>
            <a:xfrm>
              <a:off x="734502" y="31648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aphic 5">
            <a:extLst>
              <a:ext uri="{FF2B5EF4-FFF2-40B4-BE49-F238E27FC236}">
                <a16:creationId xmlns:a16="http://schemas.microsoft.com/office/drawing/2014/main" id="{E58F973C-5F3B-DC95-5B85-C9AE5178907F}"/>
              </a:ext>
              <a:ext uri="{C183D7F6-B498-43B3-948B-1728B52AA6E4}">
                <adec:decorative xmlns:adec="http://schemas.microsoft.com/office/drawing/2017/decorative" val="1"/>
              </a:ext>
            </a:extLst>
          </p:cNvPr>
          <p:cNvGrpSpPr/>
          <p:nvPr/>
        </p:nvGrpSpPr>
        <p:grpSpPr>
          <a:xfrm>
            <a:off x="1154292" y="4940300"/>
            <a:ext cx="641746" cy="640953"/>
            <a:chOff x="588434" y="4813300"/>
            <a:chExt cx="641746" cy="640953"/>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50" name="Freeform: Shape 49">
              <a:extLst>
                <a:ext uri="{FF2B5EF4-FFF2-40B4-BE49-F238E27FC236}">
                  <a16:creationId xmlns:a16="http://schemas.microsoft.com/office/drawing/2014/main" id="{F0DDEA55-EE1C-D529-DC26-B0DC632DA1A9}"/>
                </a:ext>
              </a:extLst>
            </p:cNvPr>
            <p:cNvSpPr/>
            <p:nvPr/>
          </p:nvSpPr>
          <p:spPr>
            <a:xfrm>
              <a:off x="588434" y="4813300"/>
              <a:ext cx="641746" cy="640953"/>
            </a:xfrm>
            <a:custGeom>
              <a:avLst/>
              <a:gdLst>
                <a:gd name="connsiteX0" fmla="*/ 20637 w 641746"/>
                <a:gd name="connsiteY0" fmla="*/ 579041 h 640953"/>
                <a:gd name="connsiteX1" fmla="*/ 61251 w 641746"/>
                <a:gd name="connsiteY1" fmla="*/ 618728 h 640953"/>
                <a:gd name="connsiteX2" fmla="*/ 581951 w 641746"/>
                <a:gd name="connsiteY2" fmla="*/ 620316 h 640953"/>
                <a:gd name="connsiteX3" fmla="*/ 581951 w 641746"/>
                <a:gd name="connsiteY3" fmla="*/ 640953 h 640953"/>
                <a:gd name="connsiteX4" fmla="*/ 641747 w 641746"/>
                <a:gd name="connsiteY4" fmla="*/ 606557 h 640953"/>
                <a:gd name="connsiteX5" fmla="*/ 582083 w 641746"/>
                <a:gd name="connsiteY5" fmla="*/ 571897 h 640953"/>
                <a:gd name="connsiteX6" fmla="*/ 582083 w 641746"/>
                <a:gd name="connsiteY6" fmla="*/ 592534 h 640953"/>
                <a:gd name="connsiteX7" fmla="*/ 526918 w 641746"/>
                <a:gd name="connsiteY7" fmla="*/ 592402 h 640953"/>
                <a:gd name="connsiteX8" fmla="*/ 528241 w 641746"/>
                <a:gd name="connsiteY8" fmla="*/ 584729 h 640953"/>
                <a:gd name="connsiteX9" fmla="*/ 528241 w 641746"/>
                <a:gd name="connsiteY9" fmla="*/ 229394 h 640953"/>
                <a:gd name="connsiteX10" fmla="*/ 506412 w 641746"/>
                <a:gd name="connsiteY10" fmla="*/ 207566 h 640953"/>
                <a:gd name="connsiteX11" fmla="*/ 455877 w 641746"/>
                <a:gd name="connsiteY11" fmla="*/ 207566 h 640953"/>
                <a:gd name="connsiteX12" fmla="*/ 434049 w 641746"/>
                <a:gd name="connsiteY12" fmla="*/ 229394 h 640953"/>
                <a:gd name="connsiteX13" fmla="*/ 434049 w 641746"/>
                <a:gd name="connsiteY13" fmla="*/ 584729 h 640953"/>
                <a:gd name="connsiteX14" fmla="*/ 435372 w 641746"/>
                <a:gd name="connsiteY14" fmla="*/ 592138 h 640953"/>
                <a:gd name="connsiteX15" fmla="*/ 358378 w 641746"/>
                <a:gd name="connsiteY15" fmla="*/ 591873 h 640953"/>
                <a:gd name="connsiteX16" fmla="*/ 358378 w 641746"/>
                <a:gd name="connsiteY16" fmla="*/ 590815 h 640953"/>
                <a:gd name="connsiteX17" fmla="*/ 358378 w 641746"/>
                <a:gd name="connsiteY17" fmla="*/ 330068 h 640953"/>
                <a:gd name="connsiteX18" fmla="*/ 342635 w 641746"/>
                <a:gd name="connsiteY18" fmla="*/ 314325 h 640953"/>
                <a:gd name="connsiteX19" fmla="*/ 279929 w 641746"/>
                <a:gd name="connsiteY19" fmla="*/ 314325 h 640953"/>
                <a:gd name="connsiteX20" fmla="*/ 264186 w 641746"/>
                <a:gd name="connsiteY20" fmla="*/ 330068 h 640953"/>
                <a:gd name="connsiteX21" fmla="*/ 264186 w 641746"/>
                <a:gd name="connsiteY21" fmla="*/ 590815 h 640953"/>
                <a:gd name="connsiteX22" fmla="*/ 264186 w 641746"/>
                <a:gd name="connsiteY22" fmla="*/ 591608 h 640953"/>
                <a:gd name="connsiteX23" fmla="*/ 206375 w 641746"/>
                <a:gd name="connsiteY23" fmla="*/ 591608 h 640953"/>
                <a:gd name="connsiteX24" fmla="*/ 206640 w 641746"/>
                <a:gd name="connsiteY24" fmla="*/ 588036 h 640953"/>
                <a:gd name="connsiteX25" fmla="*/ 206640 w 641746"/>
                <a:gd name="connsiteY25" fmla="*/ 423201 h 640953"/>
                <a:gd name="connsiteX26" fmla="*/ 188119 w 641746"/>
                <a:gd name="connsiteY26" fmla="*/ 404680 h 640953"/>
                <a:gd name="connsiteX27" fmla="*/ 130836 w 641746"/>
                <a:gd name="connsiteY27" fmla="*/ 404680 h 640953"/>
                <a:gd name="connsiteX28" fmla="*/ 112316 w 641746"/>
                <a:gd name="connsiteY28" fmla="*/ 423201 h 640953"/>
                <a:gd name="connsiteX29" fmla="*/ 112316 w 641746"/>
                <a:gd name="connsiteY29" fmla="*/ 588036 h 640953"/>
                <a:gd name="connsiteX30" fmla="*/ 112580 w 641746"/>
                <a:gd name="connsiteY30" fmla="*/ 591079 h 640953"/>
                <a:gd name="connsiteX31" fmla="*/ 60854 w 641746"/>
                <a:gd name="connsiteY31" fmla="*/ 591079 h 640953"/>
                <a:gd name="connsiteX32" fmla="*/ 47890 w 641746"/>
                <a:gd name="connsiteY32" fmla="*/ 578908 h 640953"/>
                <a:gd name="connsiteX33" fmla="*/ 47890 w 641746"/>
                <a:gd name="connsiteY33" fmla="*/ 59796 h 640953"/>
                <a:gd name="connsiteX34" fmla="*/ 68527 w 641746"/>
                <a:gd name="connsiteY34" fmla="*/ 59796 h 640953"/>
                <a:gd name="connsiteX35" fmla="*/ 34528 w 641746"/>
                <a:gd name="connsiteY35" fmla="*/ 0 h 640953"/>
                <a:gd name="connsiteX36" fmla="*/ 0 w 641746"/>
                <a:gd name="connsiteY36" fmla="*/ 59796 h 640953"/>
                <a:gd name="connsiteX37" fmla="*/ 20637 w 641746"/>
                <a:gd name="connsiteY37" fmla="*/ 59796 h 640953"/>
                <a:gd name="connsiteX38" fmla="*/ 20637 w 641746"/>
                <a:gd name="connsiteY38" fmla="*/ 578908 h 640953"/>
                <a:gd name="connsiteX39" fmla="*/ 20637 w 641746"/>
                <a:gd name="connsiteY39" fmla="*/ 578908 h 64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1746" h="640953">
                  <a:moveTo>
                    <a:pt x="20637" y="579041"/>
                  </a:moveTo>
                  <a:cubicBezTo>
                    <a:pt x="20637" y="600869"/>
                    <a:pt x="38894" y="618596"/>
                    <a:pt x="61251" y="618728"/>
                  </a:cubicBezTo>
                  <a:lnTo>
                    <a:pt x="581951" y="620316"/>
                  </a:lnTo>
                  <a:lnTo>
                    <a:pt x="581951" y="640953"/>
                  </a:lnTo>
                  <a:cubicBezTo>
                    <a:pt x="581951" y="640953"/>
                    <a:pt x="641747" y="606557"/>
                    <a:pt x="641747" y="606557"/>
                  </a:cubicBezTo>
                  <a:lnTo>
                    <a:pt x="582083" y="571897"/>
                  </a:lnTo>
                  <a:lnTo>
                    <a:pt x="582083" y="592534"/>
                  </a:lnTo>
                  <a:cubicBezTo>
                    <a:pt x="582083" y="592534"/>
                    <a:pt x="526918" y="592402"/>
                    <a:pt x="526918" y="592402"/>
                  </a:cubicBezTo>
                  <a:cubicBezTo>
                    <a:pt x="527844" y="590021"/>
                    <a:pt x="528241" y="587507"/>
                    <a:pt x="528241" y="584729"/>
                  </a:cubicBezTo>
                  <a:lnTo>
                    <a:pt x="528241" y="229394"/>
                  </a:lnTo>
                  <a:cubicBezTo>
                    <a:pt x="528241" y="217355"/>
                    <a:pt x="518451" y="207566"/>
                    <a:pt x="506412" y="207566"/>
                  </a:cubicBezTo>
                  <a:lnTo>
                    <a:pt x="455877" y="207566"/>
                  </a:lnTo>
                  <a:cubicBezTo>
                    <a:pt x="443838" y="207566"/>
                    <a:pt x="434049" y="217355"/>
                    <a:pt x="434049" y="229394"/>
                  </a:cubicBezTo>
                  <a:lnTo>
                    <a:pt x="434049" y="584729"/>
                  </a:lnTo>
                  <a:cubicBezTo>
                    <a:pt x="434049" y="587375"/>
                    <a:pt x="434446" y="589756"/>
                    <a:pt x="435372" y="592138"/>
                  </a:cubicBezTo>
                  <a:lnTo>
                    <a:pt x="358378" y="591873"/>
                  </a:lnTo>
                  <a:cubicBezTo>
                    <a:pt x="358378" y="591873"/>
                    <a:pt x="358378" y="591211"/>
                    <a:pt x="358378" y="590815"/>
                  </a:cubicBezTo>
                  <a:lnTo>
                    <a:pt x="358378" y="330068"/>
                  </a:lnTo>
                  <a:cubicBezTo>
                    <a:pt x="358378" y="321336"/>
                    <a:pt x="351367" y="314325"/>
                    <a:pt x="342635" y="314325"/>
                  </a:cubicBezTo>
                  <a:lnTo>
                    <a:pt x="279929" y="314325"/>
                  </a:lnTo>
                  <a:cubicBezTo>
                    <a:pt x="271198" y="314325"/>
                    <a:pt x="264186" y="321336"/>
                    <a:pt x="264186" y="330068"/>
                  </a:cubicBezTo>
                  <a:lnTo>
                    <a:pt x="264186" y="590815"/>
                  </a:lnTo>
                  <a:cubicBezTo>
                    <a:pt x="264186" y="590815"/>
                    <a:pt x="264186" y="591344"/>
                    <a:pt x="264186" y="591608"/>
                  </a:cubicBezTo>
                  <a:lnTo>
                    <a:pt x="206375" y="591608"/>
                  </a:lnTo>
                  <a:cubicBezTo>
                    <a:pt x="206507" y="590418"/>
                    <a:pt x="206640" y="589227"/>
                    <a:pt x="206640" y="588036"/>
                  </a:cubicBezTo>
                  <a:lnTo>
                    <a:pt x="206640" y="423201"/>
                  </a:lnTo>
                  <a:cubicBezTo>
                    <a:pt x="206640" y="413015"/>
                    <a:pt x="198305" y="404680"/>
                    <a:pt x="188119" y="404680"/>
                  </a:cubicBezTo>
                  <a:lnTo>
                    <a:pt x="130836" y="404680"/>
                  </a:lnTo>
                  <a:cubicBezTo>
                    <a:pt x="120650" y="404680"/>
                    <a:pt x="112316" y="413015"/>
                    <a:pt x="112316" y="423201"/>
                  </a:cubicBezTo>
                  <a:lnTo>
                    <a:pt x="112316" y="588036"/>
                  </a:lnTo>
                  <a:cubicBezTo>
                    <a:pt x="112316" y="589095"/>
                    <a:pt x="112316" y="590153"/>
                    <a:pt x="112580" y="591079"/>
                  </a:cubicBezTo>
                  <a:lnTo>
                    <a:pt x="60854" y="591079"/>
                  </a:lnTo>
                  <a:cubicBezTo>
                    <a:pt x="53710" y="590947"/>
                    <a:pt x="47890" y="585523"/>
                    <a:pt x="47890" y="578908"/>
                  </a:cubicBezTo>
                  <a:lnTo>
                    <a:pt x="47890" y="59796"/>
                  </a:lnTo>
                  <a:lnTo>
                    <a:pt x="68527" y="59796"/>
                  </a:lnTo>
                  <a:lnTo>
                    <a:pt x="34528" y="0"/>
                  </a:lnTo>
                  <a:lnTo>
                    <a:pt x="0" y="59796"/>
                  </a:lnTo>
                  <a:lnTo>
                    <a:pt x="20637" y="59796"/>
                  </a:lnTo>
                  <a:lnTo>
                    <a:pt x="20637" y="578908"/>
                  </a:lnTo>
                  <a:lnTo>
                    <a:pt x="20637" y="578908"/>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EAC73B6-2E17-EB02-7930-DAEC698017A4}"/>
                </a:ext>
              </a:extLst>
            </p:cNvPr>
            <p:cNvSpPr/>
            <p:nvPr/>
          </p:nvSpPr>
          <p:spPr>
            <a:xfrm>
              <a:off x="734502" y="4892013"/>
              <a:ext cx="335208" cy="231245"/>
            </a:xfrm>
            <a:custGeom>
              <a:avLst/>
              <a:gdLst>
                <a:gd name="connsiteX0" fmla="*/ 13872 w 335208"/>
                <a:gd name="connsiteY0" fmla="*/ 231246 h 231245"/>
                <a:gd name="connsiteX1" fmla="*/ 21677 w 335208"/>
                <a:gd name="connsiteY1" fmla="*/ 228865 h 231245"/>
                <a:gd name="connsiteX2" fmla="*/ 263771 w 335208"/>
                <a:gd name="connsiteY2" fmla="*/ 65088 h 231245"/>
                <a:gd name="connsiteX3" fmla="*/ 286922 w 335208"/>
                <a:gd name="connsiteY3" fmla="*/ 99351 h 231245"/>
                <a:gd name="connsiteX4" fmla="*/ 335208 w 335208"/>
                <a:gd name="connsiteY4" fmla="*/ 0 h 231245"/>
                <a:gd name="connsiteX5" fmla="*/ 225009 w 335208"/>
                <a:gd name="connsiteY5" fmla="*/ 7805 h 231245"/>
                <a:gd name="connsiteX6" fmla="*/ 248161 w 335208"/>
                <a:gd name="connsiteY6" fmla="*/ 42069 h 231245"/>
                <a:gd name="connsiteX7" fmla="*/ 6067 w 335208"/>
                <a:gd name="connsiteY7" fmla="*/ 205846 h 231245"/>
                <a:gd name="connsiteX8" fmla="*/ 2363 w 335208"/>
                <a:gd name="connsiteY8" fmla="*/ 225028 h 231245"/>
                <a:gd name="connsiteX9" fmla="*/ 13872 w 335208"/>
                <a:gd name="connsiteY9" fmla="*/ 231114 h 231245"/>
                <a:gd name="connsiteX10" fmla="*/ 13872 w 335208"/>
                <a:gd name="connsiteY10" fmla="*/ 231114 h 23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5208" h="231245">
                  <a:moveTo>
                    <a:pt x="13872" y="231246"/>
                  </a:moveTo>
                  <a:cubicBezTo>
                    <a:pt x="16518" y="231246"/>
                    <a:pt x="19296" y="230452"/>
                    <a:pt x="21677" y="228865"/>
                  </a:cubicBezTo>
                  <a:lnTo>
                    <a:pt x="263771" y="65088"/>
                  </a:lnTo>
                  <a:lnTo>
                    <a:pt x="286922" y="99351"/>
                  </a:lnTo>
                  <a:lnTo>
                    <a:pt x="335208" y="0"/>
                  </a:lnTo>
                  <a:lnTo>
                    <a:pt x="225009" y="7805"/>
                  </a:lnTo>
                  <a:lnTo>
                    <a:pt x="248161" y="42069"/>
                  </a:lnTo>
                  <a:lnTo>
                    <a:pt x="6067" y="205846"/>
                  </a:lnTo>
                  <a:cubicBezTo>
                    <a:pt x="-283" y="210079"/>
                    <a:pt x="-1871" y="218810"/>
                    <a:pt x="2363" y="225028"/>
                  </a:cubicBezTo>
                  <a:cubicBezTo>
                    <a:pt x="5009" y="228997"/>
                    <a:pt x="9374" y="231114"/>
                    <a:pt x="13872" y="231114"/>
                  </a:cubicBezTo>
                  <a:lnTo>
                    <a:pt x="13872" y="231114"/>
                  </a:lnTo>
                  <a:close/>
                </a:path>
              </a:pathLst>
            </a:custGeom>
            <a:grpFill/>
            <a:ln w="1321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3" name="Group 82">
            <a:extLst>
              <a:ext uri="{FF2B5EF4-FFF2-40B4-BE49-F238E27FC236}">
                <a16:creationId xmlns:a16="http://schemas.microsoft.com/office/drawing/2014/main" id="{8A567E7F-581E-C0A4-38E0-37DFA3BE3FFC}"/>
              </a:ext>
              <a:ext uri="{C183D7F6-B498-43B3-948B-1728B52AA6E4}">
                <adec:decorative xmlns:adec="http://schemas.microsoft.com/office/drawing/2017/decorative" val="1"/>
              </a:ext>
            </a:extLst>
          </p:cNvPr>
          <p:cNvGrpSpPr/>
          <p:nvPr/>
        </p:nvGrpSpPr>
        <p:grpSpPr>
          <a:xfrm>
            <a:off x="4657666" y="1673168"/>
            <a:ext cx="566926" cy="358938"/>
            <a:chOff x="4751403" y="1239780"/>
            <a:chExt cx="566926" cy="358938"/>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73" name="Freeform: Shape 72">
              <a:extLst>
                <a:ext uri="{FF2B5EF4-FFF2-40B4-BE49-F238E27FC236}">
                  <a16:creationId xmlns:a16="http://schemas.microsoft.com/office/drawing/2014/main" id="{499E956C-D08A-98E4-9BD7-293C14FAD87C}"/>
                </a:ext>
              </a:extLst>
            </p:cNvPr>
            <p:cNvSpPr/>
            <p:nvPr/>
          </p:nvSpPr>
          <p:spPr>
            <a:xfrm>
              <a:off x="4816927" y="12940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0BD98A4-50A4-FA3C-383F-936831A50311}"/>
                </a:ext>
              </a:extLst>
            </p:cNvPr>
            <p:cNvSpPr/>
            <p:nvPr/>
          </p:nvSpPr>
          <p:spPr>
            <a:xfrm>
              <a:off x="4868869" y="14570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986E23F-AE66-A9A9-0FF2-EE6D25D669C3}"/>
                </a:ext>
              </a:extLst>
            </p:cNvPr>
            <p:cNvSpPr/>
            <p:nvPr/>
          </p:nvSpPr>
          <p:spPr>
            <a:xfrm>
              <a:off x="4910868" y="14970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A583C3F-3CD3-885B-16AE-E059077C11C2}"/>
                </a:ext>
              </a:extLst>
            </p:cNvPr>
            <p:cNvSpPr/>
            <p:nvPr/>
          </p:nvSpPr>
          <p:spPr>
            <a:xfrm>
              <a:off x="4955534" y="15365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373C8E5-E707-A8CB-2F79-45366007AF3B}"/>
                </a:ext>
              </a:extLst>
            </p:cNvPr>
            <p:cNvSpPr/>
            <p:nvPr/>
          </p:nvSpPr>
          <p:spPr>
            <a:xfrm>
              <a:off x="4834886" y="14523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16B2237-6E0A-3B1C-B29A-00F6552BC704}"/>
                </a:ext>
              </a:extLst>
            </p:cNvPr>
            <p:cNvSpPr/>
            <p:nvPr/>
          </p:nvSpPr>
          <p:spPr>
            <a:xfrm>
              <a:off x="4924931" y="12837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CCBBF2CC-C929-460F-8667-C1C0699279B4}"/>
                </a:ext>
              </a:extLst>
            </p:cNvPr>
            <p:cNvSpPr/>
            <p:nvPr/>
          </p:nvSpPr>
          <p:spPr>
            <a:xfrm>
              <a:off x="4751403" y="12397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2FF2284-CC9A-4B2D-164E-732EA4FE3AB6}"/>
                </a:ext>
              </a:extLst>
            </p:cNvPr>
            <p:cNvSpPr/>
            <p:nvPr/>
          </p:nvSpPr>
          <p:spPr>
            <a:xfrm>
              <a:off x="5180104" y="12397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94B8CBB2-3025-66B2-E6D7-E7EA965307C0}"/>
              </a:ext>
              <a:ext uri="{C183D7F6-B498-43B3-948B-1728B52AA6E4}">
                <adec:decorative xmlns:adec="http://schemas.microsoft.com/office/drawing/2017/decorative" val="1"/>
              </a:ext>
            </a:extLst>
          </p:cNvPr>
          <p:cNvGrpSpPr/>
          <p:nvPr/>
        </p:nvGrpSpPr>
        <p:grpSpPr>
          <a:xfrm>
            <a:off x="6328464" y="1501645"/>
            <a:ext cx="388929" cy="517705"/>
            <a:chOff x="6438901" y="1068257"/>
            <a:chExt cx="388929" cy="517705"/>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88" name="Freeform: Shape 87">
              <a:extLst>
                <a:ext uri="{FF2B5EF4-FFF2-40B4-BE49-F238E27FC236}">
                  <a16:creationId xmlns:a16="http://schemas.microsoft.com/office/drawing/2014/main" id="{D35D71D5-26E0-E07E-9933-DC4C06633599}"/>
                </a:ext>
              </a:extLst>
            </p:cNvPr>
            <p:cNvSpPr/>
            <p:nvPr/>
          </p:nvSpPr>
          <p:spPr>
            <a:xfrm>
              <a:off x="6533928" y="1436262"/>
              <a:ext cx="62874" cy="62744"/>
            </a:xfrm>
            <a:custGeom>
              <a:avLst/>
              <a:gdLst>
                <a:gd name="connsiteX0" fmla="*/ 0 w 62874"/>
                <a:gd name="connsiteY0" fmla="*/ 62744 h 62744"/>
                <a:gd name="connsiteX1" fmla="*/ 62875 w 62874"/>
                <a:gd name="connsiteY1" fmla="*/ 62744 h 62744"/>
                <a:gd name="connsiteX2" fmla="*/ 62875 w 62874"/>
                <a:gd name="connsiteY2" fmla="*/ 0 h 62744"/>
                <a:gd name="connsiteX3" fmla="*/ 0 w 62874"/>
                <a:gd name="connsiteY3" fmla="*/ 0 h 62744"/>
                <a:gd name="connsiteX4" fmla="*/ 0 w 62874"/>
                <a:gd name="connsiteY4" fmla="*/ 62744 h 62744"/>
                <a:gd name="connsiteX5" fmla="*/ 14840 w 62874"/>
                <a:gd name="connsiteY5" fmla="*/ 14840 h 62744"/>
                <a:gd name="connsiteX6" fmla="*/ 48035 w 62874"/>
                <a:gd name="connsiteY6" fmla="*/ 14840 h 62744"/>
                <a:gd name="connsiteX7" fmla="*/ 48035 w 62874"/>
                <a:gd name="connsiteY7" fmla="*/ 47904 h 62744"/>
                <a:gd name="connsiteX8" fmla="*/ 14840 w 62874"/>
                <a:gd name="connsiteY8" fmla="*/ 47904 h 62744"/>
                <a:gd name="connsiteX9" fmla="*/ 14840 w 62874"/>
                <a:gd name="connsiteY9" fmla="*/ 14840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0" y="62744"/>
                  </a:moveTo>
                  <a:lnTo>
                    <a:pt x="62875" y="62744"/>
                  </a:lnTo>
                  <a:lnTo>
                    <a:pt x="62875" y="0"/>
                  </a:lnTo>
                  <a:lnTo>
                    <a:pt x="0" y="0"/>
                  </a:lnTo>
                  <a:lnTo>
                    <a:pt x="0" y="62744"/>
                  </a:lnTo>
                  <a:close/>
                  <a:moveTo>
                    <a:pt x="14840" y="14840"/>
                  </a:moveTo>
                  <a:lnTo>
                    <a:pt x="48035" y="14840"/>
                  </a:lnTo>
                  <a:lnTo>
                    <a:pt x="48035" y="47904"/>
                  </a:lnTo>
                  <a:lnTo>
                    <a:pt x="14840" y="47904"/>
                  </a:lnTo>
                  <a:lnTo>
                    <a:pt x="14840" y="14840"/>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8AA8569B-F598-669E-56D2-65685198F4CB}"/>
                </a:ext>
              </a:extLst>
            </p:cNvPr>
            <p:cNvSpPr/>
            <p:nvPr/>
          </p:nvSpPr>
          <p:spPr>
            <a:xfrm>
              <a:off x="6533798" y="1351128"/>
              <a:ext cx="62874" cy="62744"/>
            </a:xfrm>
            <a:custGeom>
              <a:avLst/>
              <a:gdLst>
                <a:gd name="connsiteX0" fmla="*/ 62875 w 62874"/>
                <a:gd name="connsiteY0" fmla="*/ 0 h 62744"/>
                <a:gd name="connsiteX1" fmla="*/ 0 w 62874"/>
                <a:gd name="connsiteY1" fmla="*/ 0 h 62744"/>
                <a:gd name="connsiteX2" fmla="*/ 0 w 62874"/>
                <a:gd name="connsiteY2" fmla="*/ 62744 h 62744"/>
                <a:gd name="connsiteX3" fmla="*/ 62875 w 62874"/>
                <a:gd name="connsiteY3" fmla="*/ 62744 h 62744"/>
                <a:gd name="connsiteX4" fmla="*/ 62875 w 62874"/>
                <a:gd name="connsiteY4" fmla="*/ 0 h 62744"/>
                <a:gd name="connsiteX5" fmla="*/ 48035 w 62874"/>
                <a:gd name="connsiteY5" fmla="*/ 47904 h 62744"/>
                <a:gd name="connsiteX6" fmla="*/ 14840 w 62874"/>
                <a:gd name="connsiteY6" fmla="*/ 47904 h 62744"/>
                <a:gd name="connsiteX7" fmla="*/ 14840 w 62874"/>
                <a:gd name="connsiteY7" fmla="*/ 14840 h 62744"/>
                <a:gd name="connsiteX8" fmla="*/ 48035 w 62874"/>
                <a:gd name="connsiteY8" fmla="*/ 14840 h 62744"/>
                <a:gd name="connsiteX9" fmla="*/ 48035 w 62874"/>
                <a:gd name="connsiteY9" fmla="*/ 47904 h 6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744">
                  <a:moveTo>
                    <a:pt x="62875" y="0"/>
                  </a:moveTo>
                  <a:lnTo>
                    <a:pt x="0" y="0"/>
                  </a:lnTo>
                  <a:lnTo>
                    <a:pt x="0" y="62744"/>
                  </a:lnTo>
                  <a:lnTo>
                    <a:pt x="62875" y="62744"/>
                  </a:lnTo>
                  <a:lnTo>
                    <a:pt x="62875" y="0"/>
                  </a:lnTo>
                  <a:close/>
                  <a:moveTo>
                    <a:pt x="48035" y="47904"/>
                  </a:moveTo>
                  <a:lnTo>
                    <a:pt x="14840" y="47904"/>
                  </a:lnTo>
                  <a:lnTo>
                    <a:pt x="14840" y="14840"/>
                  </a:lnTo>
                  <a:lnTo>
                    <a:pt x="48035" y="14840"/>
                  </a:lnTo>
                  <a:lnTo>
                    <a:pt x="48035" y="47904"/>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A52199-26E9-4903-FB68-66610D4FD3E6}"/>
                </a:ext>
              </a:extLst>
            </p:cNvPr>
            <p:cNvSpPr/>
            <p:nvPr/>
          </p:nvSpPr>
          <p:spPr>
            <a:xfrm>
              <a:off x="6533798" y="1264822"/>
              <a:ext cx="62874" cy="62874"/>
            </a:xfrm>
            <a:custGeom>
              <a:avLst/>
              <a:gdLst>
                <a:gd name="connsiteX0" fmla="*/ 62875 w 62874"/>
                <a:gd name="connsiteY0" fmla="*/ 0 h 62874"/>
                <a:gd name="connsiteX1" fmla="*/ 0 w 62874"/>
                <a:gd name="connsiteY1" fmla="*/ 0 h 62874"/>
                <a:gd name="connsiteX2" fmla="*/ 0 w 62874"/>
                <a:gd name="connsiteY2" fmla="*/ 62875 h 62874"/>
                <a:gd name="connsiteX3" fmla="*/ 62875 w 62874"/>
                <a:gd name="connsiteY3" fmla="*/ 62875 h 62874"/>
                <a:gd name="connsiteX4" fmla="*/ 62875 w 62874"/>
                <a:gd name="connsiteY4" fmla="*/ 0 h 62874"/>
                <a:gd name="connsiteX5" fmla="*/ 48035 w 62874"/>
                <a:gd name="connsiteY5" fmla="*/ 48035 h 62874"/>
                <a:gd name="connsiteX6" fmla="*/ 14840 w 62874"/>
                <a:gd name="connsiteY6" fmla="*/ 48035 h 62874"/>
                <a:gd name="connsiteX7" fmla="*/ 14840 w 62874"/>
                <a:gd name="connsiteY7" fmla="*/ 14840 h 62874"/>
                <a:gd name="connsiteX8" fmla="*/ 48035 w 62874"/>
                <a:gd name="connsiteY8" fmla="*/ 14840 h 62874"/>
                <a:gd name="connsiteX9" fmla="*/ 48035 w 62874"/>
                <a:gd name="connsiteY9" fmla="*/ 48035 h 6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874" h="62874">
                  <a:moveTo>
                    <a:pt x="62875" y="0"/>
                  </a:moveTo>
                  <a:lnTo>
                    <a:pt x="0" y="0"/>
                  </a:lnTo>
                  <a:lnTo>
                    <a:pt x="0" y="62875"/>
                  </a:lnTo>
                  <a:lnTo>
                    <a:pt x="62875" y="62875"/>
                  </a:lnTo>
                  <a:lnTo>
                    <a:pt x="62875" y="0"/>
                  </a:lnTo>
                  <a:close/>
                  <a:moveTo>
                    <a:pt x="48035" y="48035"/>
                  </a:moveTo>
                  <a:lnTo>
                    <a:pt x="14840" y="48035"/>
                  </a:lnTo>
                  <a:lnTo>
                    <a:pt x="14840" y="14840"/>
                  </a:lnTo>
                  <a:lnTo>
                    <a:pt x="48035" y="14840"/>
                  </a:lnTo>
                  <a:lnTo>
                    <a:pt x="48035" y="48035"/>
                  </a:ln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7443F6DA-333A-E7FF-FF42-1E343B1D5DF4}"/>
                </a:ext>
              </a:extLst>
            </p:cNvPr>
            <p:cNvSpPr/>
            <p:nvPr/>
          </p:nvSpPr>
          <p:spPr>
            <a:xfrm>
              <a:off x="6438901" y="1068257"/>
              <a:ext cx="357460" cy="517705"/>
            </a:xfrm>
            <a:custGeom>
              <a:avLst/>
              <a:gdLst>
                <a:gd name="connsiteX0" fmla="*/ 357330 w 357460"/>
                <a:gd name="connsiteY0" fmla="*/ 196564 h 517705"/>
                <a:gd name="connsiteX1" fmla="*/ 357330 w 357460"/>
                <a:gd name="connsiteY1" fmla="*/ 87478 h 517705"/>
                <a:gd name="connsiteX2" fmla="*/ 325698 w 357460"/>
                <a:gd name="connsiteY2" fmla="*/ 55845 h 517705"/>
                <a:gd name="connsiteX3" fmla="*/ 227416 w 357460"/>
                <a:gd name="connsiteY3" fmla="*/ 55845 h 517705"/>
                <a:gd name="connsiteX4" fmla="*/ 178600 w 357460"/>
                <a:gd name="connsiteY4" fmla="*/ 0 h 517705"/>
                <a:gd name="connsiteX5" fmla="*/ 129784 w 357460"/>
                <a:gd name="connsiteY5" fmla="*/ 55845 h 517705"/>
                <a:gd name="connsiteX6" fmla="*/ 31633 w 357460"/>
                <a:gd name="connsiteY6" fmla="*/ 55845 h 517705"/>
                <a:gd name="connsiteX7" fmla="*/ 0 w 357460"/>
                <a:gd name="connsiteY7" fmla="*/ 87478 h 517705"/>
                <a:gd name="connsiteX8" fmla="*/ 0 w 357460"/>
                <a:gd name="connsiteY8" fmla="*/ 486073 h 517705"/>
                <a:gd name="connsiteX9" fmla="*/ 31633 w 357460"/>
                <a:gd name="connsiteY9" fmla="*/ 517706 h 517705"/>
                <a:gd name="connsiteX10" fmla="*/ 325698 w 357460"/>
                <a:gd name="connsiteY10" fmla="*/ 517706 h 517705"/>
                <a:gd name="connsiteX11" fmla="*/ 357330 w 357460"/>
                <a:gd name="connsiteY11" fmla="*/ 486073 h 517705"/>
                <a:gd name="connsiteX12" fmla="*/ 357330 w 357460"/>
                <a:gd name="connsiteY12" fmla="*/ 473316 h 517705"/>
                <a:gd name="connsiteX13" fmla="*/ 47904 w 357460"/>
                <a:gd name="connsiteY13" fmla="*/ 473316 h 517705"/>
                <a:gd name="connsiteX14" fmla="*/ 47904 w 357460"/>
                <a:gd name="connsiteY14" fmla="*/ 100365 h 517705"/>
                <a:gd name="connsiteX15" fmla="*/ 99324 w 357460"/>
                <a:gd name="connsiteY15" fmla="*/ 100365 h 517705"/>
                <a:gd name="connsiteX16" fmla="*/ 177819 w 357460"/>
                <a:gd name="connsiteY16" fmla="*/ 146577 h 517705"/>
                <a:gd name="connsiteX17" fmla="*/ 258007 w 357460"/>
                <a:gd name="connsiteY17" fmla="*/ 100365 h 517705"/>
                <a:gd name="connsiteX18" fmla="*/ 309556 w 357460"/>
                <a:gd name="connsiteY18" fmla="*/ 100365 h 517705"/>
                <a:gd name="connsiteX19" fmla="*/ 309556 w 357460"/>
                <a:gd name="connsiteY19" fmla="*/ 196564 h 517705"/>
                <a:gd name="connsiteX20" fmla="*/ 357461 w 357460"/>
                <a:gd name="connsiteY20" fmla="*/ 196564 h 517705"/>
                <a:gd name="connsiteX21" fmla="*/ 178730 w 357460"/>
                <a:gd name="connsiteY21" fmla="*/ 29810 h 517705"/>
                <a:gd name="connsiteX22" fmla="*/ 201381 w 357460"/>
                <a:gd name="connsiteY22" fmla="*/ 55975 h 517705"/>
                <a:gd name="connsiteX23" fmla="*/ 178730 w 357460"/>
                <a:gd name="connsiteY23" fmla="*/ 82140 h 517705"/>
                <a:gd name="connsiteX24" fmla="*/ 156080 w 357460"/>
                <a:gd name="connsiteY24" fmla="*/ 55975 h 517705"/>
                <a:gd name="connsiteX25" fmla="*/ 178730 w 357460"/>
                <a:gd name="connsiteY25" fmla="*/ 29810 h 517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7460" h="517705">
                  <a:moveTo>
                    <a:pt x="357330" y="196564"/>
                  </a:moveTo>
                  <a:lnTo>
                    <a:pt x="357330" y="87478"/>
                  </a:lnTo>
                  <a:cubicBezTo>
                    <a:pt x="357330" y="70034"/>
                    <a:pt x="343141" y="55845"/>
                    <a:pt x="325698" y="55845"/>
                  </a:cubicBezTo>
                  <a:lnTo>
                    <a:pt x="227416" y="55845"/>
                  </a:lnTo>
                  <a:cubicBezTo>
                    <a:pt x="227416" y="24994"/>
                    <a:pt x="205546" y="0"/>
                    <a:pt x="178600" y="0"/>
                  </a:cubicBezTo>
                  <a:cubicBezTo>
                    <a:pt x="151654" y="0"/>
                    <a:pt x="129784" y="24994"/>
                    <a:pt x="129784" y="55845"/>
                  </a:cubicBezTo>
                  <a:lnTo>
                    <a:pt x="31633" y="55845"/>
                  </a:lnTo>
                  <a:cubicBezTo>
                    <a:pt x="14189" y="55845"/>
                    <a:pt x="0" y="70034"/>
                    <a:pt x="0" y="87478"/>
                  </a:cubicBezTo>
                  <a:lnTo>
                    <a:pt x="0" y="486073"/>
                  </a:lnTo>
                  <a:cubicBezTo>
                    <a:pt x="0" y="503647"/>
                    <a:pt x="14189" y="517706"/>
                    <a:pt x="31633" y="517706"/>
                  </a:cubicBezTo>
                  <a:lnTo>
                    <a:pt x="325698" y="517706"/>
                  </a:lnTo>
                  <a:cubicBezTo>
                    <a:pt x="343141" y="517706"/>
                    <a:pt x="357330" y="503517"/>
                    <a:pt x="357330" y="486073"/>
                  </a:cubicBezTo>
                  <a:lnTo>
                    <a:pt x="357330" y="473316"/>
                  </a:lnTo>
                  <a:lnTo>
                    <a:pt x="47904" y="473316"/>
                  </a:lnTo>
                  <a:lnTo>
                    <a:pt x="47904" y="100365"/>
                  </a:lnTo>
                  <a:lnTo>
                    <a:pt x="99324" y="100365"/>
                  </a:lnTo>
                  <a:cubicBezTo>
                    <a:pt x="99324" y="100365"/>
                    <a:pt x="101016" y="146577"/>
                    <a:pt x="177819" y="146577"/>
                  </a:cubicBezTo>
                  <a:cubicBezTo>
                    <a:pt x="254622" y="146577"/>
                    <a:pt x="258007" y="100365"/>
                    <a:pt x="258007" y="100365"/>
                  </a:cubicBezTo>
                  <a:lnTo>
                    <a:pt x="309556" y="100365"/>
                  </a:lnTo>
                  <a:lnTo>
                    <a:pt x="309556" y="196564"/>
                  </a:lnTo>
                  <a:cubicBezTo>
                    <a:pt x="309556" y="226765"/>
                    <a:pt x="357461" y="228327"/>
                    <a:pt x="357461" y="196564"/>
                  </a:cubicBezTo>
                  <a:close/>
                  <a:moveTo>
                    <a:pt x="178730" y="29810"/>
                  </a:moveTo>
                  <a:cubicBezTo>
                    <a:pt x="191227" y="29810"/>
                    <a:pt x="201381" y="41526"/>
                    <a:pt x="201381" y="55975"/>
                  </a:cubicBezTo>
                  <a:cubicBezTo>
                    <a:pt x="201381" y="70425"/>
                    <a:pt x="191227" y="82140"/>
                    <a:pt x="178730" y="82140"/>
                  </a:cubicBezTo>
                  <a:cubicBezTo>
                    <a:pt x="166233" y="82140"/>
                    <a:pt x="156080" y="70425"/>
                    <a:pt x="156080" y="55975"/>
                  </a:cubicBezTo>
                  <a:cubicBezTo>
                    <a:pt x="156080" y="41526"/>
                    <a:pt x="166233" y="29810"/>
                    <a:pt x="178730" y="29810"/>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4D10541D-05BA-2AE7-BFFA-ADDE99DED5D5}"/>
                </a:ext>
              </a:extLst>
            </p:cNvPr>
            <p:cNvSpPr/>
            <p:nvPr/>
          </p:nvSpPr>
          <p:spPr>
            <a:xfrm>
              <a:off x="6648824" y="1322261"/>
              <a:ext cx="179006" cy="179006"/>
            </a:xfrm>
            <a:custGeom>
              <a:avLst/>
              <a:gdLst>
                <a:gd name="connsiteX0" fmla="*/ 152744 w 179006"/>
                <a:gd name="connsiteY0" fmla="*/ 152793 h 179006"/>
                <a:gd name="connsiteX1" fmla="*/ 152744 w 179006"/>
                <a:gd name="connsiteY1" fmla="*/ 26263 h 179006"/>
                <a:gd name="connsiteX2" fmla="*/ 26214 w 179006"/>
                <a:gd name="connsiteY2" fmla="*/ 26263 h 179006"/>
                <a:gd name="connsiteX3" fmla="*/ 26214 w 179006"/>
                <a:gd name="connsiteY3" fmla="*/ 152793 h 179006"/>
                <a:gd name="connsiteX4" fmla="*/ 152744 w 179006"/>
                <a:gd name="connsiteY4" fmla="*/ 152793 h 179006"/>
                <a:gd name="connsiteX5" fmla="*/ 38841 w 179006"/>
                <a:gd name="connsiteY5" fmla="*/ 74037 h 179006"/>
                <a:gd name="connsiteX6" fmla="*/ 39492 w 179006"/>
                <a:gd name="connsiteY6" fmla="*/ 73256 h 179006"/>
                <a:gd name="connsiteX7" fmla="*/ 59929 w 179006"/>
                <a:gd name="connsiteY7" fmla="*/ 73256 h 179006"/>
                <a:gd name="connsiteX8" fmla="*/ 82059 w 179006"/>
                <a:gd name="connsiteY8" fmla="*/ 95516 h 179006"/>
                <a:gd name="connsiteX9" fmla="*/ 126579 w 179006"/>
                <a:gd name="connsiteY9" fmla="*/ 50996 h 179006"/>
                <a:gd name="connsiteX10" fmla="*/ 147016 w 179006"/>
                <a:gd name="connsiteY10" fmla="*/ 50996 h 179006"/>
                <a:gd name="connsiteX11" fmla="*/ 147016 w 179006"/>
                <a:gd name="connsiteY11" fmla="*/ 71434 h 179006"/>
                <a:gd name="connsiteX12" fmla="*/ 124887 w 179006"/>
                <a:gd name="connsiteY12" fmla="*/ 93563 h 179006"/>
                <a:gd name="connsiteX13" fmla="*/ 82189 w 179006"/>
                <a:gd name="connsiteY13" fmla="*/ 136261 h 179006"/>
                <a:gd name="connsiteX14" fmla="*/ 61882 w 179006"/>
                <a:gd name="connsiteY14" fmla="*/ 115953 h 179006"/>
                <a:gd name="connsiteX15" fmla="*/ 39752 w 179006"/>
                <a:gd name="connsiteY15" fmla="*/ 93824 h 179006"/>
                <a:gd name="connsiteX16" fmla="*/ 39101 w 179006"/>
                <a:gd name="connsiteY16" fmla="*/ 74167 h 179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9006" h="179006">
                  <a:moveTo>
                    <a:pt x="152744" y="152793"/>
                  </a:moveTo>
                  <a:cubicBezTo>
                    <a:pt x="187761" y="117906"/>
                    <a:pt x="187761" y="61150"/>
                    <a:pt x="152744" y="26263"/>
                  </a:cubicBezTo>
                  <a:cubicBezTo>
                    <a:pt x="117857" y="-8754"/>
                    <a:pt x="61101" y="-8754"/>
                    <a:pt x="26214" y="26263"/>
                  </a:cubicBezTo>
                  <a:cubicBezTo>
                    <a:pt x="-8673" y="61280"/>
                    <a:pt x="-8803" y="117906"/>
                    <a:pt x="26214" y="152793"/>
                  </a:cubicBezTo>
                  <a:cubicBezTo>
                    <a:pt x="61231" y="187680"/>
                    <a:pt x="117857" y="187810"/>
                    <a:pt x="152744" y="152793"/>
                  </a:cubicBezTo>
                  <a:close/>
                  <a:moveTo>
                    <a:pt x="38841" y="74037"/>
                  </a:moveTo>
                  <a:cubicBezTo>
                    <a:pt x="38841" y="74037"/>
                    <a:pt x="39232" y="73516"/>
                    <a:pt x="39492" y="73256"/>
                  </a:cubicBezTo>
                  <a:cubicBezTo>
                    <a:pt x="45089" y="67658"/>
                    <a:pt x="54202" y="67658"/>
                    <a:pt x="59929" y="73256"/>
                  </a:cubicBezTo>
                  <a:lnTo>
                    <a:pt x="82059" y="95516"/>
                  </a:lnTo>
                  <a:lnTo>
                    <a:pt x="126579" y="50996"/>
                  </a:lnTo>
                  <a:cubicBezTo>
                    <a:pt x="132176" y="45399"/>
                    <a:pt x="141289" y="45399"/>
                    <a:pt x="147016" y="50996"/>
                  </a:cubicBezTo>
                  <a:cubicBezTo>
                    <a:pt x="152614" y="56594"/>
                    <a:pt x="152614" y="65706"/>
                    <a:pt x="147016" y="71434"/>
                  </a:cubicBezTo>
                  <a:lnTo>
                    <a:pt x="124887" y="93563"/>
                  </a:lnTo>
                  <a:lnTo>
                    <a:pt x="82189" y="136261"/>
                  </a:lnTo>
                  <a:lnTo>
                    <a:pt x="61882" y="115953"/>
                  </a:lnTo>
                  <a:lnTo>
                    <a:pt x="39752" y="93824"/>
                  </a:lnTo>
                  <a:cubicBezTo>
                    <a:pt x="34285" y="88486"/>
                    <a:pt x="34155" y="79895"/>
                    <a:pt x="39101" y="74167"/>
                  </a:cubicBezTo>
                  <a:close/>
                </a:path>
              </a:pathLst>
            </a:custGeom>
            <a:grpFill/>
            <a:ln w="130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6" name="Graphic 15">
            <a:extLst>
              <a:ext uri="{FF2B5EF4-FFF2-40B4-BE49-F238E27FC236}">
                <a16:creationId xmlns:a16="http://schemas.microsoft.com/office/drawing/2014/main" id="{31FA62A3-084A-9523-F4E8-6BAC6515E30A}"/>
              </a:ext>
              <a:ext uri="{C183D7F6-B498-43B3-948B-1728B52AA6E4}">
                <adec:decorative xmlns:adec="http://schemas.microsoft.com/office/drawing/2017/decorative" val="1"/>
              </a:ext>
            </a:extLst>
          </p:cNvPr>
          <p:cNvGrpSpPr/>
          <p:nvPr/>
        </p:nvGrpSpPr>
        <p:grpSpPr>
          <a:xfrm>
            <a:off x="3143996" y="3378200"/>
            <a:ext cx="462057" cy="461486"/>
            <a:chOff x="2882900" y="3060700"/>
            <a:chExt cx="462057" cy="461486"/>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177" name="Freeform: Shape 176">
              <a:extLst>
                <a:ext uri="{FF2B5EF4-FFF2-40B4-BE49-F238E27FC236}">
                  <a16:creationId xmlns:a16="http://schemas.microsoft.com/office/drawing/2014/main" id="{9AA67418-FF9B-F7E0-CA10-2E9A4FCEA991}"/>
                </a:ext>
              </a:extLst>
            </p:cNvPr>
            <p:cNvSpPr/>
            <p:nvPr/>
          </p:nvSpPr>
          <p:spPr>
            <a:xfrm>
              <a:off x="2882900" y="3060700"/>
              <a:ext cx="462057" cy="461486"/>
            </a:xfrm>
            <a:custGeom>
              <a:avLst/>
              <a:gdLst>
                <a:gd name="connsiteX0" fmla="*/ 14859 w 462057"/>
                <a:gd name="connsiteY0" fmla="*/ 416909 h 461486"/>
                <a:gd name="connsiteX1" fmla="*/ 44101 w 462057"/>
                <a:gd name="connsiteY1" fmla="*/ 445484 h 461486"/>
                <a:gd name="connsiteX2" fmla="*/ 419005 w 462057"/>
                <a:gd name="connsiteY2" fmla="*/ 446627 h 461486"/>
                <a:gd name="connsiteX3" fmla="*/ 419005 w 462057"/>
                <a:gd name="connsiteY3" fmla="*/ 461486 h 461486"/>
                <a:gd name="connsiteX4" fmla="*/ 462058 w 462057"/>
                <a:gd name="connsiteY4" fmla="*/ 436721 h 461486"/>
                <a:gd name="connsiteX5" fmla="*/ 419100 w 462057"/>
                <a:gd name="connsiteY5" fmla="*/ 411766 h 461486"/>
                <a:gd name="connsiteX6" fmla="*/ 419100 w 462057"/>
                <a:gd name="connsiteY6" fmla="*/ 426625 h 461486"/>
                <a:gd name="connsiteX7" fmla="*/ 379190 w 462057"/>
                <a:gd name="connsiteY7" fmla="*/ 426530 h 461486"/>
                <a:gd name="connsiteX8" fmla="*/ 380429 w 462057"/>
                <a:gd name="connsiteY8" fmla="*/ 420243 h 461486"/>
                <a:gd name="connsiteX9" fmla="*/ 380429 w 462057"/>
                <a:gd name="connsiteY9" fmla="*/ 312515 h 461486"/>
                <a:gd name="connsiteX10" fmla="*/ 345662 w 462057"/>
                <a:gd name="connsiteY10" fmla="*/ 332518 h 461486"/>
                <a:gd name="connsiteX11" fmla="*/ 312611 w 462057"/>
                <a:gd name="connsiteY11" fmla="*/ 315182 h 461486"/>
                <a:gd name="connsiteX12" fmla="*/ 312611 w 462057"/>
                <a:gd name="connsiteY12" fmla="*/ 420338 h 461486"/>
                <a:gd name="connsiteX13" fmla="*/ 313754 w 462057"/>
                <a:gd name="connsiteY13" fmla="*/ 426434 h 461486"/>
                <a:gd name="connsiteX14" fmla="*/ 257270 w 462057"/>
                <a:gd name="connsiteY14" fmla="*/ 426244 h 461486"/>
                <a:gd name="connsiteX15" fmla="*/ 258128 w 462057"/>
                <a:gd name="connsiteY15" fmla="*/ 421005 h 461486"/>
                <a:gd name="connsiteX16" fmla="*/ 258128 w 462057"/>
                <a:gd name="connsiteY16" fmla="*/ 238125 h 461486"/>
                <a:gd name="connsiteX17" fmla="*/ 229362 w 462057"/>
                <a:gd name="connsiteY17" fmla="*/ 205550 h 461486"/>
                <a:gd name="connsiteX18" fmla="*/ 190310 w 462057"/>
                <a:gd name="connsiteY18" fmla="*/ 277559 h 461486"/>
                <a:gd name="connsiteX19" fmla="*/ 190310 w 462057"/>
                <a:gd name="connsiteY19" fmla="*/ 421005 h 461486"/>
                <a:gd name="connsiteX20" fmla="*/ 191167 w 462057"/>
                <a:gd name="connsiteY20" fmla="*/ 426053 h 461486"/>
                <a:gd name="connsiteX21" fmla="*/ 147733 w 462057"/>
                <a:gd name="connsiteY21" fmla="*/ 426053 h 461486"/>
                <a:gd name="connsiteX22" fmla="*/ 149066 w 462057"/>
                <a:gd name="connsiteY22" fmla="*/ 419291 h 461486"/>
                <a:gd name="connsiteX23" fmla="*/ 149066 w 462057"/>
                <a:gd name="connsiteY23" fmla="*/ 377762 h 461486"/>
                <a:gd name="connsiteX24" fmla="*/ 114300 w 462057"/>
                <a:gd name="connsiteY24" fmla="*/ 397764 h 461486"/>
                <a:gd name="connsiteX25" fmla="*/ 81248 w 462057"/>
                <a:gd name="connsiteY25" fmla="*/ 380429 h 461486"/>
                <a:gd name="connsiteX26" fmla="*/ 81248 w 462057"/>
                <a:gd name="connsiteY26" fmla="*/ 419386 h 461486"/>
                <a:gd name="connsiteX27" fmla="*/ 82487 w 462057"/>
                <a:gd name="connsiteY27" fmla="*/ 425863 h 461486"/>
                <a:gd name="connsiteX28" fmla="*/ 44196 w 462057"/>
                <a:gd name="connsiteY28" fmla="*/ 425863 h 461486"/>
                <a:gd name="connsiteX29" fmla="*/ 34862 w 462057"/>
                <a:gd name="connsiteY29" fmla="*/ 417100 h 461486"/>
                <a:gd name="connsiteX30" fmla="*/ 34862 w 462057"/>
                <a:gd name="connsiteY30" fmla="*/ 43053 h 461486"/>
                <a:gd name="connsiteX31" fmla="*/ 49720 w 462057"/>
                <a:gd name="connsiteY31" fmla="*/ 43053 h 461486"/>
                <a:gd name="connsiteX32" fmla="*/ 24860 w 462057"/>
                <a:gd name="connsiteY32" fmla="*/ 0 h 461486"/>
                <a:gd name="connsiteX33" fmla="*/ 0 w 462057"/>
                <a:gd name="connsiteY33" fmla="*/ 43053 h 461486"/>
                <a:gd name="connsiteX34" fmla="*/ 14859 w 462057"/>
                <a:gd name="connsiteY34" fmla="*/ 43053 h 461486"/>
                <a:gd name="connsiteX35" fmla="*/ 14859 w 462057"/>
                <a:gd name="connsiteY35" fmla="*/ 416814 h 461486"/>
                <a:gd name="connsiteX36" fmla="*/ 14859 w 462057"/>
                <a:gd name="connsiteY36" fmla="*/ 416814 h 46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62057" h="461486">
                  <a:moveTo>
                    <a:pt x="14859" y="416909"/>
                  </a:moveTo>
                  <a:cubicBezTo>
                    <a:pt x="14859" y="432625"/>
                    <a:pt x="28004" y="445389"/>
                    <a:pt x="44101" y="445484"/>
                  </a:cubicBezTo>
                  <a:lnTo>
                    <a:pt x="419005" y="446627"/>
                  </a:lnTo>
                  <a:lnTo>
                    <a:pt x="419005" y="461486"/>
                  </a:lnTo>
                  <a:cubicBezTo>
                    <a:pt x="419005" y="461486"/>
                    <a:pt x="462058" y="436721"/>
                    <a:pt x="462058" y="436721"/>
                  </a:cubicBezTo>
                  <a:lnTo>
                    <a:pt x="419100" y="411766"/>
                  </a:lnTo>
                  <a:lnTo>
                    <a:pt x="419100" y="426625"/>
                  </a:lnTo>
                  <a:cubicBezTo>
                    <a:pt x="419100" y="426625"/>
                    <a:pt x="379190" y="426530"/>
                    <a:pt x="379190" y="426530"/>
                  </a:cubicBezTo>
                  <a:cubicBezTo>
                    <a:pt x="379952" y="424625"/>
                    <a:pt x="380429" y="422529"/>
                    <a:pt x="380429" y="420243"/>
                  </a:cubicBezTo>
                  <a:lnTo>
                    <a:pt x="380429" y="312515"/>
                  </a:lnTo>
                  <a:cubicBezTo>
                    <a:pt x="373475" y="324422"/>
                    <a:pt x="360521" y="332518"/>
                    <a:pt x="345662" y="332518"/>
                  </a:cubicBezTo>
                  <a:cubicBezTo>
                    <a:pt x="331946" y="332518"/>
                    <a:pt x="319850" y="325660"/>
                    <a:pt x="312611" y="315182"/>
                  </a:cubicBezTo>
                  <a:lnTo>
                    <a:pt x="312611" y="420338"/>
                  </a:lnTo>
                  <a:cubicBezTo>
                    <a:pt x="312611" y="422434"/>
                    <a:pt x="312992" y="424529"/>
                    <a:pt x="313754" y="426434"/>
                  </a:cubicBezTo>
                  <a:lnTo>
                    <a:pt x="257270" y="426244"/>
                  </a:lnTo>
                  <a:cubicBezTo>
                    <a:pt x="257842" y="424625"/>
                    <a:pt x="258128" y="422815"/>
                    <a:pt x="258128" y="421005"/>
                  </a:cubicBezTo>
                  <a:lnTo>
                    <a:pt x="258128" y="238125"/>
                  </a:lnTo>
                  <a:lnTo>
                    <a:pt x="229362" y="205550"/>
                  </a:lnTo>
                  <a:lnTo>
                    <a:pt x="190310" y="277559"/>
                  </a:lnTo>
                  <a:lnTo>
                    <a:pt x="190310" y="421005"/>
                  </a:lnTo>
                  <a:cubicBezTo>
                    <a:pt x="190310" y="422815"/>
                    <a:pt x="190595" y="424434"/>
                    <a:pt x="191167" y="426053"/>
                  </a:cubicBezTo>
                  <a:lnTo>
                    <a:pt x="147733" y="426053"/>
                  </a:lnTo>
                  <a:cubicBezTo>
                    <a:pt x="148590" y="423863"/>
                    <a:pt x="149066" y="421576"/>
                    <a:pt x="149066" y="419291"/>
                  </a:cubicBezTo>
                  <a:lnTo>
                    <a:pt x="149066" y="377762"/>
                  </a:lnTo>
                  <a:cubicBezTo>
                    <a:pt x="142113" y="389668"/>
                    <a:pt x="129159" y="397764"/>
                    <a:pt x="114300" y="397764"/>
                  </a:cubicBezTo>
                  <a:cubicBezTo>
                    <a:pt x="100584" y="397764"/>
                    <a:pt x="88487" y="390906"/>
                    <a:pt x="81248" y="380429"/>
                  </a:cubicBezTo>
                  <a:lnTo>
                    <a:pt x="81248" y="419386"/>
                  </a:lnTo>
                  <a:cubicBezTo>
                    <a:pt x="81248" y="421672"/>
                    <a:pt x="81725" y="423863"/>
                    <a:pt x="82487" y="425863"/>
                  </a:cubicBezTo>
                  <a:lnTo>
                    <a:pt x="44196" y="425863"/>
                  </a:lnTo>
                  <a:cubicBezTo>
                    <a:pt x="39053" y="425768"/>
                    <a:pt x="34862" y="421862"/>
                    <a:pt x="34862" y="417100"/>
                  </a:cubicBezTo>
                  <a:lnTo>
                    <a:pt x="34862" y="43053"/>
                  </a:lnTo>
                  <a:lnTo>
                    <a:pt x="49720" y="43053"/>
                  </a:lnTo>
                  <a:lnTo>
                    <a:pt x="24860" y="0"/>
                  </a:lnTo>
                  <a:lnTo>
                    <a:pt x="0" y="43053"/>
                  </a:lnTo>
                  <a:lnTo>
                    <a:pt x="14859" y="43053"/>
                  </a:lnTo>
                  <a:lnTo>
                    <a:pt x="14859" y="416814"/>
                  </a:lnTo>
                  <a:lnTo>
                    <a:pt x="14859" y="41681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DDA6F4A5-7994-332A-B771-D5B77921E359}"/>
                </a:ext>
              </a:extLst>
            </p:cNvPr>
            <p:cNvSpPr/>
            <p:nvPr/>
          </p:nvSpPr>
          <p:spPr>
            <a:xfrm>
              <a:off x="2964053" y="3243580"/>
              <a:ext cx="67913" cy="151542"/>
            </a:xfrm>
            <a:custGeom>
              <a:avLst/>
              <a:gdLst>
                <a:gd name="connsiteX0" fmla="*/ 18097 w 67913"/>
                <a:gd name="connsiteY0" fmla="*/ 137160 h 151542"/>
                <a:gd name="connsiteX1" fmla="*/ 67913 w 67913"/>
                <a:gd name="connsiteY1" fmla="*/ 45148 h 151542"/>
                <a:gd name="connsiteX2" fmla="*/ 67913 w 67913"/>
                <a:gd name="connsiteY2" fmla="*/ 17621 h 151542"/>
                <a:gd name="connsiteX3" fmla="*/ 50292 w 67913"/>
                <a:gd name="connsiteY3" fmla="*/ 0 h 151542"/>
                <a:gd name="connsiteX4" fmla="*/ 17621 w 67913"/>
                <a:gd name="connsiteY4" fmla="*/ 0 h 151542"/>
                <a:gd name="connsiteX5" fmla="*/ 0 w 67913"/>
                <a:gd name="connsiteY5" fmla="*/ 17621 h 151542"/>
                <a:gd name="connsiteX6" fmla="*/ 0 w 67913"/>
                <a:gd name="connsiteY6" fmla="*/ 151543 h 151542"/>
                <a:gd name="connsiteX7" fmla="*/ 3619 w 67913"/>
                <a:gd name="connsiteY7" fmla="*/ 147066 h 151542"/>
                <a:gd name="connsiteX8" fmla="*/ 18002 w 67913"/>
                <a:gd name="connsiteY8" fmla="*/ 137065 h 151542"/>
                <a:gd name="connsiteX9" fmla="*/ 18002 w 67913"/>
                <a:gd name="connsiteY9" fmla="*/ 137065 h 15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913" h="151542">
                  <a:moveTo>
                    <a:pt x="18097" y="137160"/>
                  </a:moveTo>
                  <a:lnTo>
                    <a:pt x="67913" y="45148"/>
                  </a:lnTo>
                  <a:lnTo>
                    <a:pt x="67913" y="17621"/>
                  </a:lnTo>
                  <a:cubicBezTo>
                    <a:pt x="67913" y="7906"/>
                    <a:pt x="60007" y="0"/>
                    <a:pt x="50292" y="0"/>
                  </a:cubicBezTo>
                  <a:lnTo>
                    <a:pt x="17621" y="0"/>
                  </a:lnTo>
                  <a:cubicBezTo>
                    <a:pt x="7906" y="0"/>
                    <a:pt x="0" y="7906"/>
                    <a:pt x="0" y="17621"/>
                  </a:cubicBezTo>
                  <a:lnTo>
                    <a:pt x="0" y="151543"/>
                  </a:lnTo>
                  <a:cubicBezTo>
                    <a:pt x="1048" y="150019"/>
                    <a:pt x="2286" y="148495"/>
                    <a:pt x="3619" y="147066"/>
                  </a:cubicBezTo>
                  <a:cubicBezTo>
                    <a:pt x="7715" y="142685"/>
                    <a:pt x="12573" y="139255"/>
                    <a:pt x="18002" y="137065"/>
                  </a:cubicBezTo>
                  <a:lnTo>
                    <a:pt x="18002" y="13706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0D27AA61-FE89-F153-E510-108B4B321799}"/>
                </a:ext>
              </a:extLst>
            </p:cNvPr>
            <p:cNvSpPr/>
            <p:nvPr/>
          </p:nvSpPr>
          <p:spPr>
            <a:xfrm>
              <a:off x="3195605" y="3181477"/>
              <a:ext cx="67817" cy="151066"/>
            </a:xfrm>
            <a:custGeom>
              <a:avLst/>
              <a:gdLst>
                <a:gd name="connsiteX0" fmla="*/ 67818 w 67817"/>
                <a:gd name="connsiteY0" fmla="*/ 151067 h 151066"/>
                <a:gd name="connsiteX1" fmla="*/ 67818 w 67817"/>
                <a:gd name="connsiteY1" fmla="*/ 16478 h 151066"/>
                <a:gd name="connsiteX2" fmla="*/ 51340 w 67817"/>
                <a:gd name="connsiteY2" fmla="*/ 0 h 151066"/>
                <a:gd name="connsiteX3" fmla="*/ 16478 w 67817"/>
                <a:gd name="connsiteY3" fmla="*/ 0 h 151066"/>
                <a:gd name="connsiteX4" fmla="*/ 0 w 67817"/>
                <a:gd name="connsiteY4" fmla="*/ 16478 h 151066"/>
                <a:gd name="connsiteX5" fmla="*/ 0 w 67817"/>
                <a:gd name="connsiteY5" fmla="*/ 88392 h 151066"/>
                <a:gd name="connsiteX6" fmla="*/ 38005 w 67817"/>
                <a:gd name="connsiteY6" fmla="*/ 131445 h 151066"/>
                <a:gd name="connsiteX7" fmla="*/ 67818 w 67817"/>
                <a:gd name="connsiteY7" fmla="*/ 151067 h 151066"/>
                <a:gd name="connsiteX8" fmla="*/ 67818 w 67817"/>
                <a:gd name="connsiteY8" fmla="*/ 151067 h 15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7" h="151066">
                  <a:moveTo>
                    <a:pt x="67818" y="151067"/>
                  </a:moveTo>
                  <a:lnTo>
                    <a:pt x="67818" y="16478"/>
                  </a:lnTo>
                  <a:cubicBezTo>
                    <a:pt x="67818" y="7334"/>
                    <a:pt x="60484" y="0"/>
                    <a:pt x="51340" y="0"/>
                  </a:cubicBezTo>
                  <a:lnTo>
                    <a:pt x="16478" y="0"/>
                  </a:lnTo>
                  <a:cubicBezTo>
                    <a:pt x="7334" y="0"/>
                    <a:pt x="0" y="7334"/>
                    <a:pt x="0" y="16478"/>
                  </a:cubicBezTo>
                  <a:lnTo>
                    <a:pt x="0" y="88392"/>
                  </a:lnTo>
                  <a:lnTo>
                    <a:pt x="38005" y="131445"/>
                  </a:lnTo>
                  <a:cubicBezTo>
                    <a:pt x="50673" y="132969"/>
                    <a:pt x="61627" y="140494"/>
                    <a:pt x="67818" y="151067"/>
                  </a:cubicBezTo>
                  <a:lnTo>
                    <a:pt x="67818" y="15106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7D522885-EC71-1288-C82D-60B4AD9E717D}"/>
                </a:ext>
              </a:extLst>
            </p:cNvPr>
            <p:cNvSpPr/>
            <p:nvPr/>
          </p:nvSpPr>
          <p:spPr>
            <a:xfrm>
              <a:off x="3073304" y="3086798"/>
              <a:ext cx="67818" cy="102679"/>
            </a:xfrm>
            <a:custGeom>
              <a:avLst/>
              <a:gdLst>
                <a:gd name="connsiteX0" fmla="*/ 32957 w 67818"/>
                <a:gd name="connsiteY0" fmla="*/ 84677 h 102679"/>
                <a:gd name="connsiteX1" fmla="*/ 67818 w 67818"/>
                <a:gd name="connsiteY1" fmla="*/ 102680 h 102679"/>
                <a:gd name="connsiteX2" fmla="*/ 67818 w 67818"/>
                <a:gd name="connsiteY2" fmla="*/ 15812 h 102679"/>
                <a:gd name="connsiteX3" fmla="*/ 52007 w 67818"/>
                <a:gd name="connsiteY3" fmla="*/ 0 h 102679"/>
                <a:gd name="connsiteX4" fmla="*/ 15811 w 67818"/>
                <a:gd name="connsiteY4" fmla="*/ 0 h 102679"/>
                <a:gd name="connsiteX5" fmla="*/ 0 w 67818"/>
                <a:gd name="connsiteY5" fmla="*/ 15812 h 102679"/>
                <a:gd name="connsiteX6" fmla="*/ 0 w 67818"/>
                <a:gd name="connsiteY6" fmla="*/ 100203 h 102679"/>
                <a:gd name="connsiteX7" fmla="*/ 32957 w 67818"/>
                <a:gd name="connsiteY7" fmla="*/ 84582 h 102679"/>
                <a:gd name="connsiteX8" fmla="*/ 32957 w 67818"/>
                <a:gd name="connsiteY8" fmla="*/ 84582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18" h="102679">
                  <a:moveTo>
                    <a:pt x="32957" y="84677"/>
                  </a:moveTo>
                  <a:cubicBezTo>
                    <a:pt x="47339" y="84677"/>
                    <a:pt x="60008" y="91726"/>
                    <a:pt x="67818" y="102680"/>
                  </a:cubicBezTo>
                  <a:lnTo>
                    <a:pt x="67818" y="15812"/>
                  </a:lnTo>
                  <a:cubicBezTo>
                    <a:pt x="67818" y="7049"/>
                    <a:pt x="60770" y="0"/>
                    <a:pt x="52007" y="0"/>
                  </a:cubicBezTo>
                  <a:lnTo>
                    <a:pt x="15811" y="0"/>
                  </a:lnTo>
                  <a:cubicBezTo>
                    <a:pt x="7048" y="0"/>
                    <a:pt x="0" y="7049"/>
                    <a:pt x="0" y="15812"/>
                  </a:cubicBezTo>
                  <a:lnTo>
                    <a:pt x="0" y="100203"/>
                  </a:lnTo>
                  <a:cubicBezTo>
                    <a:pt x="7906" y="90678"/>
                    <a:pt x="19717" y="84582"/>
                    <a:pt x="32957" y="84582"/>
                  </a:cubicBezTo>
                  <a:lnTo>
                    <a:pt x="32957" y="8458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B4617082-71D5-A5A4-4DB2-DCA8B309801E}"/>
                </a:ext>
              </a:extLst>
            </p:cNvPr>
            <p:cNvSpPr/>
            <p:nvPr/>
          </p:nvSpPr>
          <p:spPr>
            <a:xfrm>
              <a:off x="2976911" y="3191192"/>
              <a:ext cx="272129" cy="247078"/>
            </a:xfrm>
            <a:custGeom>
              <a:avLst/>
              <a:gdLst>
                <a:gd name="connsiteX0" fmla="*/ 18669 w 272129"/>
                <a:gd name="connsiteY0" fmla="*/ 206597 h 247078"/>
                <a:gd name="connsiteX1" fmla="*/ 0 w 272129"/>
                <a:gd name="connsiteY1" fmla="*/ 226790 h 247078"/>
                <a:gd name="connsiteX2" fmla="*/ 20288 w 272129"/>
                <a:gd name="connsiteY2" fmla="*/ 247079 h 247078"/>
                <a:gd name="connsiteX3" fmla="*/ 40577 w 272129"/>
                <a:gd name="connsiteY3" fmla="*/ 226790 h 247078"/>
                <a:gd name="connsiteX4" fmla="*/ 36766 w 272129"/>
                <a:gd name="connsiteY4" fmla="*/ 214979 h 247078"/>
                <a:gd name="connsiteX5" fmla="*/ 55054 w 272129"/>
                <a:gd name="connsiteY5" fmla="*/ 181261 h 247078"/>
                <a:gd name="connsiteX6" fmla="*/ 96393 w 272129"/>
                <a:gd name="connsiteY6" fmla="*/ 104965 h 247078"/>
                <a:gd name="connsiteX7" fmla="*/ 128492 w 272129"/>
                <a:gd name="connsiteY7" fmla="*/ 45720 h 247078"/>
                <a:gd name="connsiteX8" fmla="*/ 129445 w 272129"/>
                <a:gd name="connsiteY8" fmla="*/ 45720 h 247078"/>
                <a:gd name="connsiteX9" fmla="*/ 135636 w 272129"/>
                <a:gd name="connsiteY9" fmla="*/ 44863 h 247078"/>
                <a:gd name="connsiteX10" fmla="*/ 164306 w 272129"/>
                <a:gd name="connsiteY10" fmla="*/ 77248 h 247078"/>
                <a:gd name="connsiteX11" fmla="*/ 218789 w 272129"/>
                <a:gd name="connsiteY11" fmla="*/ 138875 h 247078"/>
                <a:gd name="connsiteX12" fmla="*/ 232791 w 272129"/>
                <a:gd name="connsiteY12" fmla="*/ 154686 h 247078"/>
                <a:gd name="connsiteX13" fmla="*/ 231553 w 272129"/>
                <a:gd name="connsiteY13" fmla="*/ 161544 h 247078"/>
                <a:gd name="connsiteX14" fmla="*/ 251841 w 272129"/>
                <a:gd name="connsiteY14" fmla="*/ 181832 h 247078"/>
                <a:gd name="connsiteX15" fmla="*/ 272129 w 272129"/>
                <a:gd name="connsiteY15" fmla="*/ 161544 h 247078"/>
                <a:gd name="connsiteX16" fmla="*/ 251841 w 272129"/>
                <a:gd name="connsiteY16" fmla="*/ 141256 h 247078"/>
                <a:gd name="connsiteX17" fmla="*/ 247841 w 272129"/>
                <a:gd name="connsiteY17" fmla="*/ 141637 h 247078"/>
                <a:gd name="connsiteX18" fmla="*/ 218694 w 272129"/>
                <a:gd name="connsiteY18" fmla="*/ 108680 h 247078"/>
                <a:gd name="connsiteX19" fmla="*/ 164211 w 272129"/>
                <a:gd name="connsiteY19" fmla="*/ 47053 h 247078"/>
                <a:gd name="connsiteX20" fmla="*/ 150495 w 272129"/>
                <a:gd name="connsiteY20" fmla="*/ 31528 h 247078"/>
                <a:gd name="connsiteX21" fmla="*/ 152210 w 272129"/>
                <a:gd name="connsiteY21" fmla="*/ 22860 h 247078"/>
                <a:gd name="connsiteX22" fmla="*/ 129350 w 272129"/>
                <a:gd name="connsiteY22" fmla="*/ 0 h 247078"/>
                <a:gd name="connsiteX23" fmla="*/ 106489 w 272129"/>
                <a:gd name="connsiteY23" fmla="*/ 22860 h 247078"/>
                <a:gd name="connsiteX24" fmla="*/ 110871 w 272129"/>
                <a:gd name="connsiteY24" fmla="*/ 36195 h 247078"/>
                <a:gd name="connsiteX25" fmla="*/ 96393 w 272129"/>
                <a:gd name="connsiteY25" fmla="*/ 62960 h 247078"/>
                <a:gd name="connsiteX26" fmla="*/ 55054 w 272129"/>
                <a:gd name="connsiteY26" fmla="*/ 139256 h 247078"/>
                <a:gd name="connsiteX27" fmla="*/ 18669 w 272129"/>
                <a:gd name="connsiteY27" fmla="*/ 206407 h 247078"/>
                <a:gd name="connsiteX28" fmla="*/ 18669 w 272129"/>
                <a:gd name="connsiteY28" fmla="*/ 206407 h 24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72129" h="247078">
                  <a:moveTo>
                    <a:pt x="18669" y="206597"/>
                  </a:moveTo>
                  <a:cubicBezTo>
                    <a:pt x="8287" y="207455"/>
                    <a:pt x="0" y="216122"/>
                    <a:pt x="0" y="226790"/>
                  </a:cubicBezTo>
                  <a:cubicBezTo>
                    <a:pt x="0" y="238030"/>
                    <a:pt x="9049" y="247079"/>
                    <a:pt x="20288" y="247079"/>
                  </a:cubicBezTo>
                  <a:cubicBezTo>
                    <a:pt x="31528" y="247079"/>
                    <a:pt x="40577" y="238030"/>
                    <a:pt x="40577" y="226790"/>
                  </a:cubicBezTo>
                  <a:cubicBezTo>
                    <a:pt x="40577" y="222409"/>
                    <a:pt x="39148" y="218313"/>
                    <a:pt x="36766" y="214979"/>
                  </a:cubicBezTo>
                  <a:lnTo>
                    <a:pt x="55054" y="181261"/>
                  </a:lnTo>
                  <a:lnTo>
                    <a:pt x="96393" y="104965"/>
                  </a:lnTo>
                  <a:lnTo>
                    <a:pt x="128492" y="45720"/>
                  </a:lnTo>
                  <a:cubicBezTo>
                    <a:pt x="128492" y="45720"/>
                    <a:pt x="129064" y="45720"/>
                    <a:pt x="129445" y="45720"/>
                  </a:cubicBezTo>
                  <a:cubicBezTo>
                    <a:pt x="131636" y="45720"/>
                    <a:pt x="133636" y="45434"/>
                    <a:pt x="135636" y="44863"/>
                  </a:cubicBezTo>
                  <a:lnTo>
                    <a:pt x="164306" y="77248"/>
                  </a:lnTo>
                  <a:lnTo>
                    <a:pt x="218789" y="138875"/>
                  </a:lnTo>
                  <a:lnTo>
                    <a:pt x="232791" y="154686"/>
                  </a:lnTo>
                  <a:cubicBezTo>
                    <a:pt x="232029" y="156877"/>
                    <a:pt x="231553" y="159163"/>
                    <a:pt x="231553" y="161544"/>
                  </a:cubicBezTo>
                  <a:cubicBezTo>
                    <a:pt x="231553" y="172784"/>
                    <a:pt x="240602" y="181832"/>
                    <a:pt x="251841" y="181832"/>
                  </a:cubicBezTo>
                  <a:cubicBezTo>
                    <a:pt x="263081" y="181832"/>
                    <a:pt x="272129" y="172784"/>
                    <a:pt x="272129" y="161544"/>
                  </a:cubicBezTo>
                  <a:cubicBezTo>
                    <a:pt x="272129" y="150305"/>
                    <a:pt x="263081" y="141256"/>
                    <a:pt x="251841" y="141256"/>
                  </a:cubicBezTo>
                  <a:cubicBezTo>
                    <a:pt x="250507" y="141256"/>
                    <a:pt x="249174" y="141351"/>
                    <a:pt x="247841" y="141637"/>
                  </a:cubicBezTo>
                  <a:lnTo>
                    <a:pt x="218694" y="108680"/>
                  </a:lnTo>
                  <a:lnTo>
                    <a:pt x="164211" y="47053"/>
                  </a:lnTo>
                  <a:lnTo>
                    <a:pt x="150495" y="31528"/>
                  </a:lnTo>
                  <a:cubicBezTo>
                    <a:pt x="151638" y="28861"/>
                    <a:pt x="152210" y="25908"/>
                    <a:pt x="152210" y="22860"/>
                  </a:cubicBezTo>
                  <a:cubicBezTo>
                    <a:pt x="152210" y="10287"/>
                    <a:pt x="142018" y="0"/>
                    <a:pt x="129350" y="0"/>
                  </a:cubicBezTo>
                  <a:cubicBezTo>
                    <a:pt x="116681" y="0"/>
                    <a:pt x="106489" y="10192"/>
                    <a:pt x="106489" y="22860"/>
                  </a:cubicBezTo>
                  <a:cubicBezTo>
                    <a:pt x="106489" y="27908"/>
                    <a:pt x="108109" y="32480"/>
                    <a:pt x="110871" y="36195"/>
                  </a:cubicBezTo>
                  <a:lnTo>
                    <a:pt x="96393" y="62960"/>
                  </a:lnTo>
                  <a:lnTo>
                    <a:pt x="55054" y="139256"/>
                  </a:lnTo>
                  <a:lnTo>
                    <a:pt x="18669" y="206407"/>
                  </a:lnTo>
                  <a:lnTo>
                    <a:pt x="18669" y="20640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FD6C825A-8878-37CE-93D3-83100060FB39}"/>
              </a:ext>
              <a:ext uri="{C183D7F6-B498-43B3-948B-1728B52AA6E4}">
                <adec:decorative xmlns:adec="http://schemas.microsoft.com/office/drawing/2017/decorative" val="1"/>
              </a:ext>
            </a:extLst>
          </p:cNvPr>
          <p:cNvGrpSpPr/>
          <p:nvPr/>
        </p:nvGrpSpPr>
        <p:grpSpPr>
          <a:xfrm>
            <a:off x="1144965" y="1573080"/>
            <a:ext cx="660401" cy="652098"/>
            <a:chOff x="571500" y="1554161"/>
            <a:chExt cx="378809" cy="374047"/>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56" name="Freeform: Shape 55">
              <a:extLst>
                <a:ext uri="{FF2B5EF4-FFF2-40B4-BE49-F238E27FC236}">
                  <a16:creationId xmlns:a16="http://schemas.microsoft.com/office/drawing/2014/main" id="{A78D23C7-4552-E842-60E9-3C1A9996EB67}"/>
                </a:ext>
              </a:extLst>
            </p:cNvPr>
            <p:cNvSpPr/>
            <p:nvPr/>
          </p:nvSpPr>
          <p:spPr>
            <a:xfrm>
              <a:off x="615600" y="1676558"/>
              <a:ext cx="45148" cy="159257"/>
            </a:xfrm>
            <a:custGeom>
              <a:avLst/>
              <a:gdLst>
                <a:gd name="connsiteX0" fmla="*/ 40577 w 45148"/>
                <a:gd name="connsiteY0" fmla="*/ 159258 h 159257"/>
                <a:gd name="connsiteX1" fmla="*/ 45148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8" y="157163"/>
                    <a:pt x="45148" y="154496"/>
                  </a:cubicBezTo>
                  <a:lnTo>
                    <a:pt x="39910" y="4763"/>
                  </a:lnTo>
                  <a:cubicBezTo>
                    <a:pt x="39910" y="2191"/>
                    <a:pt x="37909"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506763B8-D4DD-6D29-9513-2C8F7D1D8D53}"/>
                </a:ext>
              </a:extLst>
            </p:cNvPr>
            <p:cNvSpPr/>
            <p:nvPr/>
          </p:nvSpPr>
          <p:spPr>
            <a:xfrm>
              <a:off x="697134" y="1676558"/>
              <a:ext cx="45148" cy="159257"/>
            </a:xfrm>
            <a:custGeom>
              <a:avLst/>
              <a:gdLst>
                <a:gd name="connsiteX0" fmla="*/ 40577 w 45148"/>
                <a:gd name="connsiteY0" fmla="*/ 159258 h 159257"/>
                <a:gd name="connsiteX1" fmla="*/ 45149 w 45148"/>
                <a:gd name="connsiteY1" fmla="*/ 154496 h 159257"/>
                <a:gd name="connsiteX2" fmla="*/ 39910 w 45148"/>
                <a:gd name="connsiteY2" fmla="*/ 4763 h 159257"/>
                <a:gd name="connsiteX3" fmla="*/ 35338 w 45148"/>
                <a:gd name="connsiteY3" fmla="*/ 0 h 159257"/>
                <a:gd name="connsiteX4" fmla="*/ 13430 w 45148"/>
                <a:gd name="connsiteY4" fmla="*/ 0 h 159257"/>
                <a:gd name="connsiteX5" fmla="*/ 8858 w 45148"/>
                <a:gd name="connsiteY5" fmla="*/ 4763 h 159257"/>
                <a:gd name="connsiteX6" fmla="*/ 0 w 45148"/>
                <a:gd name="connsiteY6" fmla="*/ 154496 h 159257"/>
                <a:gd name="connsiteX7" fmla="*/ 4572 w 45148"/>
                <a:gd name="connsiteY7" fmla="*/ 159258 h 159257"/>
                <a:gd name="connsiteX8" fmla="*/ 40577 w 45148"/>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48" h="159257">
                  <a:moveTo>
                    <a:pt x="40577" y="159258"/>
                  </a:moveTo>
                  <a:cubicBezTo>
                    <a:pt x="43148" y="159258"/>
                    <a:pt x="45149" y="157163"/>
                    <a:pt x="45149" y="154496"/>
                  </a:cubicBezTo>
                  <a:lnTo>
                    <a:pt x="39910" y="4763"/>
                  </a:lnTo>
                  <a:cubicBezTo>
                    <a:pt x="39910" y="2191"/>
                    <a:pt x="37910" y="0"/>
                    <a:pt x="35338" y="0"/>
                  </a:cubicBezTo>
                  <a:lnTo>
                    <a:pt x="13430" y="0"/>
                  </a:lnTo>
                  <a:cubicBezTo>
                    <a:pt x="10859" y="0"/>
                    <a:pt x="8858" y="2095"/>
                    <a:pt x="8858" y="4763"/>
                  </a:cubicBezTo>
                  <a:lnTo>
                    <a:pt x="0" y="154496"/>
                  </a:lnTo>
                  <a:cubicBezTo>
                    <a:pt x="0" y="157163"/>
                    <a:pt x="2096"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505B7BF-19CF-136A-C32B-E3C7CDAB0D09}"/>
                </a:ext>
              </a:extLst>
            </p:cNvPr>
            <p:cNvSpPr/>
            <p:nvPr/>
          </p:nvSpPr>
          <p:spPr>
            <a:xfrm>
              <a:off x="776858"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3053" y="159258"/>
                    <a:pt x="45053" y="157163"/>
                    <a:pt x="45053" y="154496"/>
                  </a:cubicBezTo>
                  <a:lnTo>
                    <a:pt x="39910" y="4763"/>
                  </a:lnTo>
                  <a:cubicBezTo>
                    <a:pt x="39910" y="2191"/>
                    <a:pt x="37814" y="0"/>
                    <a:pt x="35338" y="0"/>
                  </a:cubicBezTo>
                  <a:lnTo>
                    <a:pt x="13430" y="0"/>
                  </a:lnTo>
                  <a:cubicBezTo>
                    <a:pt x="10859"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B938D87-9593-4B7A-71E3-8A0C475ECFF1}"/>
                </a:ext>
              </a:extLst>
            </p:cNvPr>
            <p:cNvSpPr/>
            <p:nvPr/>
          </p:nvSpPr>
          <p:spPr>
            <a:xfrm>
              <a:off x="858869" y="1676558"/>
              <a:ext cx="45053" cy="159257"/>
            </a:xfrm>
            <a:custGeom>
              <a:avLst/>
              <a:gdLst>
                <a:gd name="connsiteX0" fmla="*/ 40481 w 45053"/>
                <a:gd name="connsiteY0" fmla="*/ 159258 h 159257"/>
                <a:gd name="connsiteX1" fmla="*/ 45053 w 45053"/>
                <a:gd name="connsiteY1" fmla="*/ 154496 h 159257"/>
                <a:gd name="connsiteX2" fmla="*/ 39910 w 45053"/>
                <a:gd name="connsiteY2" fmla="*/ 4763 h 159257"/>
                <a:gd name="connsiteX3" fmla="*/ 35338 w 45053"/>
                <a:gd name="connsiteY3" fmla="*/ 0 h 159257"/>
                <a:gd name="connsiteX4" fmla="*/ 13430 w 45053"/>
                <a:gd name="connsiteY4" fmla="*/ 0 h 159257"/>
                <a:gd name="connsiteX5" fmla="*/ 8858 w 45053"/>
                <a:gd name="connsiteY5" fmla="*/ 4763 h 159257"/>
                <a:gd name="connsiteX6" fmla="*/ 0 w 45053"/>
                <a:gd name="connsiteY6" fmla="*/ 154496 h 159257"/>
                <a:gd name="connsiteX7" fmla="*/ 4572 w 45053"/>
                <a:gd name="connsiteY7" fmla="*/ 159258 h 159257"/>
                <a:gd name="connsiteX8" fmla="*/ 40577 w 45053"/>
                <a:gd name="connsiteY8" fmla="*/ 159258 h 159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53" h="159257">
                  <a:moveTo>
                    <a:pt x="40481" y="159258"/>
                  </a:moveTo>
                  <a:cubicBezTo>
                    <a:pt x="42958" y="159258"/>
                    <a:pt x="45053" y="157163"/>
                    <a:pt x="45053" y="154496"/>
                  </a:cubicBezTo>
                  <a:lnTo>
                    <a:pt x="39910" y="4763"/>
                  </a:lnTo>
                  <a:cubicBezTo>
                    <a:pt x="39910" y="2191"/>
                    <a:pt x="37910" y="0"/>
                    <a:pt x="35338" y="0"/>
                  </a:cubicBezTo>
                  <a:lnTo>
                    <a:pt x="13430" y="0"/>
                  </a:lnTo>
                  <a:cubicBezTo>
                    <a:pt x="10858" y="0"/>
                    <a:pt x="8858" y="2095"/>
                    <a:pt x="8858" y="4763"/>
                  </a:cubicBezTo>
                  <a:lnTo>
                    <a:pt x="0" y="154496"/>
                  </a:lnTo>
                  <a:cubicBezTo>
                    <a:pt x="0" y="157163"/>
                    <a:pt x="2000" y="159258"/>
                    <a:pt x="4572" y="159258"/>
                  </a:cubicBezTo>
                  <a:lnTo>
                    <a:pt x="40577" y="159258"/>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E03BD3C-F838-AF29-D425-0CE6B75CCFD0}"/>
                </a:ext>
              </a:extLst>
            </p:cNvPr>
            <p:cNvSpPr/>
            <p:nvPr/>
          </p:nvSpPr>
          <p:spPr>
            <a:xfrm>
              <a:off x="571500" y="1554161"/>
              <a:ext cx="378809" cy="111728"/>
            </a:xfrm>
            <a:custGeom>
              <a:avLst/>
              <a:gdLst>
                <a:gd name="connsiteX0" fmla="*/ 5239 w 378809"/>
                <a:gd name="connsiteY0" fmla="*/ 111729 h 111728"/>
                <a:gd name="connsiteX1" fmla="*/ 373571 w 378809"/>
                <a:gd name="connsiteY1" fmla="*/ 111729 h 111728"/>
                <a:gd name="connsiteX2" fmla="*/ 378809 w 378809"/>
                <a:gd name="connsiteY2" fmla="*/ 106204 h 111728"/>
                <a:gd name="connsiteX3" fmla="*/ 197358 w 378809"/>
                <a:gd name="connsiteY3" fmla="*/ 2001 h 111728"/>
                <a:gd name="connsiteX4" fmla="*/ 178975 w 378809"/>
                <a:gd name="connsiteY4" fmla="*/ 2001 h 111728"/>
                <a:gd name="connsiteX5" fmla="*/ 0 w 378809"/>
                <a:gd name="connsiteY5" fmla="*/ 106204 h 111728"/>
                <a:gd name="connsiteX6" fmla="*/ 5239 w 378809"/>
                <a:gd name="connsiteY6" fmla="*/ 111729 h 111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8809" h="111728">
                  <a:moveTo>
                    <a:pt x="5239" y="111729"/>
                  </a:moveTo>
                  <a:lnTo>
                    <a:pt x="373571" y="111729"/>
                  </a:lnTo>
                  <a:cubicBezTo>
                    <a:pt x="376428" y="111729"/>
                    <a:pt x="378809" y="110395"/>
                    <a:pt x="378809" y="106204"/>
                  </a:cubicBezTo>
                  <a:lnTo>
                    <a:pt x="197358" y="2001"/>
                  </a:lnTo>
                  <a:cubicBezTo>
                    <a:pt x="189357" y="-571"/>
                    <a:pt x="185547" y="-761"/>
                    <a:pt x="178975" y="2001"/>
                  </a:cubicBezTo>
                  <a:lnTo>
                    <a:pt x="0" y="106204"/>
                  </a:lnTo>
                  <a:cubicBezTo>
                    <a:pt x="0" y="109348"/>
                    <a:pt x="2286" y="111729"/>
                    <a:pt x="5239" y="111729"/>
                  </a:cubicBez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5679CFD-8679-B913-AC27-2E1FAE4C56B2}"/>
                </a:ext>
              </a:extLst>
            </p:cNvPr>
            <p:cNvSpPr/>
            <p:nvPr/>
          </p:nvSpPr>
          <p:spPr>
            <a:xfrm>
              <a:off x="571500" y="1909825"/>
              <a:ext cx="378809" cy="18383"/>
            </a:xfrm>
            <a:custGeom>
              <a:avLst/>
              <a:gdLst>
                <a:gd name="connsiteX0" fmla="*/ 0 w 378809"/>
                <a:gd name="connsiteY0" fmla="*/ 0 h 18383"/>
                <a:gd name="connsiteX1" fmla="*/ 378809 w 378809"/>
                <a:gd name="connsiteY1" fmla="*/ 0 h 18383"/>
                <a:gd name="connsiteX2" fmla="*/ 378809 w 378809"/>
                <a:gd name="connsiteY2" fmla="*/ 18383 h 18383"/>
                <a:gd name="connsiteX3" fmla="*/ 0 w 378809"/>
                <a:gd name="connsiteY3" fmla="*/ 18383 h 18383"/>
              </a:gdLst>
              <a:ahLst/>
              <a:cxnLst>
                <a:cxn ang="0">
                  <a:pos x="connsiteX0" y="connsiteY0"/>
                </a:cxn>
                <a:cxn ang="0">
                  <a:pos x="connsiteX1" y="connsiteY1"/>
                </a:cxn>
                <a:cxn ang="0">
                  <a:pos x="connsiteX2" y="connsiteY2"/>
                </a:cxn>
                <a:cxn ang="0">
                  <a:pos x="connsiteX3" y="connsiteY3"/>
                </a:cxn>
              </a:cxnLst>
              <a:rect l="l" t="t" r="r" b="b"/>
              <a:pathLst>
                <a:path w="378809" h="18383">
                  <a:moveTo>
                    <a:pt x="0" y="0"/>
                  </a:moveTo>
                  <a:lnTo>
                    <a:pt x="378809" y="0"/>
                  </a:lnTo>
                  <a:lnTo>
                    <a:pt x="378809" y="18383"/>
                  </a:lnTo>
                  <a:lnTo>
                    <a:pt x="0" y="18383"/>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380FFCF-1E48-D8F7-7B84-7E37F7BFCAEB}"/>
                </a:ext>
              </a:extLst>
            </p:cNvPr>
            <p:cNvSpPr/>
            <p:nvPr/>
          </p:nvSpPr>
          <p:spPr>
            <a:xfrm>
              <a:off x="589692" y="1882298"/>
              <a:ext cx="342138" cy="16001"/>
            </a:xfrm>
            <a:custGeom>
              <a:avLst/>
              <a:gdLst>
                <a:gd name="connsiteX0" fmla="*/ 0 w 342138"/>
                <a:gd name="connsiteY0" fmla="*/ 0 h 16001"/>
                <a:gd name="connsiteX1" fmla="*/ 342138 w 342138"/>
                <a:gd name="connsiteY1" fmla="*/ 0 h 16001"/>
                <a:gd name="connsiteX2" fmla="*/ 342138 w 342138"/>
                <a:gd name="connsiteY2" fmla="*/ 16002 h 16001"/>
                <a:gd name="connsiteX3" fmla="*/ 0 w 342138"/>
                <a:gd name="connsiteY3" fmla="*/ 16002 h 16001"/>
              </a:gdLst>
              <a:ahLst/>
              <a:cxnLst>
                <a:cxn ang="0">
                  <a:pos x="connsiteX0" y="connsiteY0"/>
                </a:cxn>
                <a:cxn ang="0">
                  <a:pos x="connsiteX1" y="connsiteY1"/>
                </a:cxn>
                <a:cxn ang="0">
                  <a:pos x="connsiteX2" y="connsiteY2"/>
                </a:cxn>
                <a:cxn ang="0">
                  <a:pos x="connsiteX3" y="connsiteY3"/>
                </a:cxn>
              </a:cxnLst>
              <a:rect l="l" t="t" r="r" b="b"/>
              <a:pathLst>
                <a:path w="342138" h="16001">
                  <a:moveTo>
                    <a:pt x="0" y="0"/>
                  </a:moveTo>
                  <a:lnTo>
                    <a:pt x="342138" y="0"/>
                  </a:lnTo>
                  <a:lnTo>
                    <a:pt x="342138" y="16002"/>
                  </a:lnTo>
                  <a:lnTo>
                    <a:pt x="0" y="16002"/>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E338135-A541-7EFC-E165-7A9381DEB159}"/>
                </a:ext>
              </a:extLst>
            </p:cNvPr>
            <p:cNvSpPr/>
            <p:nvPr/>
          </p:nvSpPr>
          <p:spPr>
            <a:xfrm>
              <a:off x="611600" y="1856866"/>
              <a:ext cx="298513" cy="14954"/>
            </a:xfrm>
            <a:custGeom>
              <a:avLst/>
              <a:gdLst>
                <a:gd name="connsiteX0" fmla="*/ 0 w 298513"/>
                <a:gd name="connsiteY0" fmla="*/ 0 h 14954"/>
                <a:gd name="connsiteX1" fmla="*/ 298514 w 298513"/>
                <a:gd name="connsiteY1" fmla="*/ 0 h 14954"/>
                <a:gd name="connsiteX2" fmla="*/ 298514 w 298513"/>
                <a:gd name="connsiteY2" fmla="*/ 14954 h 14954"/>
                <a:gd name="connsiteX3" fmla="*/ 0 w 298513"/>
                <a:gd name="connsiteY3" fmla="*/ 14954 h 14954"/>
              </a:gdLst>
              <a:ahLst/>
              <a:cxnLst>
                <a:cxn ang="0">
                  <a:pos x="connsiteX0" y="connsiteY0"/>
                </a:cxn>
                <a:cxn ang="0">
                  <a:pos x="connsiteX1" y="connsiteY1"/>
                </a:cxn>
                <a:cxn ang="0">
                  <a:pos x="connsiteX2" y="connsiteY2"/>
                </a:cxn>
                <a:cxn ang="0">
                  <a:pos x="connsiteX3" y="connsiteY3"/>
                </a:cxn>
              </a:cxnLst>
              <a:rect l="l" t="t" r="r" b="b"/>
              <a:pathLst>
                <a:path w="298513" h="14954">
                  <a:moveTo>
                    <a:pt x="0" y="0"/>
                  </a:moveTo>
                  <a:lnTo>
                    <a:pt x="298514" y="0"/>
                  </a:lnTo>
                  <a:lnTo>
                    <a:pt x="298514" y="14954"/>
                  </a:lnTo>
                  <a:lnTo>
                    <a:pt x="0" y="14954"/>
                  </a:lnTo>
                  <a:close/>
                </a:path>
              </a:pathLst>
            </a:custGeom>
            <a:grpFill/>
            <a:ln w="9525"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 name="Group 104">
            <a:extLst>
              <a:ext uri="{FF2B5EF4-FFF2-40B4-BE49-F238E27FC236}">
                <a16:creationId xmlns:a16="http://schemas.microsoft.com/office/drawing/2014/main" id="{64E66327-C2DE-C6D6-1602-B1D2B5930F57}"/>
              </a:ext>
              <a:ext uri="{C183D7F6-B498-43B3-948B-1728B52AA6E4}">
                <adec:decorative xmlns:adec="http://schemas.microsoft.com/office/drawing/2017/decorative" val="1"/>
              </a:ext>
            </a:extLst>
          </p:cNvPr>
          <p:cNvGrpSpPr/>
          <p:nvPr/>
        </p:nvGrpSpPr>
        <p:grpSpPr>
          <a:xfrm>
            <a:off x="6314875" y="3381829"/>
            <a:ext cx="416106" cy="476216"/>
            <a:chOff x="6096000" y="3013529"/>
            <a:chExt cx="416106" cy="476216"/>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102" name="Freeform: Shape 101">
              <a:extLst>
                <a:ext uri="{FF2B5EF4-FFF2-40B4-BE49-F238E27FC236}">
                  <a16:creationId xmlns:a16="http://schemas.microsoft.com/office/drawing/2014/main" id="{64275EB1-4411-70D8-9FB7-0D59C5DE6242}"/>
                </a:ext>
              </a:extLst>
            </p:cNvPr>
            <p:cNvSpPr/>
            <p:nvPr/>
          </p:nvSpPr>
          <p:spPr>
            <a:xfrm>
              <a:off x="6200723" y="3304264"/>
              <a:ext cx="199648" cy="185481"/>
            </a:xfrm>
            <a:custGeom>
              <a:avLst/>
              <a:gdLst>
                <a:gd name="connsiteX0" fmla="*/ 141827 w 199648"/>
                <a:gd name="connsiteY0" fmla="*/ 44544 h 185481"/>
                <a:gd name="connsiteX1" fmla="*/ 149730 w 199648"/>
                <a:gd name="connsiteY1" fmla="*/ 28379 h 185481"/>
                <a:gd name="connsiteX2" fmla="*/ 149730 w 199648"/>
                <a:gd name="connsiteY2" fmla="*/ 20835 h 185481"/>
                <a:gd name="connsiteX3" fmla="*/ 128775 w 199648"/>
                <a:gd name="connsiteY3" fmla="*/ 0 h 185481"/>
                <a:gd name="connsiteX4" fmla="*/ 78004 w 199648"/>
                <a:gd name="connsiteY4" fmla="*/ 0 h 185481"/>
                <a:gd name="connsiteX5" fmla="*/ 57169 w 199648"/>
                <a:gd name="connsiteY5" fmla="*/ 20835 h 185481"/>
                <a:gd name="connsiteX6" fmla="*/ 57169 w 199648"/>
                <a:gd name="connsiteY6" fmla="*/ 28379 h 185481"/>
                <a:gd name="connsiteX7" fmla="*/ 60642 w 199648"/>
                <a:gd name="connsiteY7" fmla="*/ 39994 h 185481"/>
                <a:gd name="connsiteX8" fmla="*/ 1968 w 199648"/>
                <a:gd name="connsiteY8" fmla="*/ 135429 h 185481"/>
                <a:gd name="connsiteX9" fmla="*/ 6398 w 199648"/>
                <a:gd name="connsiteY9" fmla="*/ 153989 h 185481"/>
                <a:gd name="connsiteX10" fmla="*/ 13463 w 199648"/>
                <a:gd name="connsiteY10" fmla="*/ 156025 h 185481"/>
                <a:gd name="connsiteX11" fmla="*/ 24958 w 199648"/>
                <a:gd name="connsiteY11" fmla="*/ 149559 h 185481"/>
                <a:gd name="connsiteX12" fmla="*/ 86506 w 199648"/>
                <a:gd name="connsiteY12" fmla="*/ 49334 h 185481"/>
                <a:gd name="connsiteX13" fmla="*/ 89979 w 199648"/>
                <a:gd name="connsiteY13" fmla="*/ 49334 h 185481"/>
                <a:gd name="connsiteX14" fmla="*/ 89979 w 199648"/>
                <a:gd name="connsiteY14" fmla="*/ 172070 h 185481"/>
                <a:gd name="connsiteX15" fmla="*/ 103390 w 199648"/>
                <a:gd name="connsiteY15" fmla="*/ 185482 h 185481"/>
                <a:gd name="connsiteX16" fmla="*/ 116801 w 199648"/>
                <a:gd name="connsiteY16" fmla="*/ 172070 h 185481"/>
                <a:gd name="connsiteX17" fmla="*/ 116801 w 199648"/>
                <a:gd name="connsiteY17" fmla="*/ 55441 h 185481"/>
                <a:gd name="connsiteX18" fmla="*/ 174637 w 199648"/>
                <a:gd name="connsiteY18" fmla="*/ 149559 h 185481"/>
                <a:gd name="connsiteX19" fmla="*/ 186132 w 199648"/>
                <a:gd name="connsiteY19" fmla="*/ 156025 h 185481"/>
                <a:gd name="connsiteX20" fmla="*/ 193197 w 199648"/>
                <a:gd name="connsiteY20" fmla="*/ 153989 h 185481"/>
                <a:gd name="connsiteX21" fmla="*/ 197628 w 199648"/>
                <a:gd name="connsiteY21" fmla="*/ 135429 h 185481"/>
                <a:gd name="connsiteX22" fmla="*/ 141827 w 199648"/>
                <a:gd name="connsiteY22" fmla="*/ 44544 h 18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9648" h="185481">
                  <a:moveTo>
                    <a:pt x="141827" y="44544"/>
                  </a:moveTo>
                  <a:cubicBezTo>
                    <a:pt x="146617" y="40713"/>
                    <a:pt x="149730" y="34965"/>
                    <a:pt x="149730" y="28379"/>
                  </a:cubicBezTo>
                  <a:lnTo>
                    <a:pt x="149730" y="20835"/>
                  </a:lnTo>
                  <a:cubicBezTo>
                    <a:pt x="149730" y="9340"/>
                    <a:pt x="140271" y="0"/>
                    <a:pt x="128775" y="0"/>
                  </a:cubicBezTo>
                  <a:lnTo>
                    <a:pt x="78004" y="0"/>
                  </a:lnTo>
                  <a:cubicBezTo>
                    <a:pt x="66509" y="0"/>
                    <a:pt x="57169" y="9340"/>
                    <a:pt x="57169" y="20835"/>
                  </a:cubicBezTo>
                  <a:lnTo>
                    <a:pt x="57169" y="28379"/>
                  </a:lnTo>
                  <a:cubicBezTo>
                    <a:pt x="57169" y="32690"/>
                    <a:pt x="58486" y="36641"/>
                    <a:pt x="60642" y="39994"/>
                  </a:cubicBezTo>
                  <a:lnTo>
                    <a:pt x="1968" y="135429"/>
                  </a:lnTo>
                  <a:cubicBezTo>
                    <a:pt x="-1864" y="141775"/>
                    <a:pt x="52" y="150038"/>
                    <a:pt x="6398" y="153989"/>
                  </a:cubicBezTo>
                  <a:cubicBezTo>
                    <a:pt x="8554" y="155306"/>
                    <a:pt x="10948" y="156025"/>
                    <a:pt x="13463" y="156025"/>
                  </a:cubicBezTo>
                  <a:cubicBezTo>
                    <a:pt x="18013" y="156025"/>
                    <a:pt x="22444" y="153750"/>
                    <a:pt x="24958" y="149559"/>
                  </a:cubicBezTo>
                  <a:lnTo>
                    <a:pt x="86506" y="49334"/>
                  </a:lnTo>
                  <a:lnTo>
                    <a:pt x="89979" y="49334"/>
                  </a:lnTo>
                  <a:lnTo>
                    <a:pt x="89979" y="172070"/>
                  </a:lnTo>
                  <a:cubicBezTo>
                    <a:pt x="89979" y="179494"/>
                    <a:pt x="96086" y="185482"/>
                    <a:pt x="103390" y="185482"/>
                  </a:cubicBezTo>
                  <a:cubicBezTo>
                    <a:pt x="110694" y="185482"/>
                    <a:pt x="116801" y="179494"/>
                    <a:pt x="116801" y="172070"/>
                  </a:cubicBezTo>
                  <a:lnTo>
                    <a:pt x="116801" y="55441"/>
                  </a:lnTo>
                  <a:lnTo>
                    <a:pt x="174637" y="149559"/>
                  </a:lnTo>
                  <a:cubicBezTo>
                    <a:pt x="177152" y="153750"/>
                    <a:pt x="181582" y="156025"/>
                    <a:pt x="186132" y="156025"/>
                  </a:cubicBezTo>
                  <a:cubicBezTo>
                    <a:pt x="188527" y="156025"/>
                    <a:pt x="190922" y="155306"/>
                    <a:pt x="193197" y="153989"/>
                  </a:cubicBezTo>
                  <a:cubicBezTo>
                    <a:pt x="199543" y="150157"/>
                    <a:pt x="201579" y="141775"/>
                    <a:pt x="197628" y="135429"/>
                  </a:cubicBezTo>
                  <a:lnTo>
                    <a:pt x="141827" y="44544"/>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5734B597-3E00-9773-C655-B78C24C0EF0B}"/>
                </a:ext>
              </a:extLst>
            </p:cNvPr>
            <p:cNvSpPr/>
            <p:nvPr/>
          </p:nvSpPr>
          <p:spPr>
            <a:xfrm>
              <a:off x="6096000" y="3013529"/>
              <a:ext cx="416106" cy="266906"/>
            </a:xfrm>
            <a:custGeom>
              <a:avLst/>
              <a:gdLst>
                <a:gd name="connsiteX0" fmla="*/ 0 w 416106"/>
                <a:gd name="connsiteY0" fmla="*/ 0 h 266906"/>
                <a:gd name="connsiteX1" fmla="*/ 0 w 416106"/>
                <a:gd name="connsiteY1" fmla="*/ 250741 h 266906"/>
                <a:gd name="connsiteX2" fmla="*/ 16165 w 416106"/>
                <a:gd name="connsiteY2" fmla="*/ 266907 h 266906"/>
                <a:gd name="connsiteX3" fmla="*/ 399941 w 416106"/>
                <a:gd name="connsiteY3" fmla="*/ 266907 h 266906"/>
                <a:gd name="connsiteX4" fmla="*/ 416106 w 416106"/>
                <a:gd name="connsiteY4" fmla="*/ 250741 h 266906"/>
                <a:gd name="connsiteX5" fmla="*/ 416106 w 416106"/>
                <a:gd name="connsiteY5" fmla="*/ 0 h 266906"/>
                <a:gd name="connsiteX6" fmla="*/ 0 w 416106"/>
                <a:gd name="connsiteY6" fmla="*/ 0 h 266906"/>
                <a:gd name="connsiteX7" fmla="*/ 146206 w 416106"/>
                <a:gd name="connsiteY7" fmla="*/ 242958 h 266906"/>
                <a:gd name="connsiteX8" fmla="*/ 105853 w 416106"/>
                <a:gd name="connsiteY8" fmla="*/ 242958 h 266906"/>
                <a:gd name="connsiteX9" fmla="*/ 105853 w 416106"/>
                <a:gd name="connsiteY9" fmla="*/ 190391 h 266906"/>
                <a:gd name="connsiteX10" fmla="*/ 146206 w 416106"/>
                <a:gd name="connsiteY10" fmla="*/ 190391 h 266906"/>
                <a:gd name="connsiteX11" fmla="*/ 146206 w 416106"/>
                <a:gd name="connsiteY11" fmla="*/ 242958 h 266906"/>
                <a:gd name="connsiteX12" fmla="*/ 203204 w 416106"/>
                <a:gd name="connsiteY12" fmla="*/ 242958 h 266906"/>
                <a:gd name="connsiteX13" fmla="*/ 162850 w 416106"/>
                <a:gd name="connsiteY13" fmla="*/ 242958 h 266906"/>
                <a:gd name="connsiteX14" fmla="*/ 162850 w 416106"/>
                <a:gd name="connsiteY14" fmla="*/ 153390 h 266906"/>
                <a:gd name="connsiteX15" fmla="*/ 203204 w 416106"/>
                <a:gd name="connsiteY15" fmla="*/ 153390 h 266906"/>
                <a:gd name="connsiteX16" fmla="*/ 203204 w 416106"/>
                <a:gd name="connsiteY16" fmla="*/ 242958 h 266906"/>
                <a:gd name="connsiteX17" fmla="*/ 182368 w 416106"/>
                <a:gd name="connsiteY17" fmla="*/ 113516 h 266906"/>
                <a:gd name="connsiteX18" fmla="*/ 123694 w 416106"/>
                <a:gd name="connsiteY18" fmla="*/ 171591 h 266906"/>
                <a:gd name="connsiteX19" fmla="*/ 99746 w 416106"/>
                <a:gd name="connsiteY19" fmla="*/ 148242 h 266906"/>
                <a:gd name="connsiteX20" fmla="*/ 180931 w 416106"/>
                <a:gd name="connsiteY20" fmla="*/ 67774 h 266906"/>
                <a:gd name="connsiteX21" fmla="*/ 211466 w 416106"/>
                <a:gd name="connsiteY21" fmla="*/ 97471 h 266906"/>
                <a:gd name="connsiteX22" fmla="*/ 256250 w 416106"/>
                <a:gd name="connsiteY22" fmla="*/ 52567 h 266906"/>
                <a:gd name="connsiteX23" fmla="*/ 237211 w 416106"/>
                <a:gd name="connsiteY23" fmla="*/ 34127 h 266906"/>
                <a:gd name="connsiteX24" fmla="*/ 310254 w 416106"/>
                <a:gd name="connsiteY24" fmla="*/ 16764 h 266906"/>
                <a:gd name="connsiteX25" fmla="*/ 298878 w 416106"/>
                <a:gd name="connsiteY25" fmla="*/ 90526 h 266906"/>
                <a:gd name="connsiteX26" fmla="*/ 282713 w 416106"/>
                <a:gd name="connsiteY26" fmla="*/ 75438 h 266906"/>
                <a:gd name="connsiteX27" fmla="*/ 213621 w 416106"/>
                <a:gd name="connsiteY27" fmla="*/ 143931 h 266906"/>
                <a:gd name="connsiteX28" fmla="*/ 182488 w 416106"/>
                <a:gd name="connsiteY28" fmla="*/ 113636 h 266906"/>
                <a:gd name="connsiteX29" fmla="*/ 260321 w 416106"/>
                <a:gd name="connsiteY29" fmla="*/ 242958 h 266906"/>
                <a:gd name="connsiteX30" fmla="*/ 219968 w 416106"/>
                <a:gd name="connsiteY30" fmla="*/ 242958 h 266906"/>
                <a:gd name="connsiteX31" fmla="*/ 219968 w 416106"/>
                <a:gd name="connsiteY31" fmla="*/ 178417 h 266906"/>
                <a:gd name="connsiteX32" fmla="*/ 260321 w 416106"/>
                <a:gd name="connsiteY32" fmla="*/ 178417 h 266906"/>
                <a:gd name="connsiteX33" fmla="*/ 260321 w 416106"/>
                <a:gd name="connsiteY33" fmla="*/ 242958 h 266906"/>
                <a:gd name="connsiteX34" fmla="*/ 316480 w 416106"/>
                <a:gd name="connsiteY34" fmla="*/ 242958 h 266906"/>
                <a:gd name="connsiteX35" fmla="*/ 276127 w 416106"/>
                <a:gd name="connsiteY35" fmla="*/ 242958 h 266906"/>
                <a:gd name="connsiteX36" fmla="*/ 276127 w 416106"/>
                <a:gd name="connsiteY36" fmla="*/ 106930 h 266906"/>
                <a:gd name="connsiteX37" fmla="*/ 316480 w 416106"/>
                <a:gd name="connsiteY37" fmla="*/ 106930 h 266906"/>
                <a:gd name="connsiteX38" fmla="*/ 316480 w 416106"/>
                <a:gd name="connsiteY38" fmla="*/ 242958 h 26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16106" h="266906">
                  <a:moveTo>
                    <a:pt x="0" y="0"/>
                  </a:moveTo>
                  <a:lnTo>
                    <a:pt x="0" y="250741"/>
                  </a:lnTo>
                  <a:cubicBezTo>
                    <a:pt x="0" y="259722"/>
                    <a:pt x="7304" y="266907"/>
                    <a:pt x="16165" y="266907"/>
                  </a:cubicBezTo>
                  <a:lnTo>
                    <a:pt x="399941" y="266907"/>
                  </a:lnTo>
                  <a:cubicBezTo>
                    <a:pt x="408922" y="266907"/>
                    <a:pt x="416106" y="259722"/>
                    <a:pt x="416106" y="250741"/>
                  </a:cubicBezTo>
                  <a:lnTo>
                    <a:pt x="416106" y="0"/>
                  </a:lnTo>
                  <a:lnTo>
                    <a:pt x="0" y="0"/>
                  </a:lnTo>
                  <a:close/>
                  <a:moveTo>
                    <a:pt x="146206" y="242958"/>
                  </a:moveTo>
                  <a:lnTo>
                    <a:pt x="105853" y="242958"/>
                  </a:lnTo>
                  <a:lnTo>
                    <a:pt x="105853" y="190391"/>
                  </a:lnTo>
                  <a:lnTo>
                    <a:pt x="146206" y="190391"/>
                  </a:lnTo>
                  <a:lnTo>
                    <a:pt x="146206" y="242958"/>
                  </a:lnTo>
                  <a:close/>
                  <a:moveTo>
                    <a:pt x="203204" y="242958"/>
                  </a:moveTo>
                  <a:lnTo>
                    <a:pt x="162850" y="242958"/>
                  </a:lnTo>
                  <a:lnTo>
                    <a:pt x="162850" y="153390"/>
                  </a:lnTo>
                  <a:lnTo>
                    <a:pt x="203204" y="153390"/>
                  </a:lnTo>
                  <a:lnTo>
                    <a:pt x="203204" y="242958"/>
                  </a:lnTo>
                  <a:close/>
                  <a:moveTo>
                    <a:pt x="182368" y="113516"/>
                  </a:moveTo>
                  <a:lnTo>
                    <a:pt x="123694" y="171591"/>
                  </a:lnTo>
                  <a:lnTo>
                    <a:pt x="99746" y="148242"/>
                  </a:lnTo>
                  <a:lnTo>
                    <a:pt x="180931" y="67774"/>
                  </a:lnTo>
                  <a:lnTo>
                    <a:pt x="211466" y="97471"/>
                  </a:lnTo>
                  <a:lnTo>
                    <a:pt x="256250" y="52567"/>
                  </a:lnTo>
                  <a:lnTo>
                    <a:pt x="237211" y="34127"/>
                  </a:lnTo>
                  <a:lnTo>
                    <a:pt x="310254" y="16764"/>
                  </a:lnTo>
                  <a:lnTo>
                    <a:pt x="298878" y="90526"/>
                  </a:lnTo>
                  <a:lnTo>
                    <a:pt x="282713" y="75438"/>
                  </a:lnTo>
                  <a:lnTo>
                    <a:pt x="213621" y="143931"/>
                  </a:lnTo>
                  <a:lnTo>
                    <a:pt x="182488" y="113636"/>
                  </a:lnTo>
                  <a:close/>
                  <a:moveTo>
                    <a:pt x="260321" y="242958"/>
                  </a:moveTo>
                  <a:lnTo>
                    <a:pt x="219968" y="242958"/>
                  </a:lnTo>
                  <a:lnTo>
                    <a:pt x="219968" y="178417"/>
                  </a:lnTo>
                  <a:lnTo>
                    <a:pt x="260321" y="178417"/>
                  </a:lnTo>
                  <a:lnTo>
                    <a:pt x="260321" y="242958"/>
                  </a:lnTo>
                  <a:close/>
                  <a:moveTo>
                    <a:pt x="316480" y="242958"/>
                  </a:moveTo>
                  <a:lnTo>
                    <a:pt x="276127" y="242958"/>
                  </a:lnTo>
                  <a:lnTo>
                    <a:pt x="276127" y="106930"/>
                  </a:lnTo>
                  <a:lnTo>
                    <a:pt x="316480" y="106930"/>
                  </a:lnTo>
                  <a:lnTo>
                    <a:pt x="316480" y="242958"/>
                  </a:lnTo>
                  <a:close/>
                </a:path>
              </a:pathLst>
            </a:custGeom>
            <a:grpFill/>
            <a:ln w="119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5" name="Graphic 23">
            <a:extLst>
              <a:ext uri="{FF2B5EF4-FFF2-40B4-BE49-F238E27FC236}">
                <a16:creationId xmlns:a16="http://schemas.microsoft.com/office/drawing/2014/main" id="{39491347-68E7-08AA-C7A8-F8D2883049D8}"/>
              </a:ext>
              <a:ext uri="{C183D7F6-B498-43B3-948B-1728B52AA6E4}">
                <adec:decorative xmlns:adec="http://schemas.microsoft.com/office/drawing/2017/decorative" val="1"/>
              </a:ext>
            </a:extLst>
          </p:cNvPr>
          <p:cNvGrpSpPr/>
          <p:nvPr/>
        </p:nvGrpSpPr>
        <p:grpSpPr>
          <a:xfrm>
            <a:off x="3166475" y="4935537"/>
            <a:ext cx="417099" cy="461867"/>
            <a:chOff x="2913063" y="4859337"/>
            <a:chExt cx="417099" cy="461867"/>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146" name="Freeform: Shape 145">
              <a:extLst>
                <a:ext uri="{FF2B5EF4-FFF2-40B4-BE49-F238E27FC236}">
                  <a16:creationId xmlns:a16="http://schemas.microsoft.com/office/drawing/2014/main" id="{13B550C5-75A0-C5FF-CAB9-CAB9D5A004DB}"/>
                </a:ext>
              </a:extLst>
            </p:cNvPr>
            <p:cNvSpPr/>
            <p:nvPr/>
          </p:nvSpPr>
          <p:spPr>
            <a:xfrm>
              <a:off x="2913063" y="5113559"/>
              <a:ext cx="207742" cy="207645"/>
            </a:xfrm>
            <a:custGeom>
              <a:avLst/>
              <a:gdLst>
                <a:gd name="connsiteX0" fmla="*/ 114681 w 207742"/>
                <a:gd name="connsiteY0" fmla="*/ 122491 h 207645"/>
                <a:gd name="connsiteX1" fmla="*/ 93440 w 207742"/>
                <a:gd name="connsiteY1" fmla="*/ 122682 h 207645"/>
                <a:gd name="connsiteX2" fmla="*/ 82677 w 207742"/>
                <a:gd name="connsiteY2" fmla="*/ 104394 h 207645"/>
                <a:gd name="connsiteX3" fmla="*/ 93155 w 207742"/>
                <a:gd name="connsiteY3" fmla="*/ 85915 h 207645"/>
                <a:gd name="connsiteX4" fmla="*/ 114395 w 207742"/>
                <a:gd name="connsiteY4" fmla="*/ 85725 h 207645"/>
                <a:gd name="connsiteX5" fmla="*/ 125159 w 207742"/>
                <a:gd name="connsiteY5" fmla="*/ 104013 h 207645"/>
                <a:gd name="connsiteX6" fmla="*/ 114681 w 207742"/>
                <a:gd name="connsiteY6" fmla="*/ 122491 h 207645"/>
                <a:gd name="connsiteX7" fmla="*/ 114681 w 207742"/>
                <a:gd name="connsiteY7" fmla="*/ 122491 h 207645"/>
                <a:gd name="connsiteX8" fmla="*/ 187643 w 207742"/>
                <a:gd name="connsiteY8" fmla="*/ 129445 h 207645"/>
                <a:gd name="connsiteX9" fmla="*/ 193739 w 207742"/>
                <a:gd name="connsiteY9" fmla="*/ 124968 h 207645"/>
                <a:gd name="connsiteX10" fmla="*/ 201359 w 207742"/>
                <a:gd name="connsiteY10" fmla="*/ 124968 h 207645"/>
                <a:gd name="connsiteX11" fmla="*/ 207740 w 207742"/>
                <a:gd name="connsiteY11" fmla="*/ 118682 h 207645"/>
                <a:gd name="connsiteX12" fmla="*/ 207740 w 207742"/>
                <a:gd name="connsiteY12" fmla="*/ 90107 h 207645"/>
                <a:gd name="connsiteX13" fmla="*/ 201549 w 207742"/>
                <a:gd name="connsiteY13" fmla="*/ 83725 h 207645"/>
                <a:gd name="connsiteX14" fmla="*/ 193929 w 207742"/>
                <a:gd name="connsiteY14" fmla="*/ 83725 h 207645"/>
                <a:gd name="connsiteX15" fmla="*/ 187833 w 207742"/>
                <a:gd name="connsiteY15" fmla="*/ 79153 h 207645"/>
                <a:gd name="connsiteX16" fmla="*/ 181070 w 207742"/>
                <a:gd name="connsiteY16" fmla="*/ 62579 h 207645"/>
                <a:gd name="connsiteX17" fmla="*/ 182213 w 207742"/>
                <a:gd name="connsiteY17" fmla="*/ 55055 h 207645"/>
                <a:gd name="connsiteX18" fmla="*/ 187643 w 207742"/>
                <a:gd name="connsiteY18" fmla="*/ 49720 h 207645"/>
                <a:gd name="connsiteX19" fmla="*/ 187643 w 207742"/>
                <a:gd name="connsiteY19" fmla="*/ 40767 h 207645"/>
                <a:gd name="connsiteX20" fmla="*/ 167545 w 207742"/>
                <a:gd name="connsiteY20" fmla="*/ 20574 h 207645"/>
                <a:gd name="connsiteX21" fmla="*/ 158591 w 207742"/>
                <a:gd name="connsiteY21" fmla="*/ 20574 h 207645"/>
                <a:gd name="connsiteX22" fmla="*/ 153162 w 207742"/>
                <a:gd name="connsiteY22" fmla="*/ 25908 h 207645"/>
                <a:gd name="connsiteX23" fmla="*/ 145637 w 207742"/>
                <a:gd name="connsiteY23" fmla="*/ 26956 h 207645"/>
                <a:gd name="connsiteX24" fmla="*/ 129159 w 207742"/>
                <a:gd name="connsiteY24" fmla="*/ 20098 h 207645"/>
                <a:gd name="connsiteX25" fmla="*/ 124682 w 207742"/>
                <a:gd name="connsiteY25" fmla="*/ 14002 h 207645"/>
                <a:gd name="connsiteX26" fmla="*/ 124682 w 207742"/>
                <a:gd name="connsiteY26" fmla="*/ 6382 h 207645"/>
                <a:gd name="connsiteX27" fmla="*/ 118301 w 207742"/>
                <a:gd name="connsiteY27" fmla="*/ 0 h 207645"/>
                <a:gd name="connsiteX28" fmla="*/ 89726 w 207742"/>
                <a:gd name="connsiteY28" fmla="*/ 0 h 207645"/>
                <a:gd name="connsiteX29" fmla="*/ 83344 w 207742"/>
                <a:gd name="connsiteY29" fmla="*/ 6382 h 207645"/>
                <a:gd name="connsiteX30" fmla="*/ 83344 w 207742"/>
                <a:gd name="connsiteY30" fmla="*/ 14002 h 207645"/>
                <a:gd name="connsiteX31" fmla="*/ 78867 w 207742"/>
                <a:gd name="connsiteY31" fmla="*/ 20098 h 207645"/>
                <a:gd name="connsiteX32" fmla="*/ 63627 w 207742"/>
                <a:gd name="connsiteY32" fmla="*/ 26289 h 207645"/>
                <a:gd name="connsiteX33" fmla="*/ 56102 w 207742"/>
                <a:gd name="connsiteY33" fmla="*/ 25051 h 207645"/>
                <a:gd name="connsiteX34" fmla="*/ 50768 w 207742"/>
                <a:gd name="connsiteY34" fmla="*/ 19621 h 207645"/>
                <a:gd name="connsiteX35" fmla="*/ 41815 w 207742"/>
                <a:gd name="connsiteY35" fmla="*/ 19526 h 207645"/>
                <a:gd name="connsiteX36" fmla="*/ 21336 w 207742"/>
                <a:gd name="connsiteY36" fmla="*/ 39433 h 207645"/>
                <a:gd name="connsiteX37" fmla="*/ 21241 w 207742"/>
                <a:gd name="connsiteY37" fmla="*/ 48387 h 207645"/>
                <a:gd name="connsiteX38" fmla="*/ 26575 w 207742"/>
                <a:gd name="connsiteY38" fmla="*/ 53816 h 207645"/>
                <a:gd name="connsiteX39" fmla="*/ 27527 w 207742"/>
                <a:gd name="connsiteY39" fmla="*/ 61341 h 207645"/>
                <a:gd name="connsiteX40" fmla="*/ 20479 w 207742"/>
                <a:gd name="connsiteY40" fmla="*/ 77724 h 207645"/>
                <a:gd name="connsiteX41" fmla="*/ 14383 w 207742"/>
                <a:gd name="connsiteY41" fmla="*/ 82201 h 207645"/>
                <a:gd name="connsiteX42" fmla="*/ 6763 w 207742"/>
                <a:gd name="connsiteY42" fmla="*/ 82201 h 207645"/>
                <a:gd name="connsiteX43" fmla="*/ 381 w 207742"/>
                <a:gd name="connsiteY43" fmla="*/ 88392 h 207645"/>
                <a:gd name="connsiteX44" fmla="*/ 0 w 207742"/>
                <a:gd name="connsiteY44" fmla="*/ 116967 h 207645"/>
                <a:gd name="connsiteX45" fmla="*/ 6287 w 207742"/>
                <a:gd name="connsiteY45" fmla="*/ 123349 h 207645"/>
                <a:gd name="connsiteX46" fmla="*/ 13907 w 207742"/>
                <a:gd name="connsiteY46" fmla="*/ 123349 h 207645"/>
                <a:gd name="connsiteX47" fmla="*/ 19907 w 207742"/>
                <a:gd name="connsiteY47" fmla="*/ 128016 h 207645"/>
                <a:gd name="connsiteX48" fmla="*/ 26575 w 207742"/>
                <a:gd name="connsiteY48" fmla="*/ 144589 h 207645"/>
                <a:gd name="connsiteX49" fmla="*/ 25432 w 207742"/>
                <a:gd name="connsiteY49" fmla="*/ 152019 h 207645"/>
                <a:gd name="connsiteX50" fmla="*/ 20003 w 207742"/>
                <a:gd name="connsiteY50" fmla="*/ 157353 h 207645"/>
                <a:gd name="connsiteX51" fmla="*/ 19907 w 207742"/>
                <a:gd name="connsiteY51" fmla="*/ 166307 h 207645"/>
                <a:gd name="connsiteX52" fmla="*/ 39910 w 207742"/>
                <a:gd name="connsiteY52" fmla="*/ 186690 h 207645"/>
                <a:gd name="connsiteX53" fmla="*/ 48863 w 207742"/>
                <a:gd name="connsiteY53" fmla="*/ 186690 h 207645"/>
                <a:gd name="connsiteX54" fmla="*/ 54293 w 207742"/>
                <a:gd name="connsiteY54" fmla="*/ 181356 h 207645"/>
                <a:gd name="connsiteX55" fmla="*/ 61817 w 207742"/>
                <a:gd name="connsiteY55" fmla="*/ 180308 h 207645"/>
                <a:gd name="connsiteX56" fmla="*/ 78296 w 207742"/>
                <a:gd name="connsiteY56" fmla="*/ 187261 h 207645"/>
                <a:gd name="connsiteX57" fmla="*/ 82772 w 207742"/>
                <a:gd name="connsiteY57" fmla="*/ 193358 h 207645"/>
                <a:gd name="connsiteX58" fmla="*/ 82772 w 207742"/>
                <a:gd name="connsiteY58" fmla="*/ 200978 h 207645"/>
                <a:gd name="connsiteX59" fmla="*/ 88964 w 207742"/>
                <a:gd name="connsiteY59" fmla="*/ 207359 h 207645"/>
                <a:gd name="connsiteX60" fmla="*/ 117539 w 207742"/>
                <a:gd name="connsiteY60" fmla="*/ 207645 h 207645"/>
                <a:gd name="connsiteX61" fmla="*/ 123920 w 207742"/>
                <a:gd name="connsiteY61" fmla="*/ 201359 h 207645"/>
                <a:gd name="connsiteX62" fmla="*/ 123920 w 207742"/>
                <a:gd name="connsiteY62" fmla="*/ 193738 h 207645"/>
                <a:gd name="connsiteX63" fmla="*/ 128588 w 207742"/>
                <a:gd name="connsiteY63" fmla="*/ 187738 h 207645"/>
                <a:gd name="connsiteX64" fmla="*/ 145161 w 207742"/>
                <a:gd name="connsiteY64" fmla="*/ 180975 h 207645"/>
                <a:gd name="connsiteX65" fmla="*/ 152686 w 207742"/>
                <a:gd name="connsiteY65" fmla="*/ 182118 h 207645"/>
                <a:gd name="connsiteX66" fmla="*/ 158020 w 207742"/>
                <a:gd name="connsiteY66" fmla="*/ 187547 h 207645"/>
                <a:gd name="connsiteX67" fmla="*/ 166973 w 207742"/>
                <a:gd name="connsiteY67" fmla="*/ 187547 h 207645"/>
                <a:gd name="connsiteX68" fmla="*/ 187262 w 207742"/>
                <a:gd name="connsiteY68" fmla="*/ 167450 h 207645"/>
                <a:gd name="connsiteX69" fmla="*/ 187262 w 207742"/>
                <a:gd name="connsiteY69" fmla="*/ 158496 h 207645"/>
                <a:gd name="connsiteX70" fmla="*/ 181928 w 207742"/>
                <a:gd name="connsiteY70" fmla="*/ 153067 h 207645"/>
                <a:gd name="connsiteX71" fmla="*/ 180880 w 207742"/>
                <a:gd name="connsiteY71" fmla="*/ 145542 h 207645"/>
                <a:gd name="connsiteX72" fmla="*/ 187833 w 207742"/>
                <a:gd name="connsiteY72" fmla="*/ 129064 h 207645"/>
                <a:gd name="connsiteX73" fmla="*/ 187833 w 207742"/>
                <a:gd name="connsiteY73" fmla="*/ 129064 h 207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07742" h="207645">
                  <a:moveTo>
                    <a:pt x="114681" y="122491"/>
                  </a:moveTo>
                  <a:lnTo>
                    <a:pt x="93440" y="122682"/>
                  </a:lnTo>
                  <a:lnTo>
                    <a:pt x="82677" y="104394"/>
                  </a:lnTo>
                  <a:lnTo>
                    <a:pt x="93155" y="85915"/>
                  </a:lnTo>
                  <a:lnTo>
                    <a:pt x="114395" y="85725"/>
                  </a:lnTo>
                  <a:lnTo>
                    <a:pt x="125159" y="104013"/>
                  </a:lnTo>
                  <a:lnTo>
                    <a:pt x="114681" y="122491"/>
                  </a:lnTo>
                  <a:lnTo>
                    <a:pt x="114681" y="122491"/>
                  </a:lnTo>
                  <a:close/>
                  <a:moveTo>
                    <a:pt x="187643" y="129445"/>
                  </a:moveTo>
                  <a:cubicBezTo>
                    <a:pt x="188500" y="126778"/>
                    <a:pt x="190976" y="124968"/>
                    <a:pt x="193739" y="124968"/>
                  </a:cubicBezTo>
                  <a:lnTo>
                    <a:pt x="201359" y="124968"/>
                  </a:lnTo>
                  <a:cubicBezTo>
                    <a:pt x="204883" y="124968"/>
                    <a:pt x="207740" y="122206"/>
                    <a:pt x="207740" y="118682"/>
                  </a:cubicBezTo>
                  <a:lnTo>
                    <a:pt x="207740" y="90107"/>
                  </a:lnTo>
                  <a:cubicBezTo>
                    <a:pt x="207836" y="86582"/>
                    <a:pt x="205073" y="83725"/>
                    <a:pt x="201549" y="83725"/>
                  </a:cubicBezTo>
                  <a:lnTo>
                    <a:pt x="193929" y="83725"/>
                  </a:lnTo>
                  <a:cubicBezTo>
                    <a:pt x="191167" y="83725"/>
                    <a:pt x="188690" y="81820"/>
                    <a:pt x="187833" y="79153"/>
                  </a:cubicBezTo>
                  <a:cubicBezTo>
                    <a:pt x="186119" y="73342"/>
                    <a:pt x="183833" y="67818"/>
                    <a:pt x="181070" y="62579"/>
                  </a:cubicBezTo>
                  <a:cubicBezTo>
                    <a:pt x="179737" y="60103"/>
                    <a:pt x="180213" y="57055"/>
                    <a:pt x="182213" y="55055"/>
                  </a:cubicBezTo>
                  <a:lnTo>
                    <a:pt x="187643" y="49720"/>
                  </a:lnTo>
                  <a:cubicBezTo>
                    <a:pt x="190119" y="47244"/>
                    <a:pt x="190119" y="43243"/>
                    <a:pt x="187643" y="40767"/>
                  </a:cubicBezTo>
                  <a:lnTo>
                    <a:pt x="167545" y="20574"/>
                  </a:lnTo>
                  <a:cubicBezTo>
                    <a:pt x="165068" y="18097"/>
                    <a:pt x="161068" y="18097"/>
                    <a:pt x="158591" y="20574"/>
                  </a:cubicBezTo>
                  <a:lnTo>
                    <a:pt x="153162" y="25908"/>
                  </a:lnTo>
                  <a:cubicBezTo>
                    <a:pt x="151162" y="27908"/>
                    <a:pt x="148114" y="28289"/>
                    <a:pt x="145637" y="26956"/>
                  </a:cubicBezTo>
                  <a:cubicBezTo>
                    <a:pt x="140399" y="24098"/>
                    <a:pt x="134874" y="21812"/>
                    <a:pt x="129159" y="20098"/>
                  </a:cubicBezTo>
                  <a:cubicBezTo>
                    <a:pt x="126492" y="19336"/>
                    <a:pt x="124682" y="16859"/>
                    <a:pt x="124682" y="14002"/>
                  </a:cubicBezTo>
                  <a:lnTo>
                    <a:pt x="124682" y="6382"/>
                  </a:lnTo>
                  <a:cubicBezTo>
                    <a:pt x="124682" y="2857"/>
                    <a:pt x="121825" y="0"/>
                    <a:pt x="118301" y="0"/>
                  </a:cubicBezTo>
                  <a:lnTo>
                    <a:pt x="89726" y="0"/>
                  </a:lnTo>
                  <a:cubicBezTo>
                    <a:pt x="86201" y="0"/>
                    <a:pt x="83344" y="2857"/>
                    <a:pt x="83344" y="6382"/>
                  </a:cubicBezTo>
                  <a:lnTo>
                    <a:pt x="83344" y="14002"/>
                  </a:lnTo>
                  <a:cubicBezTo>
                    <a:pt x="83344" y="16764"/>
                    <a:pt x="81534" y="19240"/>
                    <a:pt x="78867" y="20098"/>
                  </a:cubicBezTo>
                  <a:cubicBezTo>
                    <a:pt x="73533" y="21717"/>
                    <a:pt x="68485" y="23813"/>
                    <a:pt x="63627" y="26289"/>
                  </a:cubicBezTo>
                  <a:cubicBezTo>
                    <a:pt x="61151" y="27622"/>
                    <a:pt x="58103" y="27146"/>
                    <a:pt x="56102" y="25051"/>
                  </a:cubicBezTo>
                  <a:lnTo>
                    <a:pt x="50768" y="19621"/>
                  </a:lnTo>
                  <a:cubicBezTo>
                    <a:pt x="48292" y="17145"/>
                    <a:pt x="44291" y="17050"/>
                    <a:pt x="41815" y="19526"/>
                  </a:cubicBezTo>
                  <a:lnTo>
                    <a:pt x="21336" y="39433"/>
                  </a:lnTo>
                  <a:cubicBezTo>
                    <a:pt x="18860" y="41910"/>
                    <a:pt x="18764" y="45910"/>
                    <a:pt x="21241" y="48387"/>
                  </a:cubicBezTo>
                  <a:lnTo>
                    <a:pt x="26575" y="53816"/>
                  </a:lnTo>
                  <a:cubicBezTo>
                    <a:pt x="28480" y="55816"/>
                    <a:pt x="28956" y="58864"/>
                    <a:pt x="27527" y="61341"/>
                  </a:cubicBezTo>
                  <a:cubicBezTo>
                    <a:pt x="24670" y="66484"/>
                    <a:pt x="22289" y="72009"/>
                    <a:pt x="20479" y="77724"/>
                  </a:cubicBezTo>
                  <a:cubicBezTo>
                    <a:pt x="19622" y="80391"/>
                    <a:pt x="17145" y="82201"/>
                    <a:pt x="14383" y="82201"/>
                  </a:cubicBezTo>
                  <a:lnTo>
                    <a:pt x="6763" y="82201"/>
                  </a:lnTo>
                  <a:cubicBezTo>
                    <a:pt x="3239" y="82106"/>
                    <a:pt x="381" y="84868"/>
                    <a:pt x="381" y="88392"/>
                  </a:cubicBezTo>
                  <a:lnTo>
                    <a:pt x="0" y="116967"/>
                  </a:lnTo>
                  <a:cubicBezTo>
                    <a:pt x="0" y="120491"/>
                    <a:pt x="2762" y="123349"/>
                    <a:pt x="6287" y="123349"/>
                  </a:cubicBezTo>
                  <a:lnTo>
                    <a:pt x="13907" y="123349"/>
                  </a:lnTo>
                  <a:cubicBezTo>
                    <a:pt x="16669" y="123444"/>
                    <a:pt x="19145" y="125349"/>
                    <a:pt x="19907" y="128016"/>
                  </a:cubicBezTo>
                  <a:cubicBezTo>
                    <a:pt x="21527" y="133826"/>
                    <a:pt x="23813" y="139351"/>
                    <a:pt x="26575" y="144589"/>
                  </a:cubicBezTo>
                  <a:cubicBezTo>
                    <a:pt x="27908" y="147066"/>
                    <a:pt x="27432" y="150114"/>
                    <a:pt x="25432" y="152019"/>
                  </a:cubicBezTo>
                  <a:lnTo>
                    <a:pt x="20003" y="157353"/>
                  </a:lnTo>
                  <a:cubicBezTo>
                    <a:pt x="17526" y="159830"/>
                    <a:pt x="17431" y="163830"/>
                    <a:pt x="19907" y="166307"/>
                  </a:cubicBezTo>
                  <a:lnTo>
                    <a:pt x="39910" y="186690"/>
                  </a:lnTo>
                  <a:cubicBezTo>
                    <a:pt x="42386" y="189166"/>
                    <a:pt x="46387" y="189262"/>
                    <a:pt x="48863" y="186690"/>
                  </a:cubicBezTo>
                  <a:lnTo>
                    <a:pt x="54293" y="181356"/>
                  </a:lnTo>
                  <a:cubicBezTo>
                    <a:pt x="56293" y="179356"/>
                    <a:pt x="59341" y="178975"/>
                    <a:pt x="61817" y="180308"/>
                  </a:cubicBezTo>
                  <a:cubicBezTo>
                    <a:pt x="66961" y="183166"/>
                    <a:pt x="72485" y="185547"/>
                    <a:pt x="78296" y="187261"/>
                  </a:cubicBezTo>
                  <a:cubicBezTo>
                    <a:pt x="80963" y="188119"/>
                    <a:pt x="82772" y="190595"/>
                    <a:pt x="82772" y="193358"/>
                  </a:cubicBezTo>
                  <a:lnTo>
                    <a:pt x="82772" y="200978"/>
                  </a:lnTo>
                  <a:cubicBezTo>
                    <a:pt x="82772" y="204502"/>
                    <a:pt x="85534" y="207359"/>
                    <a:pt x="88964" y="207359"/>
                  </a:cubicBezTo>
                  <a:lnTo>
                    <a:pt x="117539" y="207645"/>
                  </a:lnTo>
                  <a:cubicBezTo>
                    <a:pt x="121063" y="207645"/>
                    <a:pt x="123920" y="204883"/>
                    <a:pt x="123920" y="201359"/>
                  </a:cubicBezTo>
                  <a:lnTo>
                    <a:pt x="123920" y="193738"/>
                  </a:lnTo>
                  <a:cubicBezTo>
                    <a:pt x="123920" y="190976"/>
                    <a:pt x="125825" y="188500"/>
                    <a:pt x="128588" y="187738"/>
                  </a:cubicBezTo>
                  <a:cubicBezTo>
                    <a:pt x="134398" y="186023"/>
                    <a:pt x="139922" y="183833"/>
                    <a:pt x="145161" y="180975"/>
                  </a:cubicBezTo>
                  <a:cubicBezTo>
                    <a:pt x="147638" y="179641"/>
                    <a:pt x="150686" y="180118"/>
                    <a:pt x="152686" y="182118"/>
                  </a:cubicBezTo>
                  <a:lnTo>
                    <a:pt x="158020" y="187547"/>
                  </a:lnTo>
                  <a:cubicBezTo>
                    <a:pt x="160496" y="190024"/>
                    <a:pt x="164497" y="190024"/>
                    <a:pt x="166973" y="187547"/>
                  </a:cubicBezTo>
                  <a:lnTo>
                    <a:pt x="187262" y="167450"/>
                  </a:lnTo>
                  <a:cubicBezTo>
                    <a:pt x="189738" y="164973"/>
                    <a:pt x="189738" y="160973"/>
                    <a:pt x="187262" y="158496"/>
                  </a:cubicBezTo>
                  <a:lnTo>
                    <a:pt x="181928" y="153067"/>
                  </a:lnTo>
                  <a:cubicBezTo>
                    <a:pt x="179927" y="151066"/>
                    <a:pt x="179546" y="148018"/>
                    <a:pt x="180880" y="145542"/>
                  </a:cubicBezTo>
                  <a:cubicBezTo>
                    <a:pt x="183737" y="140303"/>
                    <a:pt x="186023" y="134874"/>
                    <a:pt x="187833" y="129064"/>
                  </a:cubicBezTo>
                  <a:lnTo>
                    <a:pt x="187833" y="12906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06899A3-E380-D464-9FD7-61841C5425FE}"/>
                </a:ext>
              </a:extLst>
            </p:cNvPr>
            <p:cNvSpPr/>
            <p:nvPr/>
          </p:nvSpPr>
          <p:spPr>
            <a:xfrm>
              <a:off x="3030696" y="4859337"/>
              <a:ext cx="276891" cy="276510"/>
            </a:xfrm>
            <a:custGeom>
              <a:avLst/>
              <a:gdLst>
                <a:gd name="connsiteX0" fmla="*/ 100679 w 276891"/>
                <a:gd name="connsiteY0" fmla="*/ 138589 h 276510"/>
                <a:gd name="connsiteX1" fmla="*/ 119348 w 276891"/>
                <a:gd name="connsiteY1" fmla="*/ 105537 h 276510"/>
                <a:gd name="connsiteX2" fmla="*/ 157258 w 276891"/>
                <a:gd name="connsiteY2" fmla="*/ 105251 h 276510"/>
                <a:gd name="connsiteX3" fmla="*/ 176498 w 276891"/>
                <a:gd name="connsiteY3" fmla="*/ 137922 h 276510"/>
                <a:gd name="connsiteX4" fmla="*/ 157829 w 276891"/>
                <a:gd name="connsiteY4" fmla="*/ 170974 h 276510"/>
                <a:gd name="connsiteX5" fmla="*/ 119920 w 276891"/>
                <a:gd name="connsiteY5" fmla="*/ 171260 h 276510"/>
                <a:gd name="connsiteX6" fmla="*/ 100679 w 276891"/>
                <a:gd name="connsiteY6" fmla="*/ 138589 h 276510"/>
                <a:gd name="connsiteX7" fmla="*/ 100679 w 276891"/>
                <a:gd name="connsiteY7" fmla="*/ 138589 h 276510"/>
                <a:gd name="connsiteX8" fmla="*/ 118586 w 276891"/>
                <a:gd name="connsiteY8" fmla="*/ 276225 h 276510"/>
                <a:gd name="connsiteX9" fmla="*/ 156591 w 276891"/>
                <a:gd name="connsiteY9" fmla="*/ 276511 h 276510"/>
                <a:gd name="connsiteX10" fmla="*/ 165068 w 276891"/>
                <a:gd name="connsiteY10" fmla="*/ 268129 h 276510"/>
                <a:gd name="connsiteX11" fmla="*/ 165068 w 276891"/>
                <a:gd name="connsiteY11" fmla="*/ 258032 h 276510"/>
                <a:gd name="connsiteX12" fmla="*/ 171260 w 276891"/>
                <a:gd name="connsiteY12" fmla="*/ 250031 h 276510"/>
                <a:gd name="connsiteX13" fmla="*/ 193262 w 276891"/>
                <a:gd name="connsiteY13" fmla="*/ 241078 h 276510"/>
                <a:gd name="connsiteX14" fmla="*/ 203263 w 276891"/>
                <a:gd name="connsiteY14" fmla="*/ 242602 h 276510"/>
                <a:gd name="connsiteX15" fmla="*/ 210407 w 276891"/>
                <a:gd name="connsiteY15" fmla="*/ 249841 h 276510"/>
                <a:gd name="connsiteX16" fmla="*/ 222313 w 276891"/>
                <a:gd name="connsiteY16" fmla="*/ 249841 h 276510"/>
                <a:gd name="connsiteX17" fmla="*/ 249364 w 276891"/>
                <a:gd name="connsiteY17" fmla="*/ 223171 h 276510"/>
                <a:gd name="connsiteX18" fmla="*/ 249364 w 276891"/>
                <a:gd name="connsiteY18" fmla="*/ 211265 h 276510"/>
                <a:gd name="connsiteX19" fmla="*/ 242221 w 276891"/>
                <a:gd name="connsiteY19" fmla="*/ 204026 h 276510"/>
                <a:gd name="connsiteX20" fmla="*/ 240792 w 276891"/>
                <a:gd name="connsiteY20" fmla="*/ 194024 h 276510"/>
                <a:gd name="connsiteX21" fmla="*/ 250031 w 276891"/>
                <a:gd name="connsiteY21" fmla="*/ 172117 h 276510"/>
                <a:gd name="connsiteX22" fmla="*/ 258128 w 276891"/>
                <a:gd name="connsiteY22" fmla="*/ 166116 h 276510"/>
                <a:gd name="connsiteX23" fmla="*/ 268224 w 276891"/>
                <a:gd name="connsiteY23" fmla="*/ 166116 h 276510"/>
                <a:gd name="connsiteX24" fmla="*/ 276701 w 276891"/>
                <a:gd name="connsiteY24" fmla="*/ 157734 h 276510"/>
                <a:gd name="connsiteX25" fmla="*/ 276892 w 276891"/>
                <a:gd name="connsiteY25" fmla="*/ 119729 h 276510"/>
                <a:gd name="connsiteX26" fmla="*/ 268510 w 276891"/>
                <a:gd name="connsiteY26" fmla="*/ 111252 h 276510"/>
                <a:gd name="connsiteX27" fmla="*/ 258413 w 276891"/>
                <a:gd name="connsiteY27" fmla="*/ 111252 h 276510"/>
                <a:gd name="connsiteX28" fmla="*/ 250317 w 276891"/>
                <a:gd name="connsiteY28" fmla="*/ 105156 h 276510"/>
                <a:gd name="connsiteX29" fmla="*/ 241268 w 276891"/>
                <a:gd name="connsiteY29" fmla="*/ 83153 h 276510"/>
                <a:gd name="connsiteX30" fmla="*/ 242792 w 276891"/>
                <a:gd name="connsiteY30" fmla="*/ 73152 h 276510"/>
                <a:gd name="connsiteX31" fmla="*/ 249936 w 276891"/>
                <a:gd name="connsiteY31" fmla="*/ 66008 h 276510"/>
                <a:gd name="connsiteX32" fmla="*/ 249936 w 276891"/>
                <a:gd name="connsiteY32" fmla="*/ 54102 h 276510"/>
                <a:gd name="connsiteX33" fmla="*/ 223171 w 276891"/>
                <a:gd name="connsiteY33" fmla="*/ 27241 h 276510"/>
                <a:gd name="connsiteX34" fmla="*/ 211264 w 276891"/>
                <a:gd name="connsiteY34" fmla="*/ 27241 h 276510"/>
                <a:gd name="connsiteX35" fmla="*/ 204121 w 276891"/>
                <a:gd name="connsiteY35" fmla="*/ 34385 h 276510"/>
                <a:gd name="connsiteX36" fmla="*/ 194119 w 276891"/>
                <a:gd name="connsiteY36" fmla="*/ 35814 h 276510"/>
                <a:gd name="connsiteX37" fmla="*/ 172117 w 276891"/>
                <a:gd name="connsiteY37" fmla="*/ 26670 h 276510"/>
                <a:gd name="connsiteX38" fmla="*/ 166116 w 276891"/>
                <a:gd name="connsiteY38" fmla="*/ 18574 h 276510"/>
                <a:gd name="connsiteX39" fmla="*/ 166116 w 276891"/>
                <a:gd name="connsiteY39" fmla="*/ 8477 h 276510"/>
                <a:gd name="connsiteX40" fmla="*/ 157639 w 276891"/>
                <a:gd name="connsiteY40" fmla="*/ 0 h 276510"/>
                <a:gd name="connsiteX41" fmla="*/ 119634 w 276891"/>
                <a:gd name="connsiteY41" fmla="*/ 0 h 276510"/>
                <a:gd name="connsiteX42" fmla="*/ 111157 w 276891"/>
                <a:gd name="connsiteY42" fmla="*/ 8477 h 276510"/>
                <a:gd name="connsiteX43" fmla="*/ 111157 w 276891"/>
                <a:gd name="connsiteY43" fmla="*/ 18574 h 276510"/>
                <a:gd name="connsiteX44" fmla="*/ 105156 w 276891"/>
                <a:gd name="connsiteY44" fmla="*/ 26670 h 276510"/>
                <a:gd name="connsiteX45" fmla="*/ 84868 w 276891"/>
                <a:gd name="connsiteY45" fmla="*/ 34862 h 276510"/>
                <a:gd name="connsiteX46" fmla="*/ 74866 w 276891"/>
                <a:gd name="connsiteY46" fmla="*/ 33242 h 276510"/>
                <a:gd name="connsiteX47" fmla="*/ 67818 w 276891"/>
                <a:gd name="connsiteY47" fmla="*/ 26003 h 276510"/>
                <a:gd name="connsiteX48" fmla="*/ 55816 w 276891"/>
                <a:gd name="connsiteY48" fmla="*/ 25813 h 276510"/>
                <a:gd name="connsiteX49" fmla="*/ 28575 w 276891"/>
                <a:gd name="connsiteY49" fmla="*/ 52292 h 276510"/>
                <a:gd name="connsiteX50" fmla="*/ 28384 w 276891"/>
                <a:gd name="connsiteY50" fmla="*/ 64198 h 276510"/>
                <a:gd name="connsiteX51" fmla="*/ 35433 w 276891"/>
                <a:gd name="connsiteY51" fmla="*/ 71438 h 276510"/>
                <a:gd name="connsiteX52" fmla="*/ 36766 w 276891"/>
                <a:gd name="connsiteY52" fmla="*/ 81439 h 276510"/>
                <a:gd name="connsiteX53" fmla="*/ 27337 w 276891"/>
                <a:gd name="connsiteY53" fmla="*/ 103251 h 276510"/>
                <a:gd name="connsiteX54" fmla="*/ 19145 w 276891"/>
                <a:gd name="connsiteY54" fmla="*/ 109157 h 276510"/>
                <a:gd name="connsiteX55" fmla="*/ 9049 w 276891"/>
                <a:gd name="connsiteY55" fmla="*/ 109157 h 276510"/>
                <a:gd name="connsiteX56" fmla="*/ 476 w 276891"/>
                <a:gd name="connsiteY56" fmla="*/ 117348 h 276510"/>
                <a:gd name="connsiteX57" fmla="*/ 0 w 276891"/>
                <a:gd name="connsiteY57" fmla="*/ 155353 h 276510"/>
                <a:gd name="connsiteX58" fmla="*/ 8382 w 276891"/>
                <a:gd name="connsiteY58" fmla="*/ 163925 h 276510"/>
                <a:gd name="connsiteX59" fmla="*/ 18478 w 276891"/>
                <a:gd name="connsiteY59" fmla="*/ 163925 h 276510"/>
                <a:gd name="connsiteX60" fmla="*/ 26479 w 276891"/>
                <a:gd name="connsiteY60" fmla="*/ 170117 h 276510"/>
                <a:gd name="connsiteX61" fmla="*/ 35338 w 276891"/>
                <a:gd name="connsiteY61" fmla="*/ 192215 h 276510"/>
                <a:gd name="connsiteX62" fmla="*/ 33814 w 276891"/>
                <a:gd name="connsiteY62" fmla="*/ 202121 h 276510"/>
                <a:gd name="connsiteX63" fmla="*/ 26575 w 276891"/>
                <a:gd name="connsiteY63" fmla="*/ 209264 h 276510"/>
                <a:gd name="connsiteX64" fmla="*/ 26479 w 276891"/>
                <a:gd name="connsiteY64" fmla="*/ 221171 h 276510"/>
                <a:gd name="connsiteX65" fmla="*/ 53054 w 276891"/>
                <a:gd name="connsiteY65" fmla="*/ 248317 h 276510"/>
                <a:gd name="connsiteX66" fmla="*/ 64960 w 276891"/>
                <a:gd name="connsiteY66" fmla="*/ 248412 h 276510"/>
                <a:gd name="connsiteX67" fmla="*/ 72200 w 276891"/>
                <a:gd name="connsiteY67" fmla="*/ 241268 h 276510"/>
                <a:gd name="connsiteX68" fmla="*/ 82201 w 276891"/>
                <a:gd name="connsiteY68" fmla="*/ 239935 h 276510"/>
                <a:gd name="connsiteX69" fmla="*/ 104108 w 276891"/>
                <a:gd name="connsiteY69" fmla="*/ 249269 h 276510"/>
                <a:gd name="connsiteX70" fmla="*/ 110014 w 276891"/>
                <a:gd name="connsiteY70" fmla="*/ 257366 h 276510"/>
                <a:gd name="connsiteX71" fmla="*/ 110014 w 276891"/>
                <a:gd name="connsiteY71" fmla="*/ 267462 h 276510"/>
                <a:gd name="connsiteX72" fmla="*/ 118301 w 276891"/>
                <a:gd name="connsiteY72" fmla="*/ 275939 h 276510"/>
                <a:gd name="connsiteX73" fmla="*/ 118301 w 276891"/>
                <a:gd name="connsiteY73" fmla="*/ 275939 h 276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76891" h="276510">
                  <a:moveTo>
                    <a:pt x="100679" y="138589"/>
                  </a:moveTo>
                  <a:lnTo>
                    <a:pt x="119348" y="105537"/>
                  </a:lnTo>
                  <a:lnTo>
                    <a:pt x="157258" y="105251"/>
                  </a:lnTo>
                  <a:lnTo>
                    <a:pt x="176498" y="137922"/>
                  </a:lnTo>
                  <a:lnTo>
                    <a:pt x="157829" y="170974"/>
                  </a:lnTo>
                  <a:lnTo>
                    <a:pt x="119920" y="171260"/>
                  </a:lnTo>
                  <a:lnTo>
                    <a:pt x="100679" y="138589"/>
                  </a:lnTo>
                  <a:lnTo>
                    <a:pt x="100679" y="138589"/>
                  </a:lnTo>
                  <a:close/>
                  <a:moveTo>
                    <a:pt x="118586" y="276225"/>
                  </a:moveTo>
                  <a:lnTo>
                    <a:pt x="156591" y="276511"/>
                  </a:lnTo>
                  <a:cubicBezTo>
                    <a:pt x="161258" y="276511"/>
                    <a:pt x="165068" y="272796"/>
                    <a:pt x="165068" y="268129"/>
                  </a:cubicBezTo>
                  <a:lnTo>
                    <a:pt x="165068" y="258032"/>
                  </a:lnTo>
                  <a:cubicBezTo>
                    <a:pt x="165164" y="254318"/>
                    <a:pt x="167640" y="251079"/>
                    <a:pt x="171260" y="250031"/>
                  </a:cubicBezTo>
                  <a:cubicBezTo>
                    <a:pt x="178975" y="247841"/>
                    <a:pt x="186309" y="244793"/>
                    <a:pt x="193262" y="241078"/>
                  </a:cubicBezTo>
                  <a:cubicBezTo>
                    <a:pt x="196596" y="239363"/>
                    <a:pt x="200597" y="239935"/>
                    <a:pt x="203263" y="242602"/>
                  </a:cubicBezTo>
                  <a:lnTo>
                    <a:pt x="210407" y="249841"/>
                  </a:lnTo>
                  <a:cubicBezTo>
                    <a:pt x="213646" y="253175"/>
                    <a:pt x="219075" y="253175"/>
                    <a:pt x="222313" y="249841"/>
                  </a:cubicBezTo>
                  <a:lnTo>
                    <a:pt x="249364" y="223171"/>
                  </a:lnTo>
                  <a:cubicBezTo>
                    <a:pt x="252698" y="219932"/>
                    <a:pt x="252698" y="214503"/>
                    <a:pt x="249364" y="211265"/>
                  </a:cubicBezTo>
                  <a:lnTo>
                    <a:pt x="242221" y="204026"/>
                  </a:lnTo>
                  <a:cubicBezTo>
                    <a:pt x="239554" y="201359"/>
                    <a:pt x="239078" y="197358"/>
                    <a:pt x="240792" y="194024"/>
                  </a:cubicBezTo>
                  <a:cubicBezTo>
                    <a:pt x="244602" y="187071"/>
                    <a:pt x="247650" y="179737"/>
                    <a:pt x="250031" y="172117"/>
                  </a:cubicBezTo>
                  <a:cubicBezTo>
                    <a:pt x="251079" y="168593"/>
                    <a:pt x="254413" y="166116"/>
                    <a:pt x="258128" y="166116"/>
                  </a:cubicBezTo>
                  <a:lnTo>
                    <a:pt x="268224" y="166116"/>
                  </a:lnTo>
                  <a:cubicBezTo>
                    <a:pt x="272891" y="166116"/>
                    <a:pt x="276701" y="162401"/>
                    <a:pt x="276701" y="157734"/>
                  </a:cubicBezTo>
                  <a:lnTo>
                    <a:pt x="276892" y="119729"/>
                  </a:lnTo>
                  <a:cubicBezTo>
                    <a:pt x="276892" y="115062"/>
                    <a:pt x="273177" y="111252"/>
                    <a:pt x="268510" y="111252"/>
                  </a:cubicBezTo>
                  <a:lnTo>
                    <a:pt x="258413" y="111252"/>
                  </a:lnTo>
                  <a:cubicBezTo>
                    <a:pt x="254699" y="111252"/>
                    <a:pt x="251460" y="108776"/>
                    <a:pt x="250317" y="105156"/>
                  </a:cubicBezTo>
                  <a:cubicBezTo>
                    <a:pt x="248031" y="97441"/>
                    <a:pt x="244983" y="90107"/>
                    <a:pt x="241268" y="83153"/>
                  </a:cubicBezTo>
                  <a:cubicBezTo>
                    <a:pt x="239459" y="79915"/>
                    <a:pt x="240125" y="75819"/>
                    <a:pt x="242792" y="73152"/>
                  </a:cubicBezTo>
                  <a:lnTo>
                    <a:pt x="249936" y="66008"/>
                  </a:lnTo>
                  <a:cubicBezTo>
                    <a:pt x="253270" y="62675"/>
                    <a:pt x="253270" y="57341"/>
                    <a:pt x="249936" y="54102"/>
                  </a:cubicBezTo>
                  <a:lnTo>
                    <a:pt x="223171" y="27241"/>
                  </a:lnTo>
                  <a:cubicBezTo>
                    <a:pt x="219932" y="23908"/>
                    <a:pt x="214503" y="23908"/>
                    <a:pt x="211264" y="27241"/>
                  </a:cubicBezTo>
                  <a:lnTo>
                    <a:pt x="204121" y="34385"/>
                  </a:lnTo>
                  <a:cubicBezTo>
                    <a:pt x="201454" y="37052"/>
                    <a:pt x="197453" y="37624"/>
                    <a:pt x="194119" y="35814"/>
                  </a:cubicBezTo>
                  <a:cubicBezTo>
                    <a:pt x="187166" y="32099"/>
                    <a:pt x="179832" y="28956"/>
                    <a:pt x="172117" y="26670"/>
                  </a:cubicBezTo>
                  <a:cubicBezTo>
                    <a:pt x="168592" y="25622"/>
                    <a:pt x="166116" y="22289"/>
                    <a:pt x="166116" y="18574"/>
                  </a:cubicBezTo>
                  <a:lnTo>
                    <a:pt x="166116" y="8477"/>
                  </a:lnTo>
                  <a:cubicBezTo>
                    <a:pt x="166116" y="3810"/>
                    <a:pt x="162306" y="0"/>
                    <a:pt x="157639" y="0"/>
                  </a:cubicBezTo>
                  <a:lnTo>
                    <a:pt x="119634" y="0"/>
                  </a:lnTo>
                  <a:cubicBezTo>
                    <a:pt x="114967" y="0"/>
                    <a:pt x="111157" y="3810"/>
                    <a:pt x="111157" y="8477"/>
                  </a:cubicBezTo>
                  <a:lnTo>
                    <a:pt x="111157" y="18574"/>
                  </a:lnTo>
                  <a:cubicBezTo>
                    <a:pt x="111157" y="22289"/>
                    <a:pt x="108680" y="25622"/>
                    <a:pt x="105156" y="26670"/>
                  </a:cubicBezTo>
                  <a:cubicBezTo>
                    <a:pt x="98107" y="28766"/>
                    <a:pt x="91345" y="31528"/>
                    <a:pt x="84868" y="34862"/>
                  </a:cubicBezTo>
                  <a:cubicBezTo>
                    <a:pt x="81534" y="36576"/>
                    <a:pt x="77533" y="35909"/>
                    <a:pt x="74866" y="33242"/>
                  </a:cubicBezTo>
                  <a:lnTo>
                    <a:pt x="67818" y="26003"/>
                  </a:lnTo>
                  <a:cubicBezTo>
                    <a:pt x="64579" y="22670"/>
                    <a:pt x="59245" y="22574"/>
                    <a:pt x="55816" y="25813"/>
                  </a:cubicBezTo>
                  <a:lnTo>
                    <a:pt x="28575" y="52292"/>
                  </a:lnTo>
                  <a:cubicBezTo>
                    <a:pt x="25241" y="55531"/>
                    <a:pt x="25146" y="60865"/>
                    <a:pt x="28384" y="64198"/>
                  </a:cubicBezTo>
                  <a:lnTo>
                    <a:pt x="35433" y="71438"/>
                  </a:lnTo>
                  <a:cubicBezTo>
                    <a:pt x="38005" y="74105"/>
                    <a:pt x="38576" y="78200"/>
                    <a:pt x="36766" y="81439"/>
                  </a:cubicBezTo>
                  <a:cubicBezTo>
                    <a:pt x="32957" y="88297"/>
                    <a:pt x="29718" y="95631"/>
                    <a:pt x="27337" y="103251"/>
                  </a:cubicBezTo>
                  <a:cubicBezTo>
                    <a:pt x="26194" y="106775"/>
                    <a:pt x="22955" y="109157"/>
                    <a:pt x="19145" y="109157"/>
                  </a:cubicBezTo>
                  <a:lnTo>
                    <a:pt x="9049" y="109157"/>
                  </a:lnTo>
                  <a:cubicBezTo>
                    <a:pt x="4382" y="108966"/>
                    <a:pt x="571" y="112681"/>
                    <a:pt x="476" y="117348"/>
                  </a:cubicBezTo>
                  <a:lnTo>
                    <a:pt x="0" y="155353"/>
                  </a:lnTo>
                  <a:cubicBezTo>
                    <a:pt x="0" y="160020"/>
                    <a:pt x="3715" y="163830"/>
                    <a:pt x="8382" y="163925"/>
                  </a:cubicBezTo>
                  <a:lnTo>
                    <a:pt x="18478" y="163925"/>
                  </a:lnTo>
                  <a:cubicBezTo>
                    <a:pt x="22193" y="164116"/>
                    <a:pt x="25432" y="166592"/>
                    <a:pt x="26479" y="170117"/>
                  </a:cubicBezTo>
                  <a:cubicBezTo>
                    <a:pt x="28670" y="177832"/>
                    <a:pt x="31623" y="185261"/>
                    <a:pt x="35338" y="192215"/>
                  </a:cubicBezTo>
                  <a:cubicBezTo>
                    <a:pt x="37052" y="195548"/>
                    <a:pt x="36481" y="199549"/>
                    <a:pt x="33814" y="202121"/>
                  </a:cubicBezTo>
                  <a:lnTo>
                    <a:pt x="26575" y="209264"/>
                  </a:lnTo>
                  <a:cubicBezTo>
                    <a:pt x="23241" y="212503"/>
                    <a:pt x="23146" y="217837"/>
                    <a:pt x="26479" y="221171"/>
                  </a:cubicBezTo>
                  <a:lnTo>
                    <a:pt x="53054" y="248317"/>
                  </a:lnTo>
                  <a:cubicBezTo>
                    <a:pt x="56293" y="251651"/>
                    <a:pt x="61722" y="251746"/>
                    <a:pt x="64960" y="248412"/>
                  </a:cubicBezTo>
                  <a:lnTo>
                    <a:pt x="72200" y="241268"/>
                  </a:lnTo>
                  <a:cubicBezTo>
                    <a:pt x="74866" y="238697"/>
                    <a:pt x="78962" y="238125"/>
                    <a:pt x="82201" y="239935"/>
                  </a:cubicBezTo>
                  <a:cubicBezTo>
                    <a:pt x="89154" y="243745"/>
                    <a:pt x="96393" y="246888"/>
                    <a:pt x="104108" y="249269"/>
                  </a:cubicBezTo>
                  <a:cubicBezTo>
                    <a:pt x="107632" y="250317"/>
                    <a:pt x="110109" y="253651"/>
                    <a:pt x="110014" y="257366"/>
                  </a:cubicBezTo>
                  <a:lnTo>
                    <a:pt x="110014" y="267462"/>
                  </a:lnTo>
                  <a:cubicBezTo>
                    <a:pt x="109918" y="272129"/>
                    <a:pt x="113633" y="275939"/>
                    <a:pt x="118301" y="275939"/>
                  </a:cubicBezTo>
                  <a:lnTo>
                    <a:pt x="118301" y="27593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4696E8C-F33F-BE34-ABA4-41B808CA5E19}"/>
                </a:ext>
              </a:extLst>
            </p:cNvPr>
            <p:cNvSpPr/>
            <p:nvPr/>
          </p:nvSpPr>
          <p:spPr>
            <a:xfrm>
              <a:off x="2965069" y="4877747"/>
              <a:ext cx="68838" cy="212284"/>
            </a:xfrm>
            <a:custGeom>
              <a:avLst/>
              <a:gdLst>
                <a:gd name="connsiteX0" fmla="*/ 46672 w 68838"/>
                <a:gd name="connsiteY0" fmla="*/ 212189 h 212284"/>
                <a:gd name="connsiteX1" fmla="*/ 55245 w 68838"/>
                <a:gd name="connsiteY1" fmla="*/ 153325 h 212284"/>
                <a:gd name="connsiteX2" fmla="*/ 37147 w 68838"/>
                <a:gd name="connsiteY2" fmla="*/ 160564 h 212284"/>
                <a:gd name="connsiteX3" fmla="*/ 42767 w 68838"/>
                <a:gd name="connsiteY3" fmla="*/ 59885 h 212284"/>
                <a:gd name="connsiteX4" fmla="*/ 66484 w 68838"/>
                <a:gd name="connsiteY4" fmla="*/ 16355 h 212284"/>
                <a:gd name="connsiteX5" fmla="*/ 65341 w 68838"/>
                <a:gd name="connsiteY5" fmla="*/ 2354 h 212284"/>
                <a:gd name="connsiteX6" fmla="*/ 51340 w 68838"/>
                <a:gd name="connsiteY6" fmla="*/ 3497 h 212284"/>
                <a:gd name="connsiteX7" fmla="*/ 24479 w 68838"/>
                <a:gd name="connsiteY7" fmla="*/ 52169 h 212284"/>
                <a:gd name="connsiteX8" fmla="*/ 18574 w 68838"/>
                <a:gd name="connsiteY8" fmla="*/ 167993 h 212284"/>
                <a:gd name="connsiteX9" fmla="*/ 0 w 68838"/>
                <a:gd name="connsiteY9" fmla="*/ 175423 h 212284"/>
                <a:gd name="connsiteX10" fmla="*/ 46672 w 68838"/>
                <a:gd name="connsiteY10" fmla="*/ 212285 h 212284"/>
                <a:gd name="connsiteX11" fmla="*/ 46672 w 68838"/>
                <a:gd name="connsiteY11" fmla="*/ 212285 h 21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838" h="212284">
                  <a:moveTo>
                    <a:pt x="46672" y="212189"/>
                  </a:moveTo>
                  <a:lnTo>
                    <a:pt x="55245" y="153325"/>
                  </a:lnTo>
                  <a:lnTo>
                    <a:pt x="37147" y="160564"/>
                  </a:lnTo>
                  <a:cubicBezTo>
                    <a:pt x="28765" y="126655"/>
                    <a:pt x="30575" y="92746"/>
                    <a:pt x="42767" y="59885"/>
                  </a:cubicBezTo>
                  <a:cubicBezTo>
                    <a:pt x="52769" y="32834"/>
                    <a:pt x="66294" y="16641"/>
                    <a:pt x="66484" y="16355"/>
                  </a:cubicBezTo>
                  <a:cubicBezTo>
                    <a:pt x="70009" y="12164"/>
                    <a:pt x="69533" y="5878"/>
                    <a:pt x="65341" y="2354"/>
                  </a:cubicBezTo>
                  <a:cubicBezTo>
                    <a:pt x="61151" y="-1171"/>
                    <a:pt x="54864" y="-694"/>
                    <a:pt x="51340" y="3497"/>
                  </a:cubicBezTo>
                  <a:cubicBezTo>
                    <a:pt x="50673" y="4259"/>
                    <a:pt x="35719" y="22070"/>
                    <a:pt x="24479" y="52169"/>
                  </a:cubicBezTo>
                  <a:cubicBezTo>
                    <a:pt x="14669" y="78554"/>
                    <a:pt x="6001" y="119511"/>
                    <a:pt x="18574" y="167993"/>
                  </a:cubicBezTo>
                  <a:lnTo>
                    <a:pt x="0" y="175423"/>
                  </a:lnTo>
                  <a:lnTo>
                    <a:pt x="46672" y="212285"/>
                  </a:lnTo>
                  <a:lnTo>
                    <a:pt x="46672" y="21228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560C3872-AC00-871D-3483-63F68A7B1F30}"/>
                </a:ext>
              </a:extLst>
            </p:cNvPr>
            <p:cNvSpPr/>
            <p:nvPr/>
          </p:nvSpPr>
          <p:spPr>
            <a:xfrm>
              <a:off x="3157377" y="5080983"/>
              <a:ext cx="172785" cy="134778"/>
            </a:xfrm>
            <a:custGeom>
              <a:avLst/>
              <a:gdLst>
                <a:gd name="connsiteX0" fmla="*/ 9812 w 172785"/>
                <a:gd name="connsiteY0" fmla="*/ 134779 h 134778"/>
                <a:gd name="connsiteX1" fmla="*/ 10003 w 172785"/>
                <a:gd name="connsiteY1" fmla="*/ 134779 h 134778"/>
                <a:gd name="connsiteX2" fmla="*/ 64295 w 172785"/>
                <a:gd name="connsiteY2" fmla="*/ 122682 h 134778"/>
                <a:gd name="connsiteX3" fmla="*/ 154973 w 172785"/>
                <a:gd name="connsiteY3" fmla="*/ 50387 h 134778"/>
                <a:gd name="connsiteX4" fmla="*/ 172785 w 172785"/>
                <a:gd name="connsiteY4" fmla="*/ 59436 h 134778"/>
                <a:gd name="connsiteX5" fmla="*/ 169547 w 172785"/>
                <a:gd name="connsiteY5" fmla="*/ 0 h 134778"/>
                <a:gd name="connsiteX6" fmla="*/ 119731 w 172785"/>
                <a:gd name="connsiteY6" fmla="*/ 32576 h 134778"/>
                <a:gd name="connsiteX7" fmla="*/ 137162 w 172785"/>
                <a:gd name="connsiteY7" fmla="*/ 41339 h 134778"/>
                <a:gd name="connsiteX8" fmla="*/ 58009 w 172785"/>
                <a:gd name="connsiteY8" fmla="*/ 103822 h 134778"/>
                <a:gd name="connsiteX9" fmla="*/ 9717 w 172785"/>
                <a:gd name="connsiteY9" fmla="*/ 114872 h 134778"/>
                <a:gd name="connsiteX10" fmla="*/ 2 w 172785"/>
                <a:gd name="connsiteY10" fmla="*/ 124968 h 134778"/>
                <a:gd name="connsiteX11" fmla="*/ 9908 w 172785"/>
                <a:gd name="connsiteY11" fmla="*/ 134684 h 134778"/>
                <a:gd name="connsiteX12" fmla="*/ 9908 w 172785"/>
                <a:gd name="connsiteY12" fmla="*/ 134684 h 13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785" h="134778">
                  <a:moveTo>
                    <a:pt x="9812" y="134779"/>
                  </a:moveTo>
                  <a:cubicBezTo>
                    <a:pt x="9812" y="134779"/>
                    <a:pt x="9908" y="134779"/>
                    <a:pt x="10003" y="134779"/>
                  </a:cubicBezTo>
                  <a:cubicBezTo>
                    <a:pt x="10955" y="134779"/>
                    <a:pt x="34292" y="134207"/>
                    <a:pt x="64295" y="122682"/>
                  </a:cubicBezTo>
                  <a:cubicBezTo>
                    <a:pt x="90584" y="112586"/>
                    <a:pt x="126970" y="92012"/>
                    <a:pt x="154973" y="50387"/>
                  </a:cubicBezTo>
                  <a:lnTo>
                    <a:pt x="172785" y="59436"/>
                  </a:lnTo>
                  <a:lnTo>
                    <a:pt x="169547" y="0"/>
                  </a:lnTo>
                  <a:lnTo>
                    <a:pt x="119731" y="32576"/>
                  </a:lnTo>
                  <a:lnTo>
                    <a:pt x="137162" y="41339"/>
                  </a:lnTo>
                  <a:cubicBezTo>
                    <a:pt x="117254" y="70104"/>
                    <a:pt x="90680" y="91154"/>
                    <a:pt x="58009" y="103822"/>
                  </a:cubicBezTo>
                  <a:cubicBezTo>
                    <a:pt x="31339" y="114205"/>
                    <a:pt x="10193" y="114872"/>
                    <a:pt x="9717" y="114872"/>
                  </a:cubicBezTo>
                  <a:cubicBezTo>
                    <a:pt x="4193" y="114967"/>
                    <a:pt x="-94" y="119539"/>
                    <a:pt x="2" y="124968"/>
                  </a:cubicBezTo>
                  <a:cubicBezTo>
                    <a:pt x="97" y="130397"/>
                    <a:pt x="4574" y="134684"/>
                    <a:pt x="9908" y="134684"/>
                  </a:cubicBezTo>
                  <a:lnTo>
                    <a:pt x="9908" y="134684"/>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 name="Graphic 33">
            <a:extLst>
              <a:ext uri="{FF2B5EF4-FFF2-40B4-BE49-F238E27FC236}">
                <a16:creationId xmlns:a16="http://schemas.microsoft.com/office/drawing/2014/main" id="{1D7CB239-B05F-421D-B9B8-0FB7D4BFB016}"/>
              </a:ext>
              <a:ext uri="{C183D7F6-B498-43B3-948B-1728B52AA6E4}">
                <adec:decorative xmlns:adec="http://schemas.microsoft.com/office/drawing/2017/decorative" val="1"/>
              </a:ext>
            </a:extLst>
          </p:cNvPr>
          <p:cNvSpPr/>
          <p:nvPr/>
        </p:nvSpPr>
        <p:spPr>
          <a:xfrm>
            <a:off x="4646400" y="3378200"/>
            <a:ext cx="589459" cy="345586"/>
          </a:xfrm>
          <a:custGeom>
            <a:avLst/>
            <a:gdLst>
              <a:gd name="connsiteX0" fmla="*/ 559056 w 589459"/>
              <a:gd name="connsiteY0" fmla="*/ 133605 h 345586"/>
              <a:gd name="connsiteX1" fmla="*/ 559119 w 589459"/>
              <a:gd name="connsiteY1" fmla="*/ 133554 h 345586"/>
              <a:gd name="connsiteX2" fmla="*/ 514362 w 589459"/>
              <a:gd name="connsiteY2" fmla="*/ 82844 h 345586"/>
              <a:gd name="connsiteX3" fmla="*/ 514337 w 589459"/>
              <a:gd name="connsiteY3" fmla="*/ 82853 h 345586"/>
              <a:gd name="connsiteX4" fmla="*/ 447913 w 589459"/>
              <a:gd name="connsiteY4" fmla="*/ 43414 h 345586"/>
              <a:gd name="connsiteX5" fmla="*/ 430895 w 589459"/>
              <a:gd name="connsiteY5" fmla="*/ 21919 h 345586"/>
              <a:gd name="connsiteX6" fmla="*/ 430840 w 589459"/>
              <a:gd name="connsiteY6" fmla="*/ 21945 h 345586"/>
              <a:gd name="connsiteX7" fmla="*/ 386828 w 589459"/>
              <a:gd name="connsiteY7" fmla="*/ 0 h 345586"/>
              <a:gd name="connsiteX8" fmla="*/ 331566 w 589459"/>
              <a:gd name="connsiteY8" fmla="*/ 55262 h 345586"/>
              <a:gd name="connsiteX9" fmla="*/ 332741 w 589459"/>
              <a:gd name="connsiteY9" fmla="*/ 66592 h 345586"/>
              <a:gd name="connsiteX10" fmla="*/ 332733 w 589459"/>
              <a:gd name="connsiteY10" fmla="*/ 66592 h 345586"/>
              <a:gd name="connsiteX11" fmla="*/ 337486 w 589459"/>
              <a:gd name="connsiteY11" fmla="*/ 89185 h 345586"/>
              <a:gd name="connsiteX12" fmla="*/ 328400 w 589459"/>
              <a:gd name="connsiteY12" fmla="*/ 104839 h 345586"/>
              <a:gd name="connsiteX13" fmla="*/ 294730 w 589459"/>
              <a:gd name="connsiteY13" fmla="*/ 82895 h 345586"/>
              <a:gd name="connsiteX14" fmla="*/ 261059 w 589459"/>
              <a:gd name="connsiteY14" fmla="*/ 104831 h 345586"/>
              <a:gd name="connsiteX15" fmla="*/ 251884 w 589459"/>
              <a:gd name="connsiteY15" fmla="*/ 89063 h 345586"/>
              <a:gd name="connsiteX16" fmla="*/ 256154 w 589459"/>
              <a:gd name="connsiteY16" fmla="*/ 68781 h 345586"/>
              <a:gd name="connsiteX17" fmla="*/ 257893 w 589459"/>
              <a:gd name="connsiteY17" fmla="*/ 55270 h 345586"/>
              <a:gd name="connsiteX18" fmla="*/ 202627 w 589459"/>
              <a:gd name="connsiteY18" fmla="*/ 0 h 345586"/>
              <a:gd name="connsiteX19" fmla="*/ 158611 w 589459"/>
              <a:gd name="connsiteY19" fmla="*/ 21945 h 345586"/>
              <a:gd name="connsiteX20" fmla="*/ 158556 w 589459"/>
              <a:gd name="connsiteY20" fmla="*/ 21924 h 345586"/>
              <a:gd name="connsiteX21" fmla="*/ 141495 w 589459"/>
              <a:gd name="connsiteY21" fmla="*/ 43435 h 345586"/>
              <a:gd name="connsiteX22" fmla="*/ 81636 w 589459"/>
              <a:gd name="connsiteY22" fmla="*/ 75476 h 345586"/>
              <a:gd name="connsiteX23" fmla="*/ 81615 w 589459"/>
              <a:gd name="connsiteY23" fmla="*/ 75463 h 345586"/>
              <a:gd name="connsiteX24" fmla="*/ 81164 w 589459"/>
              <a:gd name="connsiteY24" fmla="*/ 75973 h 345586"/>
              <a:gd name="connsiteX25" fmla="*/ 75316 w 589459"/>
              <a:gd name="connsiteY25" fmla="*/ 82600 h 345586"/>
              <a:gd name="connsiteX26" fmla="*/ 30370 w 589459"/>
              <a:gd name="connsiteY26" fmla="*/ 133550 h 345586"/>
              <a:gd name="connsiteX27" fmla="*/ 30416 w 589459"/>
              <a:gd name="connsiteY27" fmla="*/ 133584 h 345586"/>
              <a:gd name="connsiteX28" fmla="*/ 0 w 589459"/>
              <a:gd name="connsiteY28" fmla="*/ 216643 h 345586"/>
              <a:gd name="connsiteX29" fmla="*/ 128944 w 589459"/>
              <a:gd name="connsiteY29" fmla="*/ 345587 h 345586"/>
              <a:gd name="connsiteX30" fmla="*/ 255585 w 589459"/>
              <a:gd name="connsiteY30" fmla="*/ 240785 h 345586"/>
              <a:gd name="connsiteX31" fmla="*/ 294730 w 589459"/>
              <a:gd name="connsiteY31" fmla="*/ 262696 h 345586"/>
              <a:gd name="connsiteX32" fmla="*/ 333870 w 589459"/>
              <a:gd name="connsiteY32" fmla="*/ 240785 h 345586"/>
              <a:gd name="connsiteX33" fmla="*/ 460515 w 589459"/>
              <a:gd name="connsiteY33" fmla="*/ 345587 h 345586"/>
              <a:gd name="connsiteX34" fmla="*/ 589459 w 589459"/>
              <a:gd name="connsiteY34" fmla="*/ 216643 h 345586"/>
              <a:gd name="connsiteX35" fmla="*/ 559056 w 589459"/>
              <a:gd name="connsiteY35" fmla="*/ 133609 h 345586"/>
              <a:gd name="connsiteX36" fmla="*/ 128944 w 589459"/>
              <a:gd name="connsiteY36" fmla="*/ 320257 h 345586"/>
              <a:gd name="connsiteX37" fmla="*/ 25330 w 589459"/>
              <a:gd name="connsiteY37" fmla="*/ 216638 h 345586"/>
              <a:gd name="connsiteX38" fmla="*/ 128944 w 589459"/>
              <a:gd name="connsiteY38" fmla="*/ 113020 h 345586"/>
              <a:gd name="connsiteX39" fmla="*/ 232558 w 589459"/>
              <a:gd name="connsiteY39" fmla="*/ 216638 h 345586"/>
              <a:gd name="connsiteX40" fmla="*/ 128944 w 589459"/>
              <a:gd name="connsiteY40" fmla="*/ 320257 h 345586"/>
              <a:gd name="connsiteX41" fmla="*/ 294730 w 589459"/>
              <a:gd name="connsiteY41" fmla="*/ 244271 h 345586"/>
              <a:gd name="connsiteX42" fmla="*/ 267101 w 589459"/>
              <a:gd name="connsiteY42" fmla="*/ 216638 h 345586"/>
              <a:gd name="connsiteX43" fmla="*/ 294730 w 589459"/>
              <a:gd name="connsiteY43" fmla="*/ 189010 h 345586"/>
              <a:gd name="connsiteX44" fmla="*/ 322358 w 589459"/>
              <a:gd name="connsiteY44" fmla="*/ 216638 h 345586"/>
              <a:gd name="connsiteX45" fmla="*/ 294730 w 589459"/>
              <a:gd name="connsiteY45" fmla="*/ 244271 h 345586"/>
              <a:gd name="connsiteX46" fmla="*/ 460515 w 589459"/>
              <a:gd name="connsiteY46" fmla="*/ 320257 h 345586"/>
              <a:gd name="connsiteX47" fmla="*/ 356901 w 589459"/>
              <a:gd name="connsiteY47" fmla="*/ 216638 h 345586"/>
              <a:gd name="connsiteX48" fmla="*/ 460515 w 589459"/>
              <a:gd name="connsiteY48" fmla="*/ 113020 h 345586"/>
              <a:gd name="connsiteX49" fmla="*/ 564129 w 589459"/>
              <a:gd name="connsiteY49" fmla="*/ 216638 h 345586"/>
              <a:gd name="connsiteX50" fmla="*/ 460515 w 589459"/>
              <a:gd name="connsiteY50" fmla="*/ 320257 h 3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89459" h="345586">
                <a:moveTo>
                  <a:pt x="559056" y="133605"/>
                </a:moveTo>
                <a:lnTo>
                  <a:pt x="559119" y="133554"/>
                </a:lnTo>
                <a:lnTo>
                  <a:pt x="514362" y="82844"/>
                </a:lnTo>
                <a:lnTo>
                  <a:pt x="514337" y="82853"/>
                </a:lnTo>
                <a:cubicBezTo>
                  <a:pt x="497983" y="62567"/>
                  <a:pt x="474616" y="48201"/>
                  <a:pt x="447913" y="43414"/>
                </a:cubicBezTo>
                <a:lnTo>
                  <a:pt x="430895" y="21919"/>
                </a:lnTo>
                <a:lnTo>
                  <a:pt x="430840" y="21945"/>
                </a:lnTo>
                <a:cubicBezTo>
                  <a:pt x="420752" y="8636"/>
                  <a:pt x="404819" y="0"/>
                  <a:pt x="386828" y="0"/>
                </a:cubicBezTo>
                <a:cubicBezTo>
                  <a:pt x="356311" y="0"/>
                  <a:pt x="331566" y="24745"/>
                  <a:pt x="331566" y="55262"/>
                </a:cubicBezTo>
                <a:cubicBezTo>
                  <a:pt x="331566" y="59148"/>
                  <a:pt x="331975" y="62933"/>
                  <a:pt x="332741" y="66592"/>
                </a:cubicBezTo>
                <a:lnTo>
                  <a:pt x="332733" y="66592"/>
                </a:lnTo>
                <a:cubicBezTo>
                  <a:pt x="332733" y="66592"/>
                  <a:pt x="337486" y="89185"/>
                  <a:pt x="337486" y="89185"/>
                </a:cubicBezTo>
                <a:cubicBezTo>
                  <a:pt x="334055" y="94128"/>
                  <a:pt x="331006" y="99353"/>
                  <a:pt x="328400" y="104839"/>
                </a:cubicBezTo>
                <a:cubicBezTo>
                  <a:pt x="322678" y="91922"/>
                  <a:pt x="309765" y="82895"/>
                  <a:pt x="294730" y="82895"/>
                </a:cubicBezTo>
                <a:cubicBezTo>
                  <a:pt x="279694" y="82895"/>
                  <a:pt x="266781" y="91913"/>
                  <a:pt x="261059" y="104831"/>
                </a:cubicBezTo>
                <a:cubicBezTo>
                  <a:pt x="258436" y="99303"/>
                  <a:pt x="255354" y="94040"/>
                  <a:pt x="251884" y="89063"/>
                </a:cubicBezTo>
                <a:lnTo>
                  <a:pt x="256154" y="68781"/>
                </a:lnTo>
                <a:cubicBezTo>
                  <a:pt x="257248" y="64457"/>
                  <a:pt x="257893" y="59944"/>
                  <a:pt x="257893" y="55270"/>
                </a:cubicBezTo>
                <a:cubicBezTo>
                  <a:pt x="257888" y="24749"/>
                  <a:pt x="233144" y="0"/>
                  <a:pt x="202627" y="0"/>
                </a:cubicBezTo>
                <a:cubicBezTo>
                  <a:pt x="184631" y="0"/>
                  <a:pt x="168699" y="8636"/>
                  <a:pt x="158611" y="21945"/>
                </a:cubicBezTo>
                <a:lnTo>
                  <a:pt x="158556" y="21924"/>
                </a:lnTo>
                <a:lnTo>
                  <a:pt x="141495" y="43435"/>
                </a:lnTo>
                <a:cubicBezTo>
                  <a:pt x="118182" y="47628"/>
                  <a:pt x="97417" y="59118"/>
                  <a:pt x="81636" y="75476"/>
                </a:cubicBezTo>
                <a:lnTo>
                  <a:pt x="81615" y="75463"/>
                </a:lnTo>
                <a:lnTo>
                  <a:pt x="81164" y="75973"/>
                </a:lnTo>
                <a:cubicBezTo>
                  <a:pt x="79135" y="78103"/>
                  <a:pt x="77177" y="80309"/>
                  <a:pt x="75316" y="82600"/>
                </a:cubicBezTo>
                <a:lnTo>
                  <a:pt x="30370" y="133550"/>
                </a:lnTo>
                <a:lnTo>
                  <a:pt x="30416" y="133584"/>
                </a:lnTo>
                <a:cubicBezTo>
                  <a:pt x="11457" y="156046"/>
                  <a:pt x="0" y="185027"/>
                  <a:pt x="0" y="216643"/>
                </a:cubicBezTo>
                <a:cubicBezTo>
                  <a:pt x="0" y="287740"/>
                  <a:pt x="57847" y="345587"/>
                  <a:pt x="128944" y="345587"/>
                </a:cubicBezTo>
                <a:cubicBezTo>
                  <a:pt x="191789" y="345587"/>
                  <a:pt x="244255" y="300379"/>
                  <a:pt x="255585" y="240785"/>
                </a:cubicBezTo>
                <a:cubicBezTo>
                  <a:pt x="263707" y="253909"/>
                  <a:pt x="278191" y="262696"/>
                  <a:pt x="294730" y="262696"/>
                </a:cubicBezTo>
                <a:cubicBezTo>
                  <a:pt x="311268" y="262696"/>
                  <a:pt x="325743" y="253909"/>
                  <a:pt x="333870" y="240785"/>
                </a:cubicBezTo>
                <a:cubicBezTo>
                  <a:pt x="345212" y="300379"/>
                  <a:pt x="397670" y="345587"/>
                  <a:pt x="460515" y="345587"/>
                </a:cubicBezTo>
                <a:cubicBezTo>
                  <a:pt x="531616" y="345587"/>
                  <a:pt x="589459" y="287740"/>
                  <a:pt x="589459" y="216643"/>
                </a:cubicBezTo>
                <a:cubicBezTo>
                  <a:pt x="589459" y="185027"/>
                  <a:pt x="578011" y="156055"/>
                  <a:pt x="559056" y="133609"/>
                </a:cubicBezTo>
                <a:close/>
                <a:moveTo>
                  <a:pt x="128944" y="320257"/>
                </a:moveTo>
                <a:cubicBezTo>
                  <a:pt x="71720" y="320257"/>
                  <a:pt x="25330" y="273862"/>
                  <a:pt x="25330" y="216638"/>
                </a:cubicBezTo>
                <a:cubicBezTo>
                  <a:pt x="25330" y="159415"/>
                  <a:pt x="71725" y="113020"/>
                  <a:pt x="128944" y="113020"/>
                </a:cubicBezTo>
                <a:cubicBezTo>
                  <a:pt x="186164" y="113020"/>
                  <a:pt x="232558" y="159415"/>
                  <a:pt x="232558" y="216638"/>
                </a:cubicBezTo>
                <a:cubicBezTo>
                  <a:pt x="232558" y="273862"/>
                  <a:pt x="186164" y="320257"/>
                  <a:pt x="128944" y="320257"/>
                </a:cubicBezTo>
                <a:close/>
                <a:moveTo>
                  <a:pt x="294730" y="244271"/>
                </a:moveTo>
                <a:cubicBezTo>
                  <a:pt x="279467" y="244271"/>
                  <a:pt x="267101" y="231901"/>
                  <a:pt x="267101" y="216638"/>
                </a:cubicBezTo>
                <a:cubicBezTo>
                  <a:pt x="267101" y="201376"/>
                  <a:pt x="279471" y="189010"/>
                  <a:pt x="294730" y="189010"/>
                </a:cubicBezTo>
                <a:cubicBezTo>
                  <a:pt x="309988" y="189010"/>
                  <a:pt x="322358" y="201376"/>
                  <a:pt x="322358" y="216638"/>
                </a:cubicBezTo>
                <a:cubicBezTo>
                  <a:pt x="322358" y="231901"/>
                  <a:pt x="309984" y="244271"/>
                  <a:pt x="294730" y="244271"/>
                </a:cubicBezTo>
                <a:close/>
                <a:moveTo>
                  <a:pt x="460515" y="320257"/>
                </a:moveTo>
                <a:cubicBezTo>
                  <a:pt x="403295" y="320257"/>
                  <a:pt x="356901" y="273862"/>
                  <a:pt x="356901" y="216638"/>
                </a:cubicBezTo>
                <a:cubicBezTo>
                  <a:pt x="356901" y="159415"/>
                  <a:pt x="403299" y="113020"/>
                  <a:pt x="460515" y="113020"/>
                </a:cubicBezTo>
                <a:cubicBezTo>
                  <a:pt x="517730" y="113020"/>
                  <a:pt x="564129" y="159415"/>
                  <a:pt x="564129" y="216638"/>
                </a:cubicBezTo>
                <a:cubicBezTo>
                  <a:pt x="564129" y="273862"/>
                  <a:pt x="517730" y="320257"/>
                  <a:pt x="460515" y="320257"/>
                </a:cubicBezTo>
                <a:close/>
              </a:path>
            </a:pathLst>
          </a:custGeo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ln w="41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6D74ECFA-16F8-E571-E48A-AF48759F3024}"/>
              </a:ext>
              <a:ext uri="{C183D7F6-B498-43B3-948B-1728B52AA6E4}">
                <adec:decorative xmlns:adec="http://schemas.microsoft.com/office/drawing/2017/decorative" val="1"/>
              </a:ext>
            </a:extLst>
          </p:cNvPr>
          <p:cNvGrpSpPr/>
          <p:nvPr/>
        </p:nvGrpSpPr>
        <p:grpSpPr>
          <a:xfrm>
            <a:off x="9245600" y="1397529"/>
            <a:ext cx="475928" cy="629244"/>
            <a:chOff x="9245600" y="1257829"/>
            <a:chExt cx="475928" cy="629244"/>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101600" dist="76200" dir="2700000" algn="tl" rotWithShape="0">
              <a:srgbClr val="454142">
                <a:alpha val="20000"/>
              </a:srgbClr>
            </a:outerShdw>
          </a:effectLst>
        </p:grpSpPr>
        <p:sp>
          <p:nvSpPr>
            <p:cNvPr id="162" name="Freeform: Shape 161">
              <a:extLst>
                <a:ext uri="{FF2B5EF4-FFF2-40B4-BE49-F238E27FC236}">
                  <a16:creationId xmlns:a16="http://schemas.microsoft.com/office/drawing/2014/main" id="{42C03DAF-FD2D-B453-BADA-6854F1EB160A}"/>
                </a:ext>
              </a:extLst>
            </p:cNvPr>
            <p:cNvSpPr/>
            <p:nvPr/>
          </p:nvSpPr>
          <p:spPr>
            <a:xfrm>
              <a:off x="9245600" y="1555600"/>
              <a:ext cx="475928" cy="331473"/>
            </a:xfrm>
            <a:custGeom>
              <a:avLst/>
              <a:gdLst>
                <a:gd name="connsiteX0" fmla="*/ 347928 w 475928"/>
                <a:gd name="connsiteY0" fmla="*/ 158 h 331473"/>
                <a:gd name="connsiteX1" fmla="*/ 347928 w 475928"/>
                <a:gd name="connsiteY1" fmla="*/ 158 h 331473"/>
                <a:gd name="connsiteX2" fmla="*/ 241920 w 475928"/>
                <a:gd name="connsiteY2" fmla="*/ 69459 h 331473"/>
                <a:gd name="connsiteX3" fmla="*/ 137336 w 475928"/>
                <a:gd name="connsiteY3" fmla="*/ 1266 h 331473"/>
                <a:gd name="connsiteX4" fmla="*/ 136545 w 475928"/>
                <a:gd name="connsiteY4" fmla="*/ 158 h 331473"/>
                <a:gd name="connsiteX5" fmla="*/ 135279 w 475928"/>
                <a:gd name="connsiteY5" fmla="*/ 949 h 331473"/>
                <a:gd name="connsiteX6" fmla="*/ 0 w 475928"/>
                <a:gd name="connsiteY6" fmla="*/ 259166 h 331473"/>
                <a:gd name="connsiteX7" fmla="*/ 0 w 475928"/>
                <a:gd name="connsiteY7" fmla="*/ 264071 h 331473"/>
                <a:gd name="connsiteX8" fmla="*/ 791 w 475928"/>
                <a:gd name="connsiteY8" fmla="*/ 260432 h 331473"/>
                <a:gd name="connsiteX9" fmla="*/ 244926 w 475928"/>
                <a:gd name="connsiteY9" fmla="*/ 331473 h 331473"/>
                <a:gd name="connsiteX10" fmla="*/ 475138 w 475928"/>
                <a:gd name="connsiteY10" fmla="*/ 268976 h 331473"/>
                <a:gd name="connsiteX11" fmla="*/ 475929 w 475928"/>
                <a:gd name="connsiteY11" fmla="*/ 268501 h 331473"/>
                <a:gd name="connsiteX12" fmla="*/ 475929 w 475928"/>
                <a:gd name="connsiteY12" fmla="*/ 267552 h 331473"/>
                <a:gd name="connsiteX13" fmla="*/ 347928 w 475928"/>
                <a:gd name="connsiteY13" fmla="*/ 0 h 33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5928" h="331473">
                  <a:moveTo>
                    <a:pt x="347928" y="158"/>
                  </a:moveTo>
                  <a:lnTo>
                    <a:pt x="347928" y="158"/>
                  </a:lnTo>
                  <a:cubicBezTo>
                    <a:pt x="338435" y="10759"/>
                    <a:pt x="290652" y="69459"/>
                    <a:pt x="241920" y="69459"/>
                  </a:cubicBezTo>
                  <a:cubicBezTo>
                    <a:pt x="193188" y="69459"/>
                    <a:pt x="146513" y="12658"/>
                    <a:pt x="137336" y="1266"/>
                  </a:cubicBezTo>
                  <a:lnTo>
                    <a:pt x="136545" y="158"/>
                  </a:lnTo>
                  <a:lnTo>
                    <a:pt x="135279" y="949"/>
                  </a:lnTo>
                  <a:cubicBezTo>
                    <a:pt x="56801" y="54744"/>
                    <a:pt x="5063" y="134646"/>
                    <a:pt x="0" y="259166"/>
                  </a:cubicBezTo>
                  <a:lnTo>
                    <a:pt x="0" y="264071"/>
                  </a:lnTo>
                  <a:lnTo>
                    <a:pt x="791" y="260432"/>
                  </a:lnTo>
                  <a:cubicBezTo>
                    <a:pt x="74047" y="306791"/>
                    <a:pt x="158379" y="331473"/>
                    <a:pt x="244926" y="331473"/>
                  </a:cubicBezTo>
                  <a:cubicBezTo>
                    <a:pt x="325777" y="331473"/>
                    <a:pt x="405362" y="309955"/>
                    <a:pt x="475138" y="268976"/>
                  </a:cubicBezTo>
                  <a:lnTo>
                    <a:pt x="475929" y="268501"/>
                  </a:lnTo>
                  <a:lnTo>
                    <a:pt x="475929" y="267552"/>
                  </a:lnTo>
                  <a:cubicBezTo>
                    <a:pt x="473081" y="145247"/>
                    <a:pt x="423241" y="57434"/>
                    <a:pt x="347928" y="0"/>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4AAF24C8-35E5-F464-EB58-E8B50B02C0FD}"/>
                </a:ext>
              </a:extLst>
            </p:cNvPr>
            <p:cNvSpPr/>
            <p:nvPr/>
          </p:nvSpPr>
          <p:spPr>
            <a:xfrm>
              <a:off x="9317725" y="1257829"/>
              <a:ext cx="339444" cy="326884"/>
            </a:xfrm>
            <a:custGeom>
              <a:avLst/>
              <a:gdLst>
                <a:gd name="connsiteX0" fmla="*/ 68059 w 339444"/>
                <a:gd name="connsiteY0" fmla="*/ 266602 h 326884"/>
                <a:gd name="connsiteX1" fmla="*/ 68059 w 339444"/>
                <a:gd name="connsiteY1" fmla="*/ 266602 h 326884"/>
                <a:gd name="connsiteX2" fmla="*/ 74704 w 339444"/>
                <a:gd name="connsiteY2" fmla="*/ 273089 h 326884"/>
                <a:gd name="connsiteX3" fmla="*/ 169636 w 339444"/>
                <a:gd name="connsiteY3" fmla="*/ 326885 h 326884"/>
                <a:gd name="connsiteX4" fmla="*/ 254126 w 339444"/>
                <a:gd name="connsiteY4" fmla="*/ 281792 h 326884"/>
                <a:gd name="connsiteX5" fmla="*/ 271373 w 339444"/>
                <a:gd name="connsiteY5" fmla="*/ 266602 h 326884"/>
                <a:gd name="connsiteX6" fmla="*/ 271373 w 339444"/>
                <a:gd name="connsiteY6" fmla="*/ 266602 h 326884"/>
                <a:gd name="connsiteX7" fmla="*/ 320421 w 339444"/>
                <a:gd name="connsiteY7" fmla="*/ 302993 h 326884"/>
                <a:gd name="connsiteX8" fmla="*/ 169795 w 339444"/>
                <a:gd name="connsiteY8" fmla="*/ 0 h 326884"/>
                <a:gd name="connsiteX9" fmla="*/ 169795 w 339444"/>
                <a:gd name="connsiteY9" fmla="*/ 0 h 326884"/>
                <a:gd name="connsiteX10" fmla="*/ 19010 w 339444"/>
                <a:gd name="connsiteY10" fmla="*/ 302993 h 326884"/>
                <a:gd name="connsiteX11" fmla="*/ 68059 w 339444"/>
                <a:gd name="connsiteY11" fmla="*/ 266761 h 326884"/>
                <a:gd name="connsiteX12" fmla="*/ 169795 w 339444"/>
                <a:gd name="connsiteY12" fmla="*/ 50631 h 326884"/>
                <a:gd name="connsiteX13" fmla="*/ 169795 w 339444"/>
                <a:gd name="connsiteY13" fmla="*/ 50631 h 326884"/>
                <a:gd name="connsiteX14" fmla="*/ 287669 w 339444"/>
                <a:gd name="connsiteY14" fmla="*/ 174676 h 326884"/>
                <a:gd name="connsiteX15" fmla="*/ 240361 w 339444"/>
                <a:gd name="connsiteY15" fmla="*/ 263280 h 326884"/>
                <a:gd name="connsiteX16" fmla="*/ 169795 w 339444"/>
                <a:gd name="connsiteY16" fmla="*/ 298879 h 326884"/>
                <a:gd name="connsiteX17" fmla="*/ 90368 w 339444"/>
                <a:gd name="connsiteY17" fmla="*/ 256002 h 326884"/>
                <a:gd name="connsiteX18" fmla="*/ 60780 w 339444"/>
                <a:gd name="connsiteY18" fmla="*/ 213757 h 326884"/>
                <a:gd name="connsiteX19" fmla="*/ 138783 w 339444"/>
                <a:gd name="connsiteY19" fmla="*/ 256160 h 326884"/>
                <a:gd name="connsiteX20" fmla="*/ 162991 w 339444"/>
                <a:gd name="connsiteY20" fmla="*/ 277520 h 326884"/>
                <a:gd name="connsiteX21" fmla="*/ 187515 w 339444"/>
                <a:gd name="connsiteY21" fmla="*/ 252995 h 326884"/>
                <a:gd name="connsiteX22" fmla="*/ 162991 w 339444"/>
                <a:gd name="connsiteY22" fmla="*/ 228471 h 326884"/>
                <a:gd name="connsiteX23" fmla="*/ 141157 w 339444"/>
                <a:gd name="connsiteY23" fmla="*/ 241920 h 326884"/>
                <a:gd name="connsiteX24" fmla="*/ 52711 w 339444"/>
                <a:gd name="connsiteY24" fmla="*/ 182429 h 326884"/>
                <a:gd name="connsiteX25" fmla="*/ 51920 w 339444"/>
                <a:gd name="connsiteY25" fmla="*/ 174360 h 326884"/>
                <a:gd name="connsiteX26" fmla="*/ 169795 w 339444"/>
                <a:gd name="connsiteY26" fmla="*/ 50314 h 326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9444" h="326884">
                  <a:moveTo>
                    <a:pt x="68059" y="266602"/>
                  </a:moveTo>
                  <a:lnTo>
                    <a:pt x="68059" y="266602"/>
                  </a:lnTo>
                  <a:cubicBezTo>
                    <a:pt x="70274" y="268817"/>
                    <a:pt x="72489" y="271033"/>
                    <a:pt x="74704" y="273089"/>
                  </a:cubicBezTo>
                  <a:cubicBezTo>
                    <a:pt x="99861" y="295873"/>
                    <a:pt x="133246" y="326885"/>
                    <a:pt x="169636" y="326885"/>
                  </a:cubicBezTo>
                  <a:cubicBezTo>
                    <a:pt x="201281" y="326885"/>
                    <a:pt x="230552" y="299354"/>
                    <a:pt x="254126" y="281792"/>
                  </a:cubicBezTo>
                  <a:cubicBezTo>
                    <a:pt x="260297" y="277203"/>
                    <a:pt x="265993" y="272140"/>
                    <a:pt x="271373" y="266602"/>
                  </a:cubicBezTo>
                  <a:lnTo>
                    <a:pt x="271373" y="266602"/>
                  </a:lnTo>
                  <a:cubicBezTo>
                    <a:pt x="271373" y="266602"/>
                    <a:pt x="286720" y="269450"/>
                    <a:pt x="320421" y="302993"/>
                  </a:cubicBezTo>
                  <a:cubicBezTo>
                    <a:pt x="320421" y="302993"/>
                    <a:pt x="418360" y="0"/>
                    <a:pt x="169795" y="0"/>
                  </a:cubicBezTo>
                  <a:lnTo>
                    <a:pt x="169795" y="0"/>
                  </a:lnTo>
                  <a:cubicBezTo>
                    <a:pt x="-78929" y="0"/>
                    <a:pt x="19010" y="302993"/>
                    <a:pt x="19010" y="302993"/>
                  </a:cubicBezTo>
                  <a:cubicBezTo>
                    <a:pt x="52553" y="269450"/>
                    <a:pt x="68059" y="266761"/>
                    <a:pt x="68059" y="266761"/>
                  </a:cubicBezTo>
                  <a:close/>
                  <a:moveTo>
                    <a:pt x="169795" y="50631"/>
                  </a:moveTo>
                  <a:lnTo>
                    <a:pt x="169795" y="50631"/>
                  </a:lnTo>
                  <a:cubicBezTo>
                    <a:pt x="169795" y="50631"/>
                    <a:pt x="196534" y="161702"/>
                    <a:pt x="287669" y="174676"/>
                  </a:cubicBezTo>
                  <a:cubicBezTo>
                    <a:pt x="285771" y="210909"/>
                    <a:pt x="267733" y="242869"/>
                    <a:pt x="240361" y="263280"/>
                  </a:cubicBezTo>
                  <a:cubicBezTo>
                    <a:pt x="220584" y="277994"/>
                    <a:pt x="196218" y="298879"/>
                    <a:pt x="169795" y="298879"/>
                  </a:cubicBezTo>
                  <a:cubicBezTo>
                    <a:pt x="139258" y="298879"/>
                    <a:pt x="111411" y="275146"/>
                    <a:pt x="90368" y="256002"/>
                  </a:cubicBezTo>
                  <a:cubicBezTo>
                    <a:pt x="77710" y="244293"/>
                    <a:pt x="67426" y="230053"/>
                    <a:pt x="60780" y="213757"/>
                  </a:cubicBezTo>
                  <a:cubicBezTo>
                    <a:pt x="78659" y="231477"/>
                    <a:pt x="105082" y="250780"/>
                    <a:pt x="138783" y="256160"/>
                  </a:cubicBezTo>
                  <a:cubicBezTo>
                    <a:pt x="140366" y="268185"/>
                    <a:pt x="150650" y="277520"/>
                    <a:pt x="162991" y="277520"/>
                  </a:cubicBezTo>
                  <a:cubicBezTo>
                    <a:pt x="176598" y="277520"/>
                    <a:pt x="187515" y="266602"/>
                    <a:pt x="187515" y="252995"/>
                  </a:cubicBezTo>
                  <a:cubicBezTo>
                    <a:pt x="187515" y="239388"/>
                    <a:pt x="176598" y="228471"/>
                    <a:pt x="162991" y="228471"/>
                  </a:cubicBezTo>
                  <a:cubicBezTo>
                    <a:pt x="153498" y="228471"/>
                    <a:pt x="145112" y="234009"/>
                    <a:pt x="141157" y="241920"/>
                  </a:cubicBezTo>
                  <a:cubicBezTo>
                    <a:pt x="97013" y="234642"/>
                    <a:pt x="65527" y="199517"/>
                    <a:pt x="52711" y="182429"/>
                  </a:cubicBezTo>
                  <a:cubicBezTo>
                    <a:pt x="52395" y="179739"/>
                    <a:pt x="52078" y="177049"/>
                    <a:pt x="51920" y="174360"/>
                  </a:cubicBezTo>
                  <a:cubicBezTo>
                    <a:pt x="143214" y="161385"/>
                    <a:pt x="169795" y="50314"/>
                    <a:pt x="169795" y="50314"/>
                  </a:cubicBezTo>
                  <a:close/>
                </a:path>
              </a:pathLst>
            </a:custGeom>
            <a:grpFill/>
            <a:ln w="1555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7" name="Group 166">
            <a:extLst>
              <a:ext uri="{FF2B5EF4-FFF2-40B4-BE49-F238E27FC236}">
                <a16:creationId xmlns:a16="http://schemas.microsoft.com/office/drawing/2014/main" id="{01C1F62F-0EE9-C05C-3D24-34A3604EC63A}"/>
              </a:ext>
              <a:ext uri="{C183D7F6-B498-43B3-948B-1728B52AA6E4}">
                <adec:decorative xmlns:adec="http://schemas.microsoft.com/office/drawing/2017/decorative" val="1"/>
              </a:ext>
            </a:extLst>
          </p:cNvPr>
          <p:cNvGrpSpPr/>
          <p:nvPr/>
        </p:nvGrpSpPr>
        <p:grpSpPr>
          <a:xfrm>
            <a:off x="10452939" y="1547681"/>
            <a:ext cx="652141" cy="590415"/>
            <a:chOff x="10426700" y="1407981"/>
            <a:chExt cx="652141" cy="590415"/>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101600" dist="76200" dir="2700000" algn="tl" rotWithShape="0">
              <a:srgbClr val="454142">
                <a:alpha val="20000"/>
              </a:srgbClr>
            </a:outerShdw>
          </a:effectLst>
        </p:grpSpPr>
        <p:sp>
          <p:nvSpPr>
            <p:cNvPr id="165" name="Freeform: Shape 164">
              <a:extLst>
                <a:ext uri="{FF2B5EF4-FFF2-40B4-BE49-F238E27FC236}">
                  <a16:creationId xmlns:a16="http://schemas.microsoft.com/office/drawing/2014/main" id="{03736964-A44B-7962-B0DB-EC781BBCAC6B}"/>
                </a:ext>
              </a:extLst>
            </p:cNvPr>
            <p:cNvSpPr/>
            <p:nvPr/>
          </p:nvSpPr>
          <p:spPr>
            <a:xfrm>
              <a:off x="10588713" y="1603514"/>
              <a:ext cx="490128" cy="394882"/>
            </a:xfrm>
            <a:custGeom>
              <a:avLst/>
              <a:gdLst>
                <a:gd name="connsiteX0" fmla="*/ 168554 w 490128"/>
                <a:gd name="connsiteY0" fmla="*/ 182589 h 394882"/>
                <a:gd name="connsiteX1" fmla="*/ 263936 w 490128"/>
                <a:gd name="connsiteY1" fmla="*/ 248812 h 394882"/>
                <a:gd name="connsiteX2" fmla="*/ 262438 w 490128"/>
                <a:gd name="connsiteY2" fmla="*/ 149887 h 394882"/>
                <a:gd name="connsiteX3" fmla="*/ 368312 w 490128"/>
                <a:gd name="connsiteY3" fmla="*/ 0 h 394882"/>
                <a:gd name="connsiteX4" fmla="*/ 490129 w 490128"/>
                <a:gd name="connsiteY4" fmla="*/ 145799 h 394882"/>
                <a:gd name="connsiteX5" fmla="*/ 242952 w 490128"/>
                <a:gd name="connsiteY5" fmla="*/ 315034 h 394882"/>
                <a:gd name="connsiteX6" fmla="*/ 167464 w 490128"/>
                <a:gd name="connsiteY6" fmla="*/ 306995 h 394882"/>
                <a:gd name="connsiteX7" fmla="*/ 79576 w 490128"/>
                <a:gd name="connsiteY7" fmla="*/ 394883 h 394882"/>
                <a:gd name="connsiteX8" fmla="*/ 102195 w 490128"/>
                <a:gd name="connsiteY8" fmla="*/ 284784 h 394882"/>
                <a:gd name="connsiteX9" fmla="*/ 0 w 490128"/>
                <a:gd name="connsiteY9" fmla="*/ 176185 h 394882"/>
                <a:gd name="connsiteX10" fmla="*/ 98653 w 490128"/>
                <a:gd name="connsiteY10" fmla="*/ 189538 h 394882"/>
                <a:gd name="connsiteX11" fmla="*/ 168690 w 490128"/>
                <a:gd name="connsiteY11" fmla="*/ 182589 h 3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0128" h="394882">
                  <a:moveTo>
                    <a:pt x="168554" y="182589"/>
                  </a:moveTo>
                  <a:cubicBezTo>
                    <a:pt x="180409" y="190765"/>
                    <a:pt x="263936" y="248812"/>
                    <a:pt x="263936" y="248812"/>
                  </a:cubicBezTo>
                  <a:cubicBezTo>
                    <a:pt x="263936" y="248812"/>
                    <a:pt x="262710" y="167464"/>
                    <a:pt x="262438" y="149887"/>
                  </a:cubicBezTo>
                  <a:cubicBezTo>
                    <a:pt x="327979" y="114323"/>
                    <a:pt x="367222" y="59410"/>
                    <a:pt x="368312" y="0"/>
                  </a:cubicBezTo>
                  <a:cubicBezTo>
                    <a:pt x="441211" y="29432"/>
                    <a:pt x="490129" y="83664"/>
                    <a:pt x="490129" y="145799"/>
                  </a:cubicBezTo>
                  <a:cubicBezTo>
                    <a:pt x="490129" y="239273"/>
                    <a:pt x="379485" y="315034"/>
                    <a:pt x="242952" y="315034"/>
                  </a:cubicBezTo>
                  <a:cubicBezTo>
                    <a:pt x="216654" y="315034"/>
                    <a:pt x="191310" y="312173"/>
                    <a:pt x="167464" y="306995"/>
                  </a:cubicBezTo>
                  <a:lnTo>
                    <a:pt x="79576" y="394883"/>
                  </a:lnTo>
                  <a:lnTo>
                    <a:pt x="102195" y="284784"/>
                  </a:lnTo>
                  <a:cubicBezTo>
                    <a:pt x="49599" y="259712"/>
                    <a:pt x="11855" y="221014"/>
                    <a:pt x="0" y="176185"/>
                  </a:cubicBezTo>
                  <a:cubicBezTo>
                    <a:pt x="30522" y="184769"/>
                    <a:pt x="63770" y="189538"/>
                    <a:pt x="98653" y="189538"/>
                  </a:cubicBezTo>
                  <a:cubicBezTo>
                    <a:pt x="122498" y="189538"/>
                    <a:pt x="145935" y="186949"/>
                    <a:pt x="168690" y="182589"/>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1E971F6-397D-A014-1280-30A87EE28324}"/>
                </a:ext>
              </a:extLst>
            </p:cNvPr>
            <p:cNvSpPr/>
            <p:nvPr/>
          </p:nvSpPr>
          <p:spPr>
            <a:xfrm>
              <a:off x="10426700" y="1407981"/>
              <a:ext cx="494216" cy="376487"/>
            </a:xfrm>
            <a:custGeom>
              <a:avLst/>
              <a:gdLst>
                <a:gd name="connsiteX0" fmla="*/ 247040 w 494216"/>
                <a:gd name="connsiteY0" fmla="*/ 0 h 376487"/>
                <a:gd name="connsiteX1" fmla="*/ 494217 w 494216"/>
                <a:gd name="connsiteY1" fmla="*/ 169236 h 376487"/>
                <a:gd name="connsiteX2" fmla="*/ 387933 w 494216"/>
                <a:gd name="connsiteY2" fmla="*/ 308221 h 376487"/>
                <a:gd name="connsiteX3" fmla="*/ 389023 w 494216"/>
                <a:gd name="connsiteY3" fmla="*/ 376488 h 376487"/>
                <a:gd name="connsiteX4" fmla="*/ 322665 w 494216"/>
                <a:gd name="connsiteY4" fmla="*/ 330432 h 376487"/>
                <a:gd name="connsiteX5" fmla="*/ 247040 w 494216"/>
                <a:gd name="connsiteY5" fmla="*/ 338471 h 376487"/>
                <a:gd name="connsiteX6" fmla="*/ 0 w 494216"/>
                <a:gd name="connsiteY6" fmla="*/ 169236 h 376487"/>
                <a:gd name="connsiteX7" fmla="*/ 247040 w 494216"/>
                <a:gd name="connsiteY7" fmla="*/ 0 h 37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16" h="376487">
                  <a:moveTo>
                    <a:pt x="247040" y="0"/>
                  </a:moveTo>
                  <a:cubicBezTo>
                    <a:pt x="383573" y="0"/>
                    <a:pt x="494217" y="75761"/>
                    <a:pt x="494217" y="169236"/>
                  </a:cubicBezTo>
                  <a:cubicBezTo>
                    <a:pt x="494217" y="226874"/>
                    <a:pt x="452112" y="277563"/>
                    <a:pt x="387933" y="308221"/>
                  </a:cubicBezTo>
                  <a:lnTo>
                    <a:pt x="389023" y="376488"/>
                  </a:lnTo>
                  <a:lnTo>
                    <a:pt x="322665" y="330432"/>
                  </a:lnTo>
                  <a:cubicBezTo>
                    <a:pt x="298819" y="335610"/>
                    <a:pt x="273475" y="338471"/>
                    <a:pt x="247040" y="338471"/>
                  </a:cubicBezTo>
                  <a:cubicBezTo>
                    <a:pt x="110643" y="338335"/>
                    <a:pt x="0" y="262574"/>
                    <a:pt x="0" y="169236"/>
                  </a:cubicBezTo>
                  <a:cubicBezTo>
                    <a:pt x="0" y="75897"/>
                    <a:pt x="110643" y="0"/>
                    <a:pt x="247040" y="0"/>
                  </a:cubicBezTo>
                  <a:close/>
                </a:path>
              </a:pathLst>
            </a:custGeom>
            <a:grpFill/>
            <a:ln w="1349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4" name="Group 173">
            <a:extLst>
              <a:ext uri="{FF2B5EF4-FFF2-40B4-BE49-F238E27FC236}">
                <a16:creationId xmlns:a16="http://schemas.microsoft.com/office/drawing/2014/main" id="{B98A1E3E-7434-7E65-1D5E-E1E173D60B52}"/>
              </a:ext>
              <a:ext uri="{C183D7F6-B498-43B3-948B-1728B52AA6E4}">
                <adec:decorative xmlns:adec="http://schemas.microsoft.com/office/drawing/2017/decorative" val="1"/>
              </a:ext>
            </a:extLst>
          </p:cNvPr>
          <p:cNvGrpSpPr/>
          <p:nvPr/>
        </p:nvGrpSpPr>
        <p:grpSpPr>
          <a:xfrm>
            <a:off x="10521763" y="3318123"/>
            <a:ext cx="431987" cy="545262"/>
            <a:chOff x="10663238" y="3017723"/>
            <a:chExt cx="514492" cy="649401"/>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101600" dist="76200" dir="2700000" algn="tl" rotWithShape="0">
              <a:srgbClr val="454142">
                <a:alpha val="20000"/>
              </a:srgbClr>
            </a:outerShdw>
          </a:effectLst>
        </p:grpSpPr>
        <p:sp>
          <p:nvSpPr>
            <p:cNvPr id="170" name="Freeform: Shape 169">
              <a:extLst>
                <a:ext uri="{FF2B5EF4-FFF2-40B4-BE49-F238E27FC236}">
                  <a16:creationId xmlns:a16="http://schemas.microsoft.com/office/drawing/2014/main" id="{8D306660-2865-D069-AE81-73CE443871C5}"/>
                </a:ext>
              </a:extLst>
            </p:cNvPr>
            <p:cNvSpPr/>
            <p:nvPr/>
          </p:nvSpPr>
          <p:spPr>
            <a:xfrm>
              <a:off x="10663238" y="3017723"/>
              <a:ext cx="514492" cy="649401"/>
            </a:xfrm>
            <a:custGeom>
              <a:avLst/>
              <a:gdLst>
                <a:gd name="connsiteX0" fmla="*/ 50314 w 514492"/>
                <a:gd name="connsiteY0" fmla="*/ 472712 h 649401"/>
                <a:gd name="connsiteX1" fmla="*/ 62383 w 514492"/>
                <a:gd name="connsiteY1" fmla="*/ 460644 h 649401"/>
                <a:gd name="connsiteX2" fmla="*/ 168155 w 514492"/>
                <a:gd name="connsiteY2" fmla="*/ 460644 h 649401"/>
                <a:gd name="connsiteX3" fmla="*/ 180223 w 514492"/>
                <a:gd name="connsiteY3" fmla="*/ 472712 h 649401"/>
                <a:gd name="connsiteX4" fmla="*/ 180223 w 514492"/>
                <a:gd name="connsiteY4" fmla="*/ 570381 h 649401"/>
                <a:gd name="connsiteX5" fmla="*/ 168155 w 514492"/>
                <a:gd name="connsiteY5" fmla="*/ 582450 h 649401"/>
                <a:gd name="connsiteX6" fmla="*/ 62383 w 514492"/>
                <a:gd name="connsiteY6" fmla="*/ 582450 h 649401"/>
                <a:gd name="connsiteX7" fmla="*/ 50314 w 514492"/>
                <a:gd name="connsiteY7" fmla="*/ 570381 h 649401"/>
                <a:gd name="connsiteX8" fmla="*/ 50314 w 514492"/>
                <a:gd name="connsiteY8" fmla="*/ 472712 h 649401"/>
                <a:gd name="connsiteX9" fmla="*/ 50314 w 514492"/>
                <a:gd name="connsiteY9" fmla="*/ 472712 h 649401"/>
                <a:gd name="connsiteX10" fmla="*/ 50314 w 514492"/>
                <a:gd name="connsiteY10" fmla="*/ 276369 h 649401"/>
                <a:gd name="connsiteX11" fmla="*/ 62383 w 514492"/>
                <a:gd name="connsiteY11" fmla="*/ 264300 h 649401"/>
                <a:gd name="connsiteX12" fmla="*/ 168155 w 514492"/>
                <a:gd name="connsiteY12" fmla="*/ 264300 h 649401"/>
                <a:gd name="connsiteX13" fmla="*/ 180223 w 514492"/>
                <a:gd name="connsiteY13" fmla="*/ 276369 h 649401"/>
                <a:gd name="connsiteX14" fmla="*/ 180223 w 514492"/>
                <a:gd name="connsiteY14" fmla="*/ 374038 h 649401"/>
                <a:gd name="connsiteX15" fmla="*/ 168155 w 514492"/>
                <a:gd name="connsiteY15" fmla="*/ 386106 h 649401"/>
                <a:gd name="connsiteX16" fmla="*/ 62383 w 514492"/>
                <a:gd name="connsiteY16" fmla="*/ 386106 h 649401"/>
                <a:gd name="connsiteX17" fmla="*/ 50314 w 514492"/>
                <a:gd name="connsiteY17" fmla="*/ 374038 h 649401"/>
                <a:gd name="connsiteX18" fmla="*/ 50314 w 514492"/>
                <a:gd name="connsiteY18" fmla="*/ 276369 h 649401"/>
                <a:gd name="connsiteX19" fmla="*/ 50314 w 514492"/>
                <a:gd name="connsiteY19" fmla="*/ 276369 h 649401"/>
                <a:gd name="connsiteX20" fmla="*/ 50314 w 514492"/>
                <a:gd name="connsiteY20" fmla="*/ 80026 h 649401"/>
                <a:gd name="connsiteX21" fmla="*/ 62383 w 514492"/>
                <a:gd name="connsiteY21" fmla="*/ 67957 h 649401"/>
                <a:gd name="connsiteX22" fmla="*/ 168155 w 514492"/>
                <a:gd name="connsiteY22" fmla="*/ 67957 h 649401"/>
                <a:gd name="connsiteX23" fmla="*/ 180223 w 514492"/>
                <a:gd name="connsiteY23" fmla="*/ 80026 h 649401"/>
                <a:gd name="connsiteX24" fmla="*/ 180223 w 514492"/>
                <a:gd name="connsiteY24" fmla="*/ 177695 h 649401"/>
                <a:gd name="connsiteX25" fmla="*/ 168155 w 514492"/>
                <a:gd name="connsiteY25" fmla="*/ 189763 h 649401"/>
                <a:gd name="connsiteX26" fmla="*/ 62383 w 514492"/>
                <a:gd name="connsiteY26" fmla="*/ 189763 h 649401"/>
                <a:gd name="connsiteX27" fmla="*/ 50314 w 514492"/>
                <a:gd name="connsiteY27" fmla="*/ 177695 h 649401"/>
                <a:gd name="connsiteX28" fmla="*/ 50314 w 514492"/>
                <a:gd name="connsiteY28" fmla="*/ 80054 h 649401"/>
                <a:gd name="connsiteX29" fmla="*/ 50314 w 514492"/>
                <a:gd name="connsiteY29" fmla="*/ 80054 h 649401"/>
                <a:gd name="connsiteX30" fmla="*/ 229072 w 514492"/>
                <a:gd name="connsiteY30" fmla="*/ 507912 h 649401"/>
                <a:gd name="connsiteX31" fmla="*/ 433461 w 514492"/>
                <a:gd name="connsiteY31" fmla="*/ 507912 h 649401"/>
                <a:gd name="connsiteX32" fmla="*/ 446564 w 514492"/>
                <a:gd name="connsiteY32" fmla="*/ 521015 h 649401"/>
                <a:gd name="connsiteX33" fmla="*/ 433461 w 514492"/>
                <a:gd name="connsiteY33" fmla="*/ 534118 h 649401"/>
                <a:gd name="connsiteX34" fmla="*/ 229072 w 514492"/>
                <a:gd name="connsiteY34" fmla="*/ 534118 h 649401"/>
                <a:gd name="connsiteX35" fmla="*/ 215998 w 514492"/>
                <a:gd name="connsiteY35" fmla="*/ 521015 h 649401"/>
                <a:gd name="connsiteX36" fmla="*/ 229072 w 514492"/>
                <a:gd name="connsiteY36" fmla="*/ 507912 h 649401"/>
                <a:gd name="connsiteX37" fmla="*/ 229072 w 514492"/>
                <a:gd name="connsiteY37" fmla="*/ 507912 h 649401"/>
                <a:gd name="connsiteX38" fmla="*/ 229072 w 514492"/>
                <a:gd name="connsiteY38" fmla="*/ 311569 h 649401"/>
                <a:gd name="connsiteX39" fmla="*/ 433461 w 514492"/>
                <a:gd name="connsiteY39" fmla="*/ 311569 h 649401"/>
                <a:gd name="connsiteX40" fmla="*/ 446564 w 514492"/>
                <a:gd name="connsiteY40" fmla="*/ 324672 h 649401"/>
                <a:gd name="connsiteX41" fmla="*/ 433461 w 514492"/>
                <a:gd name="connsiteY41" fmla="*/ 337775 h 649401"/>
                <a:gd name="connsiteX42" fmla="*/ 229072 w 514492"/>
                <a:gd name="connsiteY42" fmla="*/ 337775 h 649401"/>
                <a:gd name="connsiteX43" fmla="*/ 215998 w 514492"/>
                <a:gd name="connsiteY43" fmla="*/ 324672 h 649401"/>
                <a:gd name="connsiteX44" fmla="*/ 229072 w 514492"/>
                <a:gd name="connsiteY44" fmla="*/ 311569 h 649401"/>
                <a:gd name="connsiteX45" fmla="*/ 229072 w 514492"/>
                <a:gd name="connsiteY45" fmla="*/ 311569 h 649401"/>
                <a:gd name="connsiteX46" fmla="*/ 229072 w 514492"/>
                <a:gd name="connsiteY46" fmla="*/ 115226 h 649401"/>
                <a:gd name="connsiteX47" fmla="*/ 433461 w 514492"/>
                <a:gd name="connsiteY47" fmla="*/ 115226 h 649401"/>
                <a:gd name="connsiteX48" fmla="*/ 446564 w 514492"/>
                <a:gd name="connsiteY48" fmla="*/ 128329 h 649401"/>
                <a:gd name="connsiteX49" fmla="*/ 433461 w 514492"/>
                <a:gd name="connsiteY49" fmla="*/ 141432 h 649401"/>
                <a:gd name="connsiteX50" fmla="*/ 229072 w 514492"/>
                <a:gd name="connsiteY50" fmla="*/ 141432 h 649401"/>
                <a:gd name="connsiteX51" fmla="*/ 215998 w 514492"/>
                <a:gd name="connsiteY51" fmla="*/ 128329 h 649401"/>
                <a:gd name="connsiteX52" fmla="*/ 229072 w 514492"/>
                <a:gd name="connsiteY52" fmla="*/ 115226 h 649401"/>
                <a:gd name="connsiteX53" fmla="*/ 229072 w 514492"/>
                <a:gd name="connsiteY53" fmla="*/ 115226 h 649401"/>
                <a:gd name="connsiteX54" fmla="*/ 0 w 514492"/>
                <a:gd name="connsiteY54" fmla="*/ 45027 h 649401"/>
                <a:gd name="connsiteX55" fmla="*/ 0 w 514492"/>
                <a:gd name="connsiteY55" fmla="*/ 604374 h 649401"/>
                <a:gd name="connsiteX56" fmla="*/ 45027 w 514492"/>
                <a:gd name="connsiteY56" fmla="*/ 649401 h 649401"/>
                <a:gd name="connsiteX57" fmla="*/ 469466 w 514492"/>
                <a:gd name="connsiteY57" fmla="*/ 649401 h 649401"/>
                <a:gd name="connsiteX58" fmla="*/ 514493 w 514492"/>
                <a:gd name="connsiteY58" fmla="*/ 604374 h 649401"/>
                <a:gd name="connsiteX59" fmla="*/ 514493 w 514492"/>
                <a:gd name="connsiteY59" fmla="*/ 45027 h 649401"/>
                <a:gd name="connsiteX60" fmla="*/ 469466 w 514492"/>
                <a:gd name="connsiteY60" fmla="*/ 0 h 649401"/>
                <a:gd name="connsiteX61" fmla="*/ 45027 w 514492"/>
                <a:gd name="connsiteY61" fmla="*/ 0 h 649401"/>
                <a:gd name="connsiteX62" fmla="*/ 0 w 514492"/>
                <a:gd name="connsiteY62" fmla="*/ 45027 h 649401"/>
                <a:gd name="connsiteX63" fmla="*/ 0 w 514492"/>
                <a:gd name="connsiteY63" fmla="*/ 45027 h 6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4492" h="649401">
                  <a:moveTo>
                    <a:pt x="50314" y="472712"/>
                  </a:moveTo>
                  <a:cubicBezTo>
                    <a:pt x="50314" y="466075"/>
                    <a:pt x="55745" y="460644"/>
                    <a:pt x="62383" y="460644"/>
                  </a:cubicBezTo>
                  <a:lnTo>
                    <a:pt x="168155" y="460644"/>
                  </a:lnTo>
                  <a:cubicBezTo>
                    <a:pt x="174792" y="460644"/>
                    <a:pt x="180223" y="466075"/>
                    <a:pt x="180223" y="472712"/>
                  </a:cubicBezTo>
                  <a:lnTo>
                    <a:pt x="180223" y="570381"/>
                  </a:lnTo>
                  <a:cubicBezTo>
                    <a:pt x="180223" y="577019"/>
                    <a:pt x="174792" y="582450"/>
                    <a:pt x="168155" y="582450"/>
                  </a:cubicBezTo>
                  <a:lnTo>
                    <a:pt x="62383" y="582450"/>
                  </a:lnTo>
                  <a:cubicBezTo>
                    <a:pt x="55745" y="582450"/>
                    <a:pt x="50314" y="577019"/>
                    <a:pt x="50314" y="570381"/>
                  </a:cubicBezTo>
                  <a:lnTo>
                    <a:pt x="50314" y="472712"/>
                  </a:lnTo>
                  <a:lnTo>
                    <a:pt x="50314" y="472712"/>
                  </a:lnTo>
                  <a:close/>
                  <a:moveTo>
                    <a:pt x="50314" y="276369"/>
                  </a:moveTo>
                  <a:cubicBezTo>
                    <a:pt x="50314" y="269731"/>
                    <a:pt x="55745" y="264300"/>
                    <a:pt x="62383" y="264300"/>
                  </a:cubicBezTo>
                  <a:lnTo>
                    <a:pt x="168155" y="264300"/>
                  </a:lnTo>
                  <a:cubicBezTo>
                    <a:pt x="174792" y="264300"/>
                    <a:pt x="180223" y="269731"/>
                    <a:pt x="180223" y="276369"/>
                  </a:cubicBezTo>
                  <a:lnTo>
                    <a:pt x="180223" y="374038"/>
                  </a:lnTo>
                  <a:cubicBezTo>
                    <a:pt x="180223" y="380675"/>
                    <a:pt x="174792" y="386106"/>
                    <a:pt x="168155" y="386106"/>
                  </a:cubicBezTo>
                  <a:lnTo>
                    <a:pt x="62383" y="386106"/>
                  </a:lnTo>
                  <a:cubicBezTo>
                    <a:pt x="55745" y="386106"/>
                    <a:pt x="50314" y="380675"/>
                    <a:pt x="50314" y="374038"/>
                  </a:cubicBezTo>
                  <a:lnTo>
                    <a:pt x="50314" y="276369"/>
                  </a:lnTo>
                  <a:lnTo>
                    <a:pt x="50314" y="276369"/>
                  </a:lnTo>
                  <a:close/>
                  <a:moveTo>
                    <a:pt x="50314" y="80026"/>
                  </a:moveTo>
                  <a:cubicBezTo>
                    <a:pt x="50314" y="73388"/>
                    <a:pt x="55745" y="67957"/>
                    <a:pt x="62383" y="67957"/>
                  </a:cubicBezTo>
                  <a:lnTo>
                    <a:pt x="168155" y="67957"/>
                  </a:lnTo>
                  <a:cubicBezTo>
                    <a:pt x="174792" y="67957"/>
                    <a:pt x="180223" y="73388"/>
                    <a:pt x="180223" y="80026"/>
                  </a:cubicBezTo>
                  <a:lnTo>
                    <a:pt x="180223" y="177695"/>
                  </a:lnTo>
                  <a:cubicBezTo>
                    <a:pt x="180223" y="184332"/>
                    <a:pt x="174792" y="189763"/>
                    <a:pt x="168155" y="189763"/>
                  </a:cubicBezTo>
                  <a:lnTo>
                    <a:pt x="62383" y="189763"/>
                  </a:lnTo>
                  <a:cubicBezTo>
                    <a:pt x="55745" y="189763"/>
                    <a:pt x="50314" y="184332"/>
                    <a:pt x="50314" y="177695"/>
                  </a:cubicBezTo>
                  <a:lnTo>
                    <a:pt x="50314" y="80054"/>
                  </a:lnTo>
                  <a:lnTo>
                    <a:pt x="50314" y="80054"/>
                  </a:lnTo>
                  <a:close/>
                  <a:moveTo>
                    <a:pt x="229072" y="507912"/>
                  </a:moveTo>
                  <a:lnTo>
                    <a:pt x="433461" y="507912"/>
                  </a:lnTo>
                  <a:cubicBezTo>
                    <a:pt x="440702" y="507912"/>
                    <a:pt x="446564" y="513774"/>
                    <a:pt x="446564" y="521015"/>
                  </a:cubicBezTo>
                  <a:cubicBezTo>
                    <a:pt x="446564" y="528256"/>
                    <a:pt x="440702" y="534118"/>
                    <a:pt x="433461" y="534118"/>
                  </a:cubicBezTo>
                  <a:lnTo>
                    <a:pt x="229072" y="534118"/>
                  </a:lnTo>
                  <a:cubicBezTo>
                    <a:pt x="221831" y="534118"/>
                    <a:pt x="215998" y="528256"/>
                    <a:pt x="215998" y="521015"/>
                  </a:cubicBezTo>
                  <a:cubicBezTo>
                    <a:pt x="215998" y="513774"/>
                    <a:pt x="221860" y="507912"/>
                    <a:pt x="229072" y="507912"/>
                  </a:cubicBezTo>
                  <a:lnTo>
                    <a:pt x="229072" y="507912"/>
                  </a:lnTo>
                  <a:close/>
                  <a:moveTo>
                    <a:pt x="229072" y="311569"/>
                  </a:moveTo>
                  <a:lnTo>
                    <a:pt x="433461" y="311569"/>
                  </a:lnTo>
                  <a:cubicBezTo>
                    <a:pt x="440702" y="311569"/>
                    <a:pt x="446564" y="317431"/>
                    <a:pt x="446564" y="324672"/>
                  </a:cubicBezTo>
                  <a:cubicBezTo>
                    <a:pt x="446564" y="331913"/>
                    <a:pt x="440702" y="337775"/>
                    <a:pt x="433461" y="337775"/>
                  </a:cubicBezTo>
                  <a:lnTo>
                    <a:pt x="229072" y="337775"/>
                  </a:lnTo>
                  <a:cubicBezTo>
                    <a:pt x="221831" y="337775"/>
                    <a:pt x="215998" y="331913"/>
                    <a:pt x="215998" y="324672"/>
                  </a:cubicBezTo>
                  <a:cubicBezTo>
                    <a:pt x="215998" y="317431"/>
                    <a:pt x="221860" y="311569"/>
                    <a:pt x="229072" y="311569"/>
                  </a:cubicBezTo>
                  <a:lnTo>
                    <a:pt x="229072" y="311569"/>
                  </a:lnTo>
                  <a:close/>
                  <a:moveTo>
                    <a:pt x="229072" y="115226"/>
                  </a:moveTo>
                  <a:lnTo>
                    <a:pt x="433461" y="115226"/>
                  </a:lnTo>
                  <a:cubicBezTo>
                    <a:pt x="440702" y="115226"/>
                    <a:pt x="446564" y="121087"/>
                    <a:pt x="446564" y="128329"/>
                  </a:cubicBezTo>
                  <a:cubicBezTo>
                    <a:pt x="446564" y="135570"/>
                    <a:pt x="440702" y="141432"/>
                    <a:pt x="433461" y="141432"/>
                  </a:cubicBezTo>
                  <a:lnTo>
                    <a:pt x="229072" y="141432"/>
                  </a:lnTo>
                  <a:cubicBezTo>
                    <a:pt x="221831" y="141432"/>
                    <a:pt x="215998" y="135570"/>
                    <a:pt x="215998" y="128329"/>
                  </a:cubicBezTo>
                  <a:cubicBezTo>
                    <a:pt x="215998" y="121087"/>
                    <a:pt x="221860" y="115226"/>
                    <a:pt x="229072" y="115226"/>
                  </a:cubicBezTo>
                  <a:lnTo>
                    <a:pt x="229072" y="115226"/>
                  </a:lnTo>
                  <a:close/>
                  <a:moveTo>
                    <a:pt x="0" y="45027"/>
                  </a:moveTo>
                  <a:lnTo>
                    <a:pt x="0" y="604374"/>
                  </a:lnTo>
                  <a:cubicBezTo>
                    <a:pt x="0" y="629143"/>
                    <a:pt x="20258" y="649401"/>
                    <a:pt x="45027" y="649401"/>
                  </a:cubicBezTo>
                  <a:lnTo>
                    <a:pt x="469466" y="649401"/>
                  </a:lnTo>
                  <a:cubicBezTo>
                    <a:pt x="494235" y="649401"/>
                    <a:pt x="514493" y="629143"/>
                    <a:pt x="514493" y="604374"/>
                  </a:cubicBezTo>
                  <a:lnTo>
                    <a:pt x="514493" y="45027"/>
                  </a:lnTo>
                  <a:cubicBezTo>
                    <a:pt x="514493" y="20258"/>
                    <a:pt x="494235" y="0"/>
                    <a:pt x="469466" y="0"/>
                  </a:cubicBezTo>
                  <a:lnTo>
                    <a:pt x="45027" y="0"/>
                  </a:lnTo>
                  <a:cubicBezTo>
                    <a:pt x="20258" y="0"/>
                    <a:pt x="0" y="20258"/>
                    <a:pt x="0" y="45027"/>
                  </a:cubicBezTo>
                  <a:lnTo>
                    <a:pt x="0" y="45027"/>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6B78292-5C03-4267-DCAF-FE7B8891346C}"/>
                </a:ext>
              </a:extLst>
            </p:cNvPr>
            <p:cNvSpPr/>
            <p:nvPr/>
          </p:nvSpPr>
          <p:spPr>
            <a:xfrm>
              <a:off x="10727688" y="3104828"/>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330029D-548E-9CDE-3028-D908CC4EA307}"/>
                </a:ext>
              </a:extLst>
            </p:cNvPr>
            <p:cNvSpPr/>
            <p:nvPr/>
          </p:nvSpPr>
          <p:spPr>
            <a:xfrm>
              <a:off x="10727688" y="330117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9B38D947-4FB2-5B6A-61F9-745D2311E584}"/>
                </a:ext>
              </a:extLst>
            </p:cNvPr>
            <p:cNvSpPr/>
            <p:nvPr/>
          </p:nvSpPr>
          <p:spPr>
            <a:xfrm>
              <a:off x="10727688" y="3498492"/>
              <a:ext cx="102198" cy="82543"/>
            </a:xfrm>
            <a:custGeom>
              <a:avLst/>
              <a:gdLst>
                <a:gd name="connsiteX0" fmla="*/ 34683 w 102198"/>
                <a:gd name="connsiteY0" fmla="*/ 78606 h 82543"/>
                <a:gd name="connsiteX1" fmla="*/ 44051 w 102198"/>
                <a:gd name="connsiteY1" fmla="*/ 82543 h 82543"/>
                <a:gd name="connsiteX2" fmla="*/ 44712 w 102198"/>
                <a:gd name="connsiteY2" fmla="*/ 82543 h 82543"/>
                <a:gd name="connsiteX3" fmla="*/ 54280 w 102198"/>
                <a:gd name="connsiteY3" fmla="*/ 77629 h 82543"/>
                <a:gd name="connsiteX4" fmla="*/ 99336 w 102198"/>
                <a:gd name="connsiteY4" fmla="*/ 21252 h 82543"/>
                <a:gd name="connsiteX5" fmla="*/ 97267 w 102198"/>
                <a:gd name="connsiteY5" fmla="*/ 2862 h 82543"/>
                <a:gd name="connsiteX6" fmla="*/ 78877 w 102198"/>
                <a:gd name="connsiteY6" fmla="*/ 4931 h 82543"/>
                <a:gd name="connsiteX7" fmla="*/ 43074 w 102198"/>
                <a:gd name="connsiteY7" fmla="*/ 49757 h 82543"/>
                <a:gd name="connsiteX8" fmla="*/ 22442 w 102198"/>
                <a:gd name="connsiteY8" fmla="*/ 28666 h 82543"/>
                <a:gd name="connsiteX9" fmla="*/ 3937 w 102198"/>
                <a:gd name="connsiteY9" fmla="*/ 28465 h 82543"/>
                <a:gd name="connsiteX10" fmla="*/ 3736 w 102198"/>
                <a:gd name="connsiteY10" fmla="*/ 46970 h 82543"/>
                <a:gd name="connsiteX11" fmla="*/ 34712 w 102198"/>
                <a:gd name="connsiteY11" fmla="*/ 78635 h 82543"/>
                <a:gd name="connsiteX12" fmla="*/ 34712 w 102198"/>
                <a:gd name="connsiteY12" fmla="*/ 78635 h 82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198" h="82543">
                  <a:moveTo>
                    <a:pt x="34683" y="78606"/>
                  </a:moveTo>
                  <a:cubicBezTo>
                    <a:pt x="37155" y="81135"/>
                    <a:pt x="40517" y="82543"/>
                    <a:pt x="44051" y="82543"/>
                  </a:cubicBezTo>
                  <a:cubicBezTo>
                    <a:pt x="44281" y="82543"/>
                    <a:pt x="44482" y="82543"/>
                    <a:pt x="44712" y="82543"/>
                  </a:cubicBezTo>
                  <a:cubicBezTo>
                    <a:pt x="48447" y="82371"/>
                    <a:pt x="51953" y="80560"/>
                    <a:pt x="54280" y="77629"/>
                  </a:cubicBezTo>
                  <a:lnTo>
                    <a:pt x="99336" y="21252"/>
                  </a:lnTo>
                  <a:cubicBezTo>
                    <a:pt x="103848" y="15592"/>
                    <a:pt x="102928" y="7373"/>
                    <a:pt x="97267" y="2862"/>
                  </a:cubicBezTo>
                  <a:cubicBezTo>
                    <a:pt x="91607" y="-1649"/>
                    <a:pt x="83389" y="-730"/>
                    <a:pt x="78877" y="4931"/>
                  </a:cubicBezTo>
                  <a:lnTo>
                    <a:pt x="43074" y="49757"/>
                  </a:lnTo>
                  <a:lnTo>
                    <a:pt x="22442" y="28666"/>
                  </a:lnTo>
                  <a:cubicBezTo>
                    <a:pt x="17385" y="23494"/>
                    <a:pt x="9110" y="23407"/>
                    <a:pt x="3937" y="28465"/>
                  </a:cubicBezTo>
                  <a:cubicBezTo>
                    <a:pt x="-1235" y="33522"/>
                    <a:pt x="-1321" y="41797"/>
                    <a:pt x="3736" y="46970"/>
                  </a:cubicBezTo>
                  <a:lnTo>
                    <a:pt x="34712" y="78635"/>
                  </a:lnTo>
                  <a:lnTo>
                    <a:pt x="34712" y="78635"/>
                  </a:lnTo>
                  <a:close/>
                </a:path>
              </a:pathLst>
            </a:custGeom>
            <a:grpFill/>
            <a:ln w="282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378276B6-6568-A86F-0EAE-C05F4C2EE490}"/>
              </a:ext>
              <a:ext uri="{C183D7F6-B498-43B3-948B-1728B52AA6E4}">
                <adec:decorative xmlns:adec="http://schemas.microsoft.com/office/drawing/2017/decorative" val="1"/>
              </a:ext>
            </a:extLst>
          </p:cNvPr>
          <p:cNvGrpSpPr/>
          <p:nvPr/>
        </p:nvGrpSpPr>
        <p:grpSpPr>
          <a:xfrm>
            <a:off x="4657666" y="5049780"/>
            <a:ext cx="566926" cy="358938"/>
            <a:chOff x="4751403" y="5202180"/>
            <a:chExt cx="566926" cy="358938"/>
          </a:xfr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effectLst>
            <a:outerShdw blurRad="63500" dist="63500" dir="2700000" algn="tl" rotWithShape="0">
              <a:srgbClr val="454142">
                <a:alpha val="20000"/>
              </a:srgbClr>
            </a:outerShdw>
          </a:effectLst>
        </p:grpSpPr>
        <p:sp>
          <p:nvSpPr>
            <p:cNvPr id="151" name="Freeform: Shape 150">
              <a:extLst>
                <a:ext uri="{FF2B5EF4-FFF2-40B4-BE49-F238E27FC236}">
                  <a16:creationId xmlns:a16="http://schemas.microsoft.com/office/drawing/2014/main" id="{BA3B5A84-96DF-3976-12B6-FBA3A93B1B58}"/>
                </a:ext>
              </a:extLst>
            </p:cNvPr>
            <p:cNvSpPr/>
            <p:nvPr/>
          </p:nvSpPr>
          <p:spPr>
            <a:xfrm>
              <a:off x="4816927" y="5256427"/>
              <a:ext cx="398012" cy="298615"/>
            </a:xfrm>
            <a:custGeom>
              <a:avLst/>
              <a:gdLst>
                <a:gd name="connsiteX0" fmla="*/ 375825 w 398012"/>
                <a:gd name="connsiteY0" fmla="*/ 156937 h 298615"/>
                <a:gd name="connsiteX1" fmla="*/ 349229 w 398012"/>
                <a:gd name="connsiteY1" fmla="*/ 136357 h 298615"/>
                <a:gd name="connsiteX2" fmla="*/ 296143 w 398012"/>
                <a:gd name="connsiteY2" fmla="*/ 98785 h 298615"/>
                <a:gd name="connsiteX3" fmla="*/ 287383 w 398012"/>
                <a:gd name="connsiteY3" fmla="*/ 92980 h 298615"/>
                <a:gd name="connsiteX4" fmla="*/ 282529 w 398012"/>
                <a:gd name="connsiteY4" fmla="*/ 89919 h 298615"/>
                <a:gd name="connsiteX5" fmla="*/ 209918 w 398012"/>
                <a:gd name="connsiteY5" fmla="*/ 49498 h 298615"/>
                <a:gd name="connsiteX6" fmla="*/ 188704 w 398012"/>
                <a:gd name="connsiteY6" fmla="*/ 56252 h 298615"/>
                <a:gd name="connsiteX7" fmla="*/ 122742 w 398012"/>
                <a:gd name="connsiteY7" fmla="*/ 100790 h 298615"/>
                <a:gd name="connsiteX8" fmla="*/ 116938 w 398012"/>
                <a:gd name="connsiteY8" fmla="*/ 101106 h 298615"/>
                <a:gd name="connsiteX9" fmla="*/ 99735 w 398012"/>
                <a:gd name="connsiteY9" fmla="*/ 94352 h 298615"/>
                <a:gd name="connsiteX10" fmla="*/ 98785 w 398012"/>
                <a:gd name="connsiteY10" fmla="*/ 69128 h 298615"/>
                <a:gd name="connsiteX11" fmla="*/ 99207 w 398012"/>
                <a:gd name="connsiteY11" fmla="*/ 68178 h 298615"/>
                <a:gd name="connsiteX12" fmla="*/ 131607 w 398012"/>
                <a:gd name="connsiteY12" fmla="*/ 18680 h 298615"/>
                <a:gd name="connsiteX13" fmla="*/ 124431 w 398012"/>
                <a:gd name="connsiteY13" fmla="*/ 17625 h 298615"/>
                <a:gd name="connsiteX14" fmla="*/ 87281 w 398012"/>
                <a:gd name="connsiteY14" fmla="*/ 8865 h 298615"/>
                <a:gd name="connsiteX15" fmla="*/ 72611 w 398012"/>
                <a:gd name="connsiteY15" fmla="*/ 0 h 298615"/>
                <a:gd name="connsiteX16" fmla="*/ 0 w 398012"/>
                <a:gd name="connsiteY16" fmla="*/ 128969 h 298615"/>
                <a:gd name="connsiteX17" fmla="*/ 6121 w 398012"/>
                <a:gd name="connsiteY17" fmla="*/ 135723 h 298615"/>
                <a:gd name="connsiteX18" fmla="*/ 23430 w 398012"/>
                <a:gd name="connsiteY18" fmla="*/ 157359 h 298615"/>
                <a:gd name="connsiteX19" fmla="*/ 23641 w 398012"/>
                <a:gd name="connsiteY19" fmla="*/ 157148 h 298615"/>
                <a:gd name="connsiteX20" fmla="*/ 44749 w 398012"/>
                <a:gd name="connsiteY20" fmla="*/ 146805 h 298615"/>
                <a:gd name="connsiteX21" fmla="*/ 65012 w 398012"/>
                <a:gd name="connsiteY21" fmla="*/ 154298 h 298615"/>
                <a:gd name="connsiteX22" fmla="*/ 76305 w 398012"/>
                <a:gd name="connsiteY22" fmla="*/ 171290 h 298615"/>
                <a:gd name="connsiteX23" fmla="*/ 83165 w 398012"/>
                <a:gd name="connsiteY23" fmla="*/ 162003 h 298615"/>
                <a:gd name="connsiteX24" fmla="*/ 104273 w 398012"/>
                <a:gd name="connsiteY24" fmla="*/ 151554 h 298615"/>
                <a:gd name="connsiteX25" fmla="*/ 124536 w 398012"/>
                <a:gd name="connsiteY25" fmla="*/ 159047 h 298615"/>
                <a:gd name="connsiteX26" fmla="*/ 136357 w 398012"/>
                <a:gd name="connsiteY26" fmla="*/ 191554 h 298615"/>
                <a:gd name="connsiteX27" fmla="*/ 137729 w 398012"/>
                <a:gd name="connsiteY27" fmla="*/ 191554 h 298615"/>
                <a:gd name="connsiteX28" fmla="*/ 157992 w 398012"/>
                <a:gd name="connsiteY28" fmla="*/ 199047 h 298615"/>
                <a:gd name="connsiteX29" fmla="*/ 169918 w 398012"/>
                <a:gd name="connsiteY29" fmla="*/ 231131 h 298615"/>
                <a:gd name="connsiteX30" fmla="*/ 172346 w 398012"/>
                <a:gd name="connsiteY30" fmla="*/ 231025 h 298615"/>
                <a:gd name="connsiteX31" fmla="*/ 192609 w 398012"/>
                <a:gd name="connsiteY31" fmla="*/ 238518 h 298615"/>
                <a:gd name="connsiteX32" fmla="*/ 199997 w 398012"/>
                <a:gd name="connsiteY32" fmla="*/ 280734 h 298615"/>
                <a:gd name="connsiteX33" fmla="*/ 195248 w 398012"/>
                <a:gd name="connsiteY33" fmla="*/ 287066 h 298615"/>
                <a:gd name="connsiteX34" fmla="*/ 228915 w 398012"/>
                <a:gd name="connsiteY34" fmla="*/ 296565 h 298615"/>
                <a:gd name="connsiteX35" fmla="*/ 229442 w 398012"/>
                <a:gd name="connsiteY35" fmla="*/ 296565 h 298615"/>
                <a:gd name="connsiteX36" fmla="*/ 263637 w 398012"/>
                <a:gd name="connsiteY36" fmla="*/ 295298 h 298615"/>
                <a:gd name="connsiteX37" fmla="*/ 279996 w 398012"/>
                <a:gd name="connsiteY37" fmla="*/ 279784 h 298615"/>
                <a:gd name="connsiteX38" fmla="*/ 224693 w 398012"/>
                <a:gd name="connsiteY38" fmla="*/ 253083 h 298615"/>
                <a:gd name="connsiteX39" fmla="*/ 221949 w 398012"/>
                <a:gd name="connsiteY39" fmla="*/ 245273 h 298615"/>
                <a:gd name="connsiteX40" fmla="*/ 229759 w 398012"/>
                <a:gd name="connsiteY40" fmla="*/ 242529 h 298615"/>
                <a:gd name="connsiteX41" fmla="*/ 288333 w 398012"/>
                <a:gd name="connsiteY41" fmla="*/ 270813 h 298615"/>
                <a:gd name="connsiteX42" fmla="*/ 289705 w 398012"/>
                <a:gd name="connsiteY42" fmla="*/ 270813 h 298615"/>
                <a:gd name="connsiteX43" fmla="*/ 311341 w 398012"/>
                <a:gd name="connsiteY43" fmla="*/ 268492 h 298615"/>
                <a:gd name="connsiteX44" fmla="*/ 320312 w 398012"/>
                <a:gd name="connsiteY44" fmla="*/ 247384 h 298615"/>
                <a:gd name="connsiteX45" fmla="*/ 249178 w 398012"/>
                <a:gd name="connsiteY45" fmla="*/ 206223 h 298615"/>
                <a:gd name="connsiteX46" fmla="*/ 247067 w 398012"/>
                <a:gd name="connsiteY46" fmla="*/ 198202 h 298615"/>
                <a:gd name="connsiteX47" fmla="*/ 255088 w 398012"/>
                <a:gd name="connsiteY47" fmla="*/ 196092 h 298615"/>
                <a:gd name="connsiteX48" fmla="*/ 328016 w 398012"/>
                <a:gd name="connsiteY48" fmla="*/ 238307 h 298615"/>
                <a:gd name="connsiteX49" fmla="*/ 350285 w 398012"/>
                <a:gd name="connsiteY49" fmla="*/ 234191 h 298615"/>
                <a:gd name="connsiteX50" fmla="*/ 357778 w 398012"/>
                <a:gd name="connsiteY50" fmla="*/ 210445 h 298615"/>
                <a:gd name="connsiteX51" fmla="*/ 273347 w 398012"/>
                <a:gd name="connsiteY51" fmla="*/ 159786 h 298615"/>
                <a:gd name="connsiteX52" fmla="*/ 271341 w 398012"/>
                <a:gd name="connsiteY52" fmla="*/ 151765 h 298615"/>
                <a:gd name="connsiteX53" fmla="*/ 279362 w 398012"/>
                <a:gd name="connsiteY53" fmla="*/ 149760 h 298615"/>
                <a:gd name="connsiteX54" fmla="*/ 368226 w 398012"/>
                <a:gd name="connsiteY54" fmla="*/ 203057 h 298615"/>
                <a:gd name="connsiteX55" fmla="*/ 395245 w 398012"/>
                <a:gd name="connsiteY55" fmla="*/ 194192 h 298615"/>
                <a:gd name="connsiteX56" fmla="*/ 389651 w 398012"/>
                <a:gd name="connsiteY56" fmla="*/ 168018 h 298615"/>
                <a:gd name="connsiteX57" fmla="*/ 376036 w 398012"/>
                <a:gd name="connsiteY57" fmla="*/ 156831 h 298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98012" h="298615">
                  <a:moveTo>
                    <a:pt x="375825" y="156937"/>
                  </a:moveTo>
                  <a:cubicBezTo>
                    <a:pt x="368121" y="150921"/>
                    <a:pt x="358411" y="143322"/>
                    <a:pt x="349229" y="136357"/>
                  </a:cubicBezTo>
                  <a:cubicBezTo>
                    <a:pt x="336459" y="126858"/>
                    <a:pt x="319045" y="114299"/>
                    <a:pt x="296143" y="98785"/>
                  </a:cubicBezTo>
                  <a:cubicBezTo>
                    <a:pt x="293399" y="96885"/>
                    <a:pt x="290444" y="94985"/>
                    <a:pt x="287383" y="92980"/>
                  </a:cubicBezTo>
                  <a:cubicBezTo>
                    <a:pt x="285800" y="91925"/>
                    <a:pt x="284217" y="90975"/>
                    <a:pt x="282529" y="89919"/>
                  </a:cubicBezTo>
                  <a:cubicBezTo>
                    <a:pt x="253927" y="72083"/>
                    <a:pt x="218783" y="54036"/>
                    <a:pt x="209918" y="49498"/>
                  </a:cubicBezTo>
                  <a:lnTo>
                    <a:pt x="188704" y="56252"/>
                  </a:lnTo>
                  <a:cubicBezTo>
                    <a:pt x="183111" y="64801"/>
                    <a:pt x="159048" y="97940"/>
                    <a:pt x="122742" y="100790"/>
                  </a:cubicBezTo>
                  <a:cubicBezTo>
                    <a:pt x="120737" y="101001"/>
                    <a:pt x="118732" y="101106"/>
                    <a:pt x="116938" y="101106"/>
                  </a:cubicBezTo>
                  <a:cubicBezTo>
                    <a:pt x="108811" y="101106"/>
                    <a:pt x="103112" y="98890"/>
                    <a:pt x="99735" y="94352"/>
                  </a:cubicBezTo>
                  <a:cubicBezTo>
                    <a:pt x="95619" y="88864"/>
                    <a:pt x="95302" y="80843"/>
                    <a:pt x="98785" y="69128"/>
                  </a:cubicBezTo>
                  <a:cubicBezTo>
                    <a:pt x="98785" y="68812"/>
                    <a:pt x="98996" y="68495"/>
                    <a:pt x="99207" y="68178"/>
                  </a:cubicBezTo>
                  <a:cubicBezTo>
                    <a:pt x="105856" y="54669"/>
                    <a:pt x="119576" y="35145"/>
                    <a:pt x="131607" y="18680"/>
                  </a:cubicBezTo>
                  <a:cubicBezTo>
                    <a:pt x="129286" y="18364"/>
                    <a:pt x="126858" y="17942"/>
                    <a:pt x="124431" y="17625"/>
                  </a:cubicBezTo>
                  <a:cubicBezTo>
                    <a:pt x="110077" y="15514"/>
                    <a:pt x="95196" y="13298"/>
                    <a:pt x="87281" y="8865"/>
                  </a:cubicBezTo>
                  <a:cubicBezTo>
                    <a:pt x="83904" y="6966"/>
                    <a:pt x="78521" y="3694"/>
                    <a:pt x="72611" y="0"/>
                  </a:cubicBezTo>
                  <a:lnTo>
                    <a:pt x="0" y="128969"/>
                  </a:lnTo>
                  <a:lnTo>
                    <a:pt x="6121" y="135723"/>
                  </a:lnTo>
                  <a:cubicBezTo>
                    <a:pt x="6121" y="135723"/>
                    <a:pt x="13509" y="144800"/>
                    <a:pt x="23430" y="157359"/>
                  </a:cubicBezTo>
                  <a:lnTo>
                    <a:pt x="23641" y="157148"/>
                  </a:lnTo>
                  <a:cubicBezTo>
                    <a:pt x="28496" y="150499"/>
                    <a:pt x="36200" y="146805"/>
                    <a:pt x="44749" y="146805"/>
                  </a:cubicBezTo>
                  <a:cubicBezTo>
                    <a:pt x="51925" y="146805"/>
                    <a:pt x="59102" y="149443"/>
                    <a:pt x="65012" y="154298"/>
                  </a:cubicBezTo>
                  <a:cubicBezTo>
                    <a:pt x="70606" y="158836"/>
                    <a:pt x="74405" y="164958"/>
                    <a:pt x="76305" y="171290"/>
                  </a:cubicBezTo>
                  <a:lnTo>
                    <a:pt x="83165" y="162003"/>
                  </a:lnTo>
                  <a:cubicBezTo>
                    <a:pt x="88020" y="155354"/>
                    <a:pt x="95724" y="151554"/>
                    <a:pt x="104273" y="151554"/>
                  </a:cubicBezTo>
                  <a:cubicBezTo>
                    <a:pt x="111449" y="151554"/>
                    <a:pt x="118626" y="154193"/>
                    <a:pt x="124536" y="159047"/>
                  </a:cubicBezTo>
                  <a:cubicBezTo>
                    <a:pt x="134668" y="167280"/>
                    <a:pt x="138890" y="180366"/>
                    <a:pt x="136357" y="191554"/>
                  </a:cubicBezTo>
                  <a:cubicBezTo>
                    <a:pt x="136779" y="191554"/>
                    <a:pt x="137201" y="191554"/>
                    <a:pt x="137729" y="191554"/>
                  </a:cubicBezTo>
                  <a:cubicBezTo>
                    <a:pt x="144905" y="191554"/>
                    <a:pt x="152082" y="194192"/>
                    <a:pt x="157992" y="199047"/>
                  </a:cubicBezTo>
                  <a:cubicBezTo>
                    <a:pt x="167913" y="207279"/>
                    <a:pt x="172240" y="220049"/>
                    <a:pt x="169918" y="231131"/>
                  </a:cubicBezTo>
                  <a:cubicBezTo>
                    <a:pt x="170763" y="231131"/>
                    <a:pt x="171501" y="231025"/>
                    <a:pt x="172346" y="231025"/>
                  </a:cubicBezTo>
                  <a:cubicBezTo>
                    <a:pt x="179522" y="231025"/>
                    <a:pt x="186699" y="233664"/>
                    <a:pt x="192609" y="238518"/>
                  </a:cubicBezTo>
                  <a:cubicBezTo>
                    <a:pt x="205802" y="249389"/>
                    <a:pt x="209073" y="268280"/>
                    <a:pt x="199997" y="280734"/>
                  </a:cubicBezTo>
                  <a:lnTo>
                    <a:pt x="195248" y="287066"/>
                  </a:lnTo>
                  <a:cubicBezTo>
                    <a:pt x="216461" y="294349"/>
                    <a:pt x="228704" y="296459"/>
                    <a:pt x="228915" y="296565"/>
                  </a:cubicBezTo>
                  <a:cubicBezTo>
                    <a:pt x="229126" y="296565"/>
                    <a:pt x="229231" y="296565"/>
                    <a:pt x="229442" y="296565"/>
                  </a:cubicBezTo>
                  <a:cubicBezTo>
                    <a:pt x="235458" y="298042"/>
                    <a:pt x="253400" y="300892"/>
                    <a:pt x="263637" y="295298"/>
                  </a:cubicBezTo>
                  <a:cubicBezTo>
                    <a:pt x="271025" y="291288"/>
                    <a:pt x="276618" y="284639"/>
                    <a:pt x="279996" y="279784"/>
                  </a:cubicBezTo>
                  <a:lnTo>
                    <a:pt x="224693" y="253083"/>
                  </a:lnTo>
                  <a:cubicBezTo>
                    <a:pt x="221844" y="251711"/>
                    <a:pt x="220577" y="248228"/>
                    <a:pt x="221949" y="245273"/>
                  </a:cubicBezTo>
                  <a:cubicBezTo>
                    <a:pt x="223321" y="242318"/>
                    <a:pt x="226804" y="241157"/>
                    <a:pt x="229759" y="242529"/>
                  </a:cubicBezTo>
                  <a:lnTo>
                    <a:pt x="288333" y="270813"/>
                  </a:lnTo>
                  <a:cubicBezTo>
                    <a:pt x="288333" y="270813"/>
                    <a:pt x="289178" y="270813"/>
                    <a:pt x="289705" y="270813"/>
                  </a:cubicBezTo>
                  <a:cubicBezTo>
                    <a:pt x="293716" y="271447"/>
                    <a:pt x="305431" y="272396"/>
                    <a:pt x="311341" y="268492"/>
                  </a:cubicBezTo>
                  <a:cubicBezTo>
                    <a:pt x="318517" y="263742"/>
                    <a:pt x="319995" y="252766"/>
                    <a:pt x="320312" y="247384"/>
                  </a:cubicBezTo>
                  <a:lnTo>
                    <a:pt x="249178" y="206223"/>
                  </a:lnTo>
                  <a:cubicBezTo>
                    <a:pt x="246434" y="204640"/>
                    <a:pt x="245484" y="201052"/>
                    <a:pt x="247067" y="198202"/>
                  </a:cubicBezTo>
                  <a:cubicBezTo>
                    <a:pt x="248651" y="195458"/>
                    <a:pt x="252239" y="194509"/>
                    <a:pt x="255088" y="196092"/>
                  </a:cubicBezTo>
                  <a:lnTo>
                    <a:pt x="328016" y="238307"/>
                  </a:lnTo>
                  <a:cubicBezTo>
                    <a:pt x="333082" y="238624"/>
                    <a:pt x="345008" y="238518"/>
                    <a:pt x="350285" y="234191"/>
                  </a:cubicBezTo>
                  <a:cubicBezTo>
                    <a:pt x="359678" y="226487"/>
                    <a:pt x="358517" y="214455"/>
                    <a:pt x="357778" y="210445"/>
                  </a:cubicBezTo>
                  <a:lnTo>
                    <a:pt x="273347" y="159786"/>
                  </a:lnTo>
                  <a:cubicBezTo>
                    <a:pt x="270603" y="158098"/>
                    <a:pt x="269653" y="154509"/>
                    <a:pt x="271341" y="151765"/>
                  </a:cubicBezTo>
                  <a:cubicBezTo>
                    <a:pt x="273030" y="149021"/>
                    <a:pt x="276618" y="148071"/>
                    <a:pt x="279362" y="149760"/>
                  </a:cubicBezTo>
                  <a:lnTo>
                    <a:pt x="368226" y="203057"/>
                  </a:lnTo>
                  <a:cubicBezTo>
                    <a:pt x="374348" y="204640"/>
                    <a:pt x="388490" y="206646"/>
                    <a:pt x="395245" y="194192"/>
                  </a:cubicBezTo>
                  <a:cubicBezTo>
                    <a:pt x="400310" y="184905"/>
                    <a:pt x="398411" y="176356"/>
                    <a:pt x="389651" y="168018"/>
                  </a:cubicBezTo>
                  <a:lnTo>
                    <a:pt x="376036" y="156831"/>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3EF6046A-62A9-D977-6AA4-FA32E7C91234}"/>
                </a:ext>
              </a:extLst>
            </p:cNvPr>
            <p:cNvSpPr/>
            <p:nvPr/>
          </p:nvSpPr>
          <p:spPr>
            <a:xfrm>
              <a:off x="4868869" y="5419485"/>
              <a:ext cx="73342" cy="87914"/>
            </a:xfrm>
            <a:custGeom>
              <a:avLst/>
              <a:gdLst>
                <a:gd name="connsiteX0" fmla="*/ 70378 w 73342"/>
                <a:gd name="connsiteY0" fmla="*/ 31134 h 87914"/>
                <a:gd name="connsiteX1" fmla="*/ 64995 w 73342"/>
                <a:gd name="connsiteY1" fmla="*/ 4855 h 87914"/>
                <a:gd name="connsiteX2" fmla="*/ 52120 w 73342"/>
                <a:gd name="connsiteY2" fmla="*/ 0 h 87914"/>
                <a:gd name="connsiteX3" fmla="*/ 40405 w 73342"/>
                <a:gd name="connsiteY3" fmla="*/ 5699 h 87914"/>
                <a:gd name="connsiteX4" fmla="*/ 2938 w 73342"/>
                <a:gd name="connsiteY4" fmla="*/ 56780 h 87914"/>
                <a:gd name="connsiteX5" fmla="*/ 8321 w 73342"/>
                <a:gd name="connsiteY5" fmla="*/ 83059 h 87914"/>
                <a:gd name="connsiteX6" fmla="*/ 21197 w 73342"/>
                <a:gd name="connsiteY6" fmla="*/ 87914 h 87914"/>
                <a:gd name="connsiteX7" fmla="*/ 32911 w 73342"/>
                <a:gd name="connsiteY7" fmla="*/ 82215 h 87914"/>
                <a:gd name="connsiteX8" fmla="*/ 32911 w 73342"/>
                <a:gd name="connsiteY8" fmla="*/ 82215 h 87914"/>
                <a:gd name="connsiteX9" fmla="*/ 70272 w 73342"/>
                <a:gd name="connsiteY9" fmla="*/ 31134 h 87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42" h="87914">
                  <a:moveTo>
                    <a:pt x="70378" y="31134"/>
                  </a:moveTo>
                  <a:cubicBezTo>
                    <a:pt x="75866" y="23641"/>
                    <a:pt x="73544" y="11820"/>
                    <a:pt x="64995" y="4855"/>
                  </a:cubicBezTo>
                  <a:cubicBezTo>
                    <a:pt x="61196" y="1689"/>
                    <a:pt x="56658" y="0"/>
                    <a:pt x="52120" y="0"/>
                  </a:cubicBezTo>
                  <a:cubicBezTo>
                    <a:pt x="47265" y="0"/>
                    <a:pt x="43043" y="2005"/>
                    <a:pt x="40405" y="5699"/>
                  </a:cubicBezTo>
                  <a:lnTo>
                    <a:pt x="2938" y="56780"/>
                  </a:lnTo>
                  <a:cubicBezTo>
                    <a:pt x="-2550" y="64273"/>
                    <a:pt x="-122" y="76094"/>
                    <a:pt x="8321" y="83059"/>
                  </a:cubicBezTo>
                  <a:cubicBezTo>
                    <a:pt x="12120" y="86225"/>
                    <a:pt x="16658" y="87914"/>
                    <a:pt x="21197" y="87914"/>
                  </a:cubicBezTo>
                  <a:cubicBezTo>
                    <a:pt x="26051" y="87914"/>
                    <a:pt x="30273" y="85909"/>
                    <a:pt x="32911" y="82215"/>
                  </a:cubicBezTo>
                  <a:lnTo>
                    <a:pt x="32911" y="82215"/>
                  </a:lnTo>
                  <a:cubicBezTo>
                    <a:pt x="32911" y="82215"/>
                    <a:pt x="70272" y="31134"/>
                    <a:pt x="70272" y="31134"/>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AFD1E074-D3DC-9B23-D1E9-424617ECA8B8}"/>
                </a:ext>
              </a:extLst>
            </p:cNvPr>
            <p:cNvSpPr/>
            <p:nvPr/>
          </p:nvSpPr>
          <p:spPr>
            <a:xfrm>
              <a:off x="4910868" y="5459484"/>
              <a:ext cx="64773" cy="76726"/>
            </a:xfrm>
            <a:custGeom>
              <a:avLst/>
              <a:gdLst>
                <a:gd name="connsiteX0" fmla="*/ 56347 w 64773"/>
                <a:gd name="connsiteY0" fmla="*/ 4855 h 76726"/>
                <a:gd name="connsiteX1" fmla="*/ 43471 w 64773"/>
                <a:gd name="connsiteY1" fmla="*/ 0 h 76726"/>
                <a:gd name="connsiteX2" fmla="*/ 33762 w 64773"/>
                <a:gd name="connsiteY2" fmla="*/ 3588 h 76726"/>
                <a:gd name="connsiteX3" fmla="*/ 2839 w 64773"/>
                <a:gd name="connsiteY3" fmla="*/ 45487 h 76726"/>
                <a:gd name="connsiteX4" fmla="*/ 2311 w 64773"/>
                <a:gd name="connsiteY4" fmla="*/ 46543 h 76726"/>
                <a:gd name="connsiteX5" fmla="*/ 1044 w 64773"/>
                <a:gd name="connsiteY5" fmla="*/ 49181 h 76726"/>
                <a:gd name="connsiteX6" fmla="*/ 8327 w 64773"/>
                <a:gd name="connsiteY6" fmla="*/ 71872 h 76726"/>
                <a:gd name="connsiteX7" fmla="*/ 21202 w 64773"/>
                <a:gd name="connsiteY7" fmla="*/ 76727 h 76726"/>
                <a:gd name="connsiteX8" fmla="*/ 32917 w 64773"/>
                <a:gd name="connsiteY8" fmla="*/ 71028 h 76726"/>
                <a:gd name="connsiteX9" fmla="*/ 61835 w 64773"/>
                <a:gd name="connsiteY9" fmla="*/ 31240 h 76726"/>
                <a:gd name="connsiteX10" fmla="*/ 56452 w 64773"/>
                <a:gd name="connsiteY10" fmla="*/ 4960 h 76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73" h="76726">
                  <a:moveTo>
                    <a:pt x="56347" y="4855"/>
                  </a:moveTo>
                  <a:cubicBezTo>
                    <a:pt x="52548" y="1689"/>
                    <a:pt x="48009" y="0"/>
                    <a:pt x="43471" y="0"/>
                  </a:cubicBezTo>
                  <a:cubicBezTo>
                    <a:pt x="39672" y="0"/>
                    <a:pt x="36294" y="1266"/>
                    <a:pt x="33762" y="3588"/>
                  </a:cubicBezTo>
                  <a:cubicBezTo>
                    <a:pt x="33023" y="4222"/>
                    <a:pt x="2839" y="45487"/>
                    <a:pt x="2839" y="45487"/>
                  </a:cubicBezTo>
                  <a:cubicBezTo>
                    <a:pt x="2627" y="45804"/>
                    <a:pt x="2416" y="46121"/>
                    <a:pt x="2311" y="46543"/>
                  </a:cubicBezTo>
                  <a:cubicBezTo>
                    <a:pt x="1783" y="47387"/>
                    <a:pt x="1361" y="48231"/>
                    <a:pt x="1044" y="49181"/>
                  </a:cubicBezTo>
                  <a:cubicBezTo>
                    <a:pt x="-1700" y="56463"/>
                    <a:pt x="1044" y="65856"/>
                    <a:pt x="8327" y="71872"/>
                  </a:cubicBezTo>
                  <a:cubicBezTo>
                    <a:pt x="12126" y="75038"/>
                    <a:pt x="16770" y="76727"/>
                    <a:pt x="21202" y="76727"/>
                  </a:cubicBezTo>
                  <a:cubicBezTo>
                    <a:pt x="26057" y="76727"/>
                    <a:pt x="30279" y="74722"/>
                    <a:pt x="32917" y="71028"/>
                  </a:cubicBezTo>
                  <a:lnTo>
                    <a:pt x="61835" y="31240"/>
                  </a:lnTo>
                  <a:cubicBezTo>
                    <a:pt x="67323" y="23746"/>
                    <a:pt x="64896" y="11926"/>
                    <a:pt x="56452" y="496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4B8F47-D86F-B8E0-33F2-C2530F9CE368}"/>
                </a:ext>
              </a:extLst>
            </p:cNvPr>
            <p:cNvSpPr/>
            <p:nvPr/>
          </p:nvSpPr>
          <p:spPr>
            <a:xfrm>
              <a:off x="4955534" y="5498956"/>
              <a:ext cx="54618" cy="62162"/>
            </a:xfrm>
            <a:custGeom>
              <a:avLst/>
              <a:gdLst>
                <a:gd name="connsiteX0" fmla="*/ 46298 w 54618"/>
                <a:gd name="connsiteY0" fmla="*/ 4855 h 62162"/>
                <a:gd name="connsiteX1" fmla="*/ 33422 w 54618"/>
                <a:gd name="connsiteY1" fmla="*/ 0 h 62162"/>
                <a:gd name="connsiteX2" fmla="*/ 21707 w 54618"/>
                <a:gd name="connsiteY2" fmla="*/ 5699 h 62162"/>
                <a:gd name="connsiteX3" fmla="*/ 1232 w 54618"/>
                <a:gd name="connsiteY3" fmla="*/ 34089 h 62162"/>
                <a:gd name="connsiteX4" fmla="*/ 8304 w 54618"/>
                <a:gd name="connsiteY4" fmla="*/ 57308 h 62162"/>
                <a:gd name="connsiteX5" fmla="*/ 21179 w 54618"/>
                <a:gd name="connsiteY5" fmla="*/ 62163 h 62162"/>
                <a:gd name="connsiteX6" fmla="*/ 32894 w 54618"/>
                <a:gd name="connsiteY6" fmla="*/ 56463 h 62162"/>
                <a:gd name="connsiteX7" fmla="*/ 51680 w 54618"/>
                <a:gd name="connsiteY7" fmla="*/ 31134 h 62162"/>
                <a:gd name="connsiteX8" fmla="*/ 46298 w 54618"/>
                <a:gd name="connsiteY8" fmla="*/ 4855 h 6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618" h="62162">
                  <a:moveTo>
                    <a:pt x="46298" y="4855"/>
                  </a:moveTo>
                  <a:cubicBezTo>
                    <a:pt x="42498" y="1689"/>
                    <a:pt x="37960" y="0"/>
                    <a:pt x="33422" y="0"/>
                  </a:cubicBezTo>
                  <a:cubicBezTo>
                    <a:pt x="28567" y="0"/>
                    <a:pt x="24346" y="2005"/>
                    <a:pt x="21707" y="5699"/>
                  </a:cubicBezTo>
                  <a:cubicBezTo>
                    <a:pt x="21707" y="5699"/>
                    <a:pt x="1655" y="33034"/>
                    <a:pt x="1232" y="34089"/>
                  </a:cubicBezTo>
                  <a:cubicBezTo>
                    <a:pt x="-1828" y="41477"/>
                    <a:pt x="916" y="51186"/>
                    <a:pt x="8304" y="57308"/>
                  </a:cubicBezTo>
                  <a:cubicBezTo>
                    <a:pt x="12103" y="60474"/>
                    <a:pt x="16747" y="62163"/>
                    <a:pt x="21179" y="62163"/>
                  </a:cubicBezTo>
                  <a:cubicBezTo>
                    <a:pt x="26034" y="62163"/>
                    <a:pt x="30256" y="60157"/>
                    <a:pt x="32894" y="56463"/>
                  </a:cubicBezTo>
                  <a:lnTo>
                    <a:pt x="51680" y="31134"/>
                  </a:lnTo>
                  <a:cubicBezTo>
                    <a:pt x="57168" y="23641"/>
                    <a:pt x="54741" y="11820"/>
                    <a:pt x="46298" y="4855"/>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0137D403-E637-1ADB-CB9A-3387DAB65E84}"/>
                </a:ext>
              </a:extLst>
            </p:cNvPr>
            <p:cNvSpPr/>
            <p:nvPr/>
          </p:nvSpPr>
          <p:spPr>
            <a:xfrm>
              <a:off x="4834886" y="5414735"/>
              <a:ext cx="47750" cy="52980"/>
            </a:xfrm>
            <a:custGeom>
              <a:avLst/>
              <a:gdLst>
                <a:gd name="connsiteX0" fmla="*/ 45365 w 47750"/>
                <a:gd name="connsiteY0" fmla="*/ 30290 h 52980"/>
                <a:gd name="connsiteX1" fmla="*/ 39455 w 47750"/>
                <a:gd name="connsiteY1" fmla="*/ 4855 h 52980"/>
                <a:gd name="connsiteX2" fmla="*/ 26579 w 47750"/>
                <a:gd name="connsiteY2" fmla="*/ 0 h 52980"/>
                <a:gd name="connsiteX3" fmla="*/ 14864 w 47750"/>
                <a:gd name="connsiteY3" fmla="*/ 5699 h 52980"/>
                <a:gd name="connsiteX4" fmla="*/ 2938 w 47750"/>
                <a:gd name="connsiteY4" fmla="*/ 21847 h 52980"/>
                <a:gd name="connsiteX5" fmla="*/ 8321 w 47750"/>
                <a:gd name="connsiteY5" fmla="*/ 48126 h 52980"/>
                <a:gd name="connsiteX6" fmla="*/ 21197 w 47750"/>
                <a:gd name="connsiteY6" fmla="*/ 52981 h 52980"/>
                <a:gd name="connsiteX7" fmla="*/ 30801 w 47750"/>
                <a:gd name="connsiteY7" fmla="*/ 49603 h 52980"/>
                <a:gd name="connsiteX8" fmla="*/ 45365 w 47750"/>
                <a:gd name="connsiteY8" fmla="*/ 30290 h 5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0" h="52980">
                  <a:moveTo>
                    <a:pt x="45365" y="30290"/>
                  </a:moveTo>
                  <a:cubicBezTo>
                    <a:pt x="50114" y="22902"/>
                    <a:pt x="47581" y="11504"/>
                    <a:pt x="39455" y="4855"/>
                  </a:cubicBezTo>
                  <a:cubicBezTo>
                    <a:pt x="35655" y="1689"/>
                    <a:pt x="31012" y="0"/>
                    <a:pt x="26579" y="0"/>
                  </a:cubicBezTo>
                  <a:cubicBezTo>
                    <a:pt x="21724" y="0"/>
                    <a:pt x="17503" y="2005"/>
                    <a:pt x="14864" y="5699"/>
                  </a:cubicBezTo>
                  <a:lnTo>
                    <a:pt x="2938" y="21847"/>
                  </a:lnTo>
                  <a:cubicBezTo>
                    <a:pt x="-2550" y="29340"/>
                    <a:pt x="-122" y="41160"/>
                    <a:pt x="8321" y="48126"/>
                  </a:cubicBezTo>
                  <a:cubicBezTo>
                    <a:pt x="12120" y="51292"/>
                    <a:pt x="16658" y="52981"/>
                    <a:pt x="21197" y="52981"/>
                  </a:cubicBezTo>
                  <a:cubicBezTo>
                    <a:pt x="24890" y="52981"/>
                    <a:pt x="28162" y="51820"/>
                    <a:pt x="30801" y="49603"/>
                  </a:cubicBezTo>
                  <a:cubicBezTo>
                    <a:pt x="31539" y="48970"/>
                    <a:pt x="45260" y="30606"/>
                    <a:pt x="45365" y="30290"/>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1A3E1723-B0A7-00C5-A3C1-329A0CAA1240}"/>
                </a:ext>
              </a:extLst>
            </p:cNvPr>
            <p:cNvSpPr/>
            <p:nvPr/>
          </p:nvSpPr>
          <p:spPr>
            <a:xfrm>
              <a:off x="4924931" y="5246189"/>
              <a:ext cx="326290" cy="168018"/>
            </a:xfrm>
            <a:custGeom>
              <a:avLst/>
              <a:gdLst>
                <a:gd name="connsiteX0" fmla="*/ 225817 w 326290"/>
                <a:gd name="connsiteY0" fmla="*/ 13720 h 168018"/>
                <a:gd name="connsiteX1" fmla="*/ 198904 w 326290"/>
                <a:gd name="connsiteY1" fmla="*/ 8549 h 168018"/>
                <a:gd name="connsiteX2" fmla="*/ 141491 w 326290"/>
                <a:gd name="connsiteY2" fmla="*/ 0 h 168018"/>
                <a:gd name="connsiteX3" fmla="*/ 140014 w 326290"/>
                <a:gd name="connsiteY3" fmla="*/ 0 h 168018"/>
                <a:gd name="connsiteX4" fmla="*/ 47878 w 326290"/>
                <a:gd name="connsiteY4" fmla="*/ 14881 h 168018"/>
                <a:gd name="connsiteX5" fmla="*/ 43234 w 326290"/>
                <a:gd name="connsiteY5" fmla="*/ 21319 h 168018"/>
                <a:gd name="connsiteX6" fmla="*/ 39329 w 326290"/>
                <a:gd name="connsiteY6" fmla="*/ 26701 h 168018"/>
                <a:gd name="connsiteX7" fmla="*/ 36057 w 326290"/>
                <a:gd name="connsiteY7" fmla="*/ 31240 h 168018"/>
                <a:gd name="connsiteX8" fmla="*/ 1757 w 326290"/>
                <a:gd name="connsiteY8" fmla="*/ 83059 h 168018"/>
                <a:gd name="connsiteX9" fmla="*/ 1018 w 326290"/>
                <a:gd name="connsiteY9" fmla="*/ 97518 h 168018"/>
                <a:gd name="connsiteX10" fmla="*/ 8934 w 326290"/>
                <a:gd name="connsiteY10" fmla="*/ 99629 h 168018"/>
                <a:gd name="connsiteX11" fmla="*/ 13683 w 326290"/>
                <a:gd name="connsiteY11" fmla="*/ 99312 h 168018"/>
                <a:gd name="connsiteX12" fmla="*/ 71835 w 326290"/>
                <a:gd name="connsiteY12" fmla="*/ 58469 h 168018"/>
                <a:gd name="connsiteX13" fmla="*/ 75107 w 326290"/>
                <a:gd name="connsiteY13" fmla="*/ 55936 h 168018"/>
                <a:gd name="connsiteX14" fmla="*/ 86611 w 326290"/>
                <a:gd name="connsiteY14" fmla="*/ 52242 h 168018"/>
                <a:gd name="connsiteX15" fmla="*/ 100542 w 326290"/>
                <a:gd name="connsiteY15" fmla="*/ 47809 h 168018"/>
                <a:gd name="connsiteX16" fmla="*/ 102336 w 326290"/>
                <a:gd name="connsiteY16" fmla="*/ 47493 h 168018"/>
                <a:gd name="connsiteX17" fmla="*/ 104974 w 326290"/>
                <a:gd name="connsiteY17" fmla="*/ 48126 h 168018"/>
                <a:gd name="connsiteX18" fmla="*/ 179907 w 326290"/>
                <a:gd name="connsiteY18" fmla="*/ 89708 h 168018"/>
                <a:gd name="connsiteX19" fmla="*/ 186873 w 326290"/>
                <a:gd name="connsiteY19" fmla="*/ 94141 h 168018"/>
                <a:gd name="connsiteX20" fmla="*/ 194577 w 326290"/>
                <a:gd name="connsiteY20" fmla="*/ 99312 h 168018"/>
                <a:gd name="connsiteX21" fmla="*/ 246925 w 326290"/>
                <a:gd name="connsiteY21" fmla="*/ 136357 h 168018"/>
                <a:gd name="connsiteX22" fmla="*/ 274998 w 326290"/>
                <a:gd name="connsiteY22" fmla="*/ 158098 h 168018"/>
                <a:gd name="connsiteX23" fmla="*/ 274998 w 326290"/>
                <a:gd name="connsiteY23" fmla="*/ 158098 h 168018"/>
                <a:gd name="connsiteX24" fmla="*/ 287030 w 326290"/>
                <a:gd name="connsiteY24" fmla="*/ 168018 h 168018"/>
                <a:gd name="connsiteX25" fmla="*/ 287135 w 326290"/>
                <a:gd name="connsiteY25" fmla="*/ 168018 h 168018"/>
                <a:gd name="connsiteX26" fmla="*/ 307082 w 326290"/>
                <a:gd name="connsiteY26" fmla="*/ 154720 h 168018"/>
                <a:gd name="connsiteX27" fmla="*/ 315736 w 326290"/>
                <a:gd name="connsiteY27" fmla="*/ 146172 h 168018"/>
                <a:gd name="connsiteX28" fmla="*/ 325974 w 326290"/>
                <a:gd name="connsiteY28" fmla="*/ 136462 h 168018"/>
                <a:gd name="connsiteX29" fmla="*/ 326290 w 326290"/>
                <a:gd name="connsiteY29" fmla="*/ 136251 h 168018"/>
                <a:gd name="connsiteX30" fmla="*/ 254735 w 326290"/>
                <a:gd name="connsiteY30" fmla="*/ 9076 h 168018"/>
                <a:gd name="connsiteX31" fmla="*/ 225817 w 326290"/>
                <a:gd name="connsiteY31" fmla="*/ 14037 h 16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6290" h="168018">
                  <a:moveTo>
                    <a:pt x="225817" y="13720"/>
                  </a:moveTo>
                  <a:cubicBezTo>
                    <a:pt x="218113" y="13087"/>
                    <a:pt x="209247" y="10976"/>
                    <a:pt x="198904" y="8549"/>
                  </a:cubicBezTo>
                  <a:cubicBezTo>
                    <a:pt x="182757" y="4749"/>
                    <a:pt x="162599" y="0"/>
                    <a:pt x="141491" y="0"/>
                  </a:cubicBezTo>
                  <a:lnTo>
                    <a:pt x="140014" y="0"/>
                  </a:lnTo>
                  <a:cubicBezTo>
                    <a:pt x="92415" y="422"/>
                    <a:pt x="53682" y="6755"/>
                    <a:pt x="47878" y="14881"/>
                  </a:cubicBezTo>
                  <a:cubicBezTo>
                    <a:pt x="46506" y="16781"/>
                    <a:pt x="44923" y="18997"/>
                    <a:pt x="43234" y="21319"/>
                  </a:cubicBezTo>
                  <a:cubicBezTo>
                    <a:pt x="41968" y="23008"/>
                    <a:pt x="40701" y="24802"/>
                    <a:pt x="39329" y="26701"/>
                  </a:cubicBezTo>
                  <a:cubicBezTo>
                    <a:pt x="38274" y="28179"/>
                    <a:pt x="37113" y="29762"/>
                    <a:pt x="36057" y="31240"/>
                  </a:cubicBezTo>
                  <a:cubicBezTo>
                    <a:pt x="23815" y="48020"/>
                    <a:pt x="8723" y="69128"/>
                    <a:pt x="1757" y="83059"/>
                  </a:cubicBezTo>
                  <a:cubicBezTo>
                    <a:pt x="-987" y="92769"/>
                    <a:pt x="68" y="96357"/>
                    <a:pt x="1018" y="97518"/>
                  </a:cubicBezTo>
                  <a:cubicBezTo>
                    <a:pt x="2390" y="99312"/>
                    <a:pt x="6084" y="99629"/>
                    <a:pt x="8934" y="99629"/>
                  </a:cubicBezTo>
                  <a:cubicBezTo>
                    <a:pt x="10411" y="99629"/>
                    <a:pt x="11994" y="99629"/>
                    <a:pt x="13683" y="99312"/>
                  </a:cubicBezTo>
                  <a:cubicBezTo>
                    <a:pt x="48511" y="96568"/>
                    <a:pt x="71624" y="58891"/>
                    <a:pt x="71835" y="58469"/>
                  </a:cubicBezTo>
                  <a:cubicBezTo>
                    <a:pt x="72574" y="57308"/>
                    <a:pt x="73735" y="56358"/>
                    <a:pt x="75107" y="55936"/>
                  </a:cubicBezTo>
                  <a:lnTo>
                    <a:pt x="86611" y="52242"/>
                  </a:lnTo>
                  <a:lnTo>
                    <a:pt x="100542" y="47809"/>
                  </a:lnTo>
                  <a:cubicBezTo>
                    <a:pt x="101070" y="47598"/>
                    <a:pt x="101703" y="47493"/>
                    <a:pt x="102336" y="47493"/>
                  </a:cubicBezTo>
                  <a:cubicBezTo>
                    <a:pt x="103180" y="47493"/>
                    <a:pt x="104130" y="47704"/>
                    <a:pt x="104974" y="48126"/>
                  </a:cubicBezTo>
                  <a:cubicBezTo>
                    <a:pt x="105397" y="48337"/>
                    <a:pt x="146663" y="69023"/>
                    <a:pt x="179907" y="89708"/>
                  </a:cubicBezTo>
                  <a:cubicBezTo>
                    <a:pt x="182229" y="91186"/>
                    <a:pt x="184657" y="92663"/>
                    <a:pt x="186873" y="94141"/>
                  </a:cubicBezTo>
                  <a:cubicBezTo>
                    <a:pt x="189511" y="95830"/>
                    <a:pt x="192150" y="97624"/>
                    <a:pt x="194577" y="99312"/>
                  </a:cubicBezTo>
                  <a:cubicBezTo>
                    <a:pt x="216952" y="114615"/>
                    <a:pt x="234155" y="126964"/>
                    <a:pt x="246925" y="136357"/>
                  </a:cubicBezTo>
                  <a:cubicBezTo>
                    <a:pt x="265605" y="150182"/>
                    <a:pt x="274471" y="157570"/>
                    <a:pt x="274998" y="158098"/>
                  </a:cubicBezTo>
                  <a:lnTo>
                    <a:pt x="274998" y="158098"/>
                  </a:lnTo>
                  <a:cubicBezTo>
                    <a:pt x="274998" y="158098"/>
                    <a:pt x="287030" y="168018"/>
                    <a:pt x="287030" y="168018"/>
                  </a:cubicBezTo>
                  <a:cubicBezTo>
                    <a:pt x="287030" y="168018"/>
                    <a:pt x="287030" y="168018"/>
                    <a:pt x="287135" y="168018"/>
                  </a:cubicBezTo>
                  <a:cubicBezTo>
                    <a:pt x="291040" y="166330"/>
                    <a:pt x="298639" y="162425"/>
                    <a:pt x="307082" y="154720"/>
                  </a:cubicBezTo>
                  <a:cubicBezTo>
                    <a:pt x="310671" y="151449"/>
                    <a:pt x="313309" y="148705"/>
                    <a:pt x="315736" y="146172"/>
                  </a:cubicBezTo>
                  <a:cubicBezTo>
                    <a:pt x="318797" y="143006"/>
                    <a:pt x="321647" y="139945"/>
                    <a:pt x="325974" y="136462"/>
                  </a:cubicBezTo>
                  <a:cubicBezTo>
                    <a:pt x="325974" y="136462"/>
                    <a:pt x="326185" y="136251"/>
                    <a:pt x="326290" y="136251"/>
                  </a:cubicBezTo>
                  <a:lnTo>
                    <a:pt x="254735" y="9076"/>
                  </a:lnTo>
                  <a:cubicBezTo>
                    <a:pt x="244814" y="12559"/>
                    <a:pt x="234577" y="14775"/>
                    <a:pt x="225817" y="14037"/>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5D8F644-97A6-ADE4-9749-631DFEBC7CF3}"/>
                </a:ext>
              </a:extLst>
            </p:cNvPr>
            <p:cNvSpPr/>
            <p:nvPr/>
          </p:nvSpPr>
          <p:spPr>
            <a:xfrm>
              <a:off x="4751403" y="5202180"/>
              <a:ext cx="138253" cy="193368"/>
            </a:xfrm>
            <a:custGeom>
              <a:avLst/>
              <a:gdLst>
                <a:gd name="connsiteX0" fmla="*/ 137713 w 138253"/>
                <a:gd name="connsiteY0" fmla="*/ 30817 h 193368"/>
                <a:gd name="connsiteX1" fmla="*/ 136447 w 138253"/>
                <a:gd name="connsiteY1" fmla="*/ 25224 h 193368"/>
                <a:gd name="connsiteX2" fmla="*/ 95814 w 138253"/>
                <a:gd name="connsiteY2" fmla="*/ 528 h 193368"/>
                <a:gd name="connsiteX3" fmla="*/ 94125 w 138253"/>
                <a:gd name="connsiteY3" fmla="*/ 0 h 193368"/>
                <a:gd name="connsiteX4" fmla="*/ 91065 w 138253"/>
                <a:gd name="connsiteY4" fmla="*/ 1900 h 193368"/>
                <a:gd name="connsiteX5" fmla="*/ 512 w 138253"/>
                <a:gd name="connsiteY5" fmla="*/ 162530 h 193368"/>
                <a:gd name="connsiteX6" fmla="*/ 1884 w 138253"/>
                <a:gd name="connsiteY6" fmla="*/ 168124 h 193368"/>
                <a:gd name="connsiteX7" fmla="*/ 42517 w 138253"/>
                <a:gd name="connsiteY7" fmla="*/ 192926 h 193368"/>
                <a:gd name="connsiteX8" fmla="*/ 47266 w 138253"/>
                <a:gd name="connsiteY8" fmla="*/ 191554 h 193368"/>
                <a:gd name="connsiteX9" fmla="*/ 137713 w 138253"/>
                <a:gd name="connsiteY9" fmla="*/ 30817 h 19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53" h="193368">
                  <a:moveTo>
                    <a:pt x="137713" y="30817"/>
                  </a:moveTo>
                  <a:cubicBezTo>
                    <a:pt x="138769" y="28918"/>
                    <a:pt x="138241" y="26279"/>
                    <a:pt x="136447" y="25224"/>
                  </a:cubicBezTo>
                  <a:lnTo>
                    <a:pt x="95814" y="528"/>
                  </a:lnTo>
                  <a:cubicBezTo>
                    <a:pt x="95814" y="528"/>
                    <a:pt x="94759" y="0"/>
                    <a:pt x="94125" y="0"/>
                  </a:cubicBezTo>
                  <a:cubicBezTo>
                    <a:pt x="92859" y="0"/>
                    <a:pt x="91698" y="739"/>
                    <a:pt x="91065" y="1900"/>
                  </a:cubicBezTo>
                  <a:lnTo>
                    <a:pt x="512" y="162530"/>
                  </a:lnTo>
                  <a:cubicBezTo>
                    <a:pt x="-543" y="164430"/>
                    <a:pt x="90" y="166963"/>
                    <a:pt x="1884" y="168124"/>
                  </a:cubicBezTo>
                  <a:lnTo>
                    <a:pt x="42517" y="192926"/>
                  </a:lnTo>
                  <a:cubicBezTo>
                    <a:pt x="44100" y="193875"/>
                    <a:pt x="46316" y="193242"/>
                    <a:pt x="47266" y="191554"/>
                  </a:cubicBezTo>
                  <a:lnTo>
                    <a:pt x="137713" y="30817"/>
                  </a:ln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CD1F3F50-346F-DF17-2682-7C38EF923319}"/>
                </a:ext>
              </a:extLst>
            </p:cNvPr>
            <p:cNvSpPr/>
            <p:nvPr/>
          </p:nvSpPr>
          <p:spPr>
            <a:xfrm>
              <a:off x="5180104" y="5202180"/>
              <a:ext cx="138225" cy="193473"/>
            </a:xfrm>
            <a:custGeom>
              <a:avLst/>
              <a:gdLst>
                <a:gd name="connsiteX0" fmla="*/ 137819 w 138225"/>
                <a:gd name="connsiteY0" fmla="*/ 162530 h 193473"/>
                <a:gd name="connsiteX1" fmla="*/ 47266 w 138225"/>
                <a:gd name="connsiteY1" fmla="*/ 1900 h 193473"/>
                <a:gd name="connsiteX2" fmla="*/ 44205 w 138225"/>
                <a:gd name="connsiteY2" fmla="*/ 0 h 193473"/>
                <a:gd name="connsiteX3" fmla="*/ 42517 w 138225"/>
                <a:gd name="connsiteY3" fmla="*/ 528 h 193473"/>
                <a:gd name="connsiteX4" fmla="*/ 1884 w 138225"/>
                <a:gd name="connsiteY4" fmla="*/ 25329 h 193473"/>
                <a:gd name="connsiteX5" fmla="*/ 512 w 138225"/>
                <a:gd name="connsiteY5" fmla="*/ 30923 h 193473"/>
                <a:gd name="connsiteX6" fmla="*/ 90959 w 138225"/>
                <a:gd name="connsiteY6" fmla="*/ 191659 h 193473"/>
                <a:gd name="connsiteX7" fmla="*/ 95709 w 138225"/>
                <a:gd name="connsiteY7" fmla="*/ 193031 h 193473"/>
                <a:gd name="connsiteX8" fmla="*/ 136341 w 138225"/>
                <a:gd name="connsiteY8" fmla="*/ 168229 h 193473"/>
                <a:gd name="connsiteX9" fmla="*/ 137713 w 138225"/>
                <a:gd name="connsiteY9" fmla="*/ 162636 h 193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225" h="193473">
                  <a:moveTo>
                    <a:pt x="137819" y="162530"/>
                  </a:moveTo>
                  <a:lnTo>
                    <a:pt x="47266" y="1900"/>
                  </a:lnTo>
                  <a:cubicBezTo>
                    <a:pt x="46633" y="739"/>
                    <a:pt x="45472" y="0"/>
                    <a:pt x="44205" y="0"/>
                  </a:cubicBezTo>
                  <a:cubicBezTo>
                    <a:pt x="43572" y="0"/>
                    <a:pt x="43044" y="211"/>
                    <a:pt x="42517" y="528"/>
                  </a:cubicBezTo>
                  <a:lnTo>
                    <a:pt x="1884" y="25329"/>
                  </a:lnTo>
                  <a:cubicBezTo>
                    <a:pt x="90" y="26385"/>
                    <a:pt x="-543" y="29023"/>
                    <a:pt x="512" y="30923"/>
                  </a:cubicBezTo>
                  <a:lnTo>
                    <a:pt x="90959" y="191659"/>
                  </a:lnTo>
                  <a:cubicBezTo>
                    <a:pt x="91909" y="193348"/>
                    <a:pt x="94125" y="193981"/>
                    <a:pt x="95709" y="193031"/>
                  </a:cubicBezTo>
                  <a:lnTo>
                    <a:pt x="136341" y="168229"/>
                  </a:lnTo>
                  <a:cubicBezTo>
                    <a:pt x="138135" y="167174"/>
                    <a:pt x="138769" y="164535"/>
                    <a:pt x="137713" y="162636"/>
                  </a:cubicBezTo>
                  <a:close/>
                </a:path>
              </a:pathLst>
            </a:custGeom>
            <a:grpFill/>
            <a:ln w="1040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0" name="Graphic 13">
            <a:extLst>
              <a:ext uri="{FF2B5EF4-FFF2-40B4-BE49-F238E27FC236}">
                <a16:creationId xmlns:a16="http://schemas.microsoft.com/office/drawing/2014/main" id="{91CC2B73-2BAC-D54A-62D0-D6340B4358F6}"/>
              </a:ext>
              <a:ext uri="{C183D7F6-B498-43B3-948B-1728B52AA6E4}">
                <adec:decorative xmlns:adec="http://schemas.microsoft.com/office/drawing/2017/decorative" val="1"/>
              </a:ext>
            </a:extLst>
          </p:cNvPr>
          <p:cNvSpPr/>
          <p:nvPr/>
        </p:nvSpPr>
        <p:spPr>
          <a:xfrm>
            <a:off x="6344525" y="4884737"/>
            <a:ext cx="356806" cy="462248"/>
          </a:xfrm>
          <a:custGeom>
            <a:avLst/>
            <a:gdLst>
              <a:gd name="connsiteX0" fmla="*/ 51816 w 356806"/>
              <a:gd name="connsiteY0" fmla="*/ 244316 h 462248"/>
              <a:gd name="connsiteX1" fmla="*/ 310991 w 356806"/>
              <a:gd name="connsiteY1" fmla="*/ 244316 h 462248"/>
              <a:gd name="connsiteX2" fmla="*/ 320993 w 356806"/>
              <a:gd name="connsiteY2" fmla="*/ 254318 h 462248"/>
              <a:gd name="connsiteX3" fmla="*/ 310991 w 356806"/>
              <a:gd name="connsiteY3" fmla="*/ 264319 h 462248"/>
              <a:gd name="connsiteX4" fmla="*/ 51816 w 356806"/>
              <a:gd name="connsiteY4" fmla="*/ 264319 h 462248"/>
              <a:gd name="connsiteX5" fmla="*/ 41815 w 356806"/>
              <a:gd name="connsiteY5" fmla="*/ 254318 h 462248"/>
              <a:gd name="connsiteX6" fmla="*/ 51816 w 356806"/>
              <a:gd name="connsiteY6" fmla="*/ 244316 h 462248"/>
              <a:gd name="connsiteX7" fmla="*/ 51816 w 356806"/>
              <a:gd name="connsiteY7" fmla="*/ 244316 h 462248"/>
              <a:gd name="connsiteX8" fmla="*/ 51816 w 356806"/>
              <a:gd name="connsiteY8" fmla="*/ 164497 h 462248"/>
              <a:gd name="connsiteX9" fmla="*/ 310991 w 356806"/>
              <a:gd name="connsiteY9" fmla="*/ 164497 h 462248"/>
              <a:gd name="connsiteX10" fmla="*/ 320993 w 356806"/>
              <a:gd name="connsiteY10" fmla="*/ 174498 h 462248"/>
              <a:gd name="connsiteX11" fmla="*/ 310991 w 356806"/>
              <a:gd name="connsiteY11" fmla="*/ 184499 h 462248"/>
              <a:gd name="connsiteX12" fmla="*/ 51816 w 356806"/>
              <a:gd name="connsiteY12" fmla="*/ 184499 h 462248"/>
              <a:gd name="connsiteX13" fmla="*/ 41815 w 356806"/>
              <a:gd name="connsiteY13" fmla="*/ 174498 h 462248"/>
              <a:gd name="connsiteX14" fmla="*/ 51816 w 356806"/>
              <a:gd name="connsiteY14" fmla="*/ 164497 h 462248"/>
              <a:gd name="connsiteX15" fmla="*/ 51816 w 356806"/>
              <a:gd name="connsiteY15" fmla="*/ 164497 h 462248"/>
              <a:gd name="connsiteX16" fmla="*/ 51816 w 356806"/>
              <a:gd name="connsiteY16" fmla="*/ 84677 h 462248"/>
              <a:gd name="connsiteX17" fmla="*/ 310991 w 356806"/>
              <a:gd name="connsiteY17" fmla="*/ 84677 h 462248"/>
              <a:gd name="connsiteX18" fmla="*/ 320993 w 356806"/>
              <a:gd name="connsiteY18" fmla="*/ 94678 h 462248"/>
              <a:gd name="connsiteX19" fmla="*/ 310991 w 356806"/>
              <a:gd name="connsiteY19" fmla="*/ 104680 h 462248"/>
              <a:gd name="connsiteX20" fmla="*/ 51816 w 356806"/>
              <a:gd name="connsiteY20" fmla="*/ 104680 h 462248"/>
              <a:gd name="connsiteX21" fmla="*/ 41815 w 356806"/>
              <a:gd name="connsiteY21" fmla="*/ 94678 h 462248"/>
              <a:gd name="connsiteX22" fmla="*/ 51816 w 356806"/>
              <a:gd name="connsiteY22" fmla="*/ 84677 h 462248"/>
              <a:gd name="connsiteX23" fmla="*/ 51816 w 356806"/>
              <a:gd name="connsiteY23" fmla="*/ 84677 h 462248"/>
              <a:gd name="connsiteX24" fmla="*/ 270986 w 356806"/>
              <a:gd name="connsiteY24" fmla="*/ 397193 h 462248"/>
              <a:gd name="connsiteX25" fmla="*/ 268891 w 356806"/>
              <a:gd name="connsiteY25" fmla="*/ 395954 h 462248"/>
              <a:gd name="connsiteX26" fmla="*/ 216408 w 356806"/>
              <a:gd name="connsiteY26" fmla="*/ 367665 h 462248"/>
              <a:gd name="connsiteX27" fmla="*/ 229553 w 356806"/>
              <a:gd name="connsiteY27" fmla="*/ 347853 h 462248"/>
              <a:gd name="connsiteX28" fmla="*/ 266414 w 356806"/>
              <a:gd name="connsiteY28" fmla="*/ 377476 h 462248"/>
              <a:gd name="connsiteX29" fmla="*/ 298895 w 356806"/>
              <a:gd name="connsiteY29" fmla="*/ 313087 h 462248"/>
              <a:gd name="connsiteX30" fmla="*/ 319469 w 356806"/>
              <a:gd name="connsiteY30" fmla="*/ 325088 h 462248"/>
              <a:gd name="connsiteX31" fmla="*/ 271082 w 356806"/>
              <a:gd name="connsiteY31" fmla="*/ 397097 h 462248"/>
              <a:gd name="connsiteX32" fmla="*/ 271082 w 356806"/>
              <a:gd name="connsiteY32" fmla="*/ 397097 h 462248"/>
              <a:gd name="connsiteX33" fmla="*/ 157448 w 356806"/>
              <a:gd name="connsiteY33" fmla="*/ 396240 h 462248"/>
              <a:gd name="connsiteX34" fmla="*/ 52769 w 356806"/>
              <a:gd name="connsiteY34" fmla="*/ 396240 h 462248"/>
              <a:gd name="connsiteX35" fmla="*/ 42767 w 356806"/>
              <a:gd name="connsiteY35" fmla="*/ 386239 h 462248"/>
              <a:gd name="connsiteX36" fmla="*/ 52769 w 356806"/>
              <a:gd name="connsiteY36" fmla="*/ 376238 h 462248"/>
              <a:gd name="connsiteX37" fmla="*/ 157448 w 356806"/>
              <a:gd name="connsiteY37" fmla="*/ 376238 h 462248"/>
              <a:gd name="connsiteX38" fmla="*/ 167450 w 356806"/>
              <a:gd name="connsiteY38" fmla="*/ 386239 h 462248"/>
              <a:gd name="connsiteX39" fmla="*/ 157448 w 356806"/>
              <a:gd name="connsiteY39" fmla="*/ 396240 h 462248"/>
              <a:gd name="connsiteX40" fmla="*/ 157448 w 356806"/>
              <a:gd name="connsiteY40" fmla="*/ 396240 h 462248"/>
              <a:gd name="connsiteX41" fmla="*/ 39815 w 356806"/>
              <a:gd name="connsiteY41" fmla="*/ 462153 h 462248"/>
              <a:gd name="connsiteX42" fmla="*/ 316897 w 356806"/>
              <a:gd name="connsiteY42" fmla="*/ 462153 h 462248"/>
              <a:gd name="connsiteX43" fmla="*/ 356807 w 356806"/>
              <a:gd name="connsiteY43" fmla="*/ 422243 h 462248"/>
              <a:gd name="connsiteX44" fmla="*/ 356807 w 356806"/>
              <a:gd name="connsiteY44" fmla="*/ 39910 h 462248"/>
              <a:gd name="connsiteX45" fmla="*/ 316897 w 356806"/>
              <a:gd name="connsiteY45" fmla="*/ 0 h 462248"/>
              <a:gd name="connsiteX46" fmla="*/ 39910 w 356806"/>
              <a:gd name="connsiteY46" fmla="*/ 0 h 462248"/>
              <a:gd name="connsiteX47" fmla="*/ 0 w 356806"/>
              <a:gd name="connsiteY47" fmla="*/ 39910 h 462248"/>
              <a:gd name="connsiteX48" fmla="*/ 0 w 356806"/>
              <a:gd name="connsiteY48" fmla="*/ 422339 h 462248"/>
              <a:gd name="connsiteX49" fmla="*/ 39910 w 356806"/>
              <a:gd name="connsiteY49" fmla="*/ 462248 h 462248"/>
              <a:gd name="connsiteX50" fmla="*/ 39910 w 356806"/>
              <a:gd name="connsiteY50" fmla="*/ 462248 h 46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56806" h="462248">
                <a:moveTo>
                  <a:pt x="51816" y="244316"/>
                </a:moveTo>
                <a:lnTo>
                  <a:pt x="310991" y="244316"/>
                </a:lnTo>
                <a:cubicBezTo>
                  <a:pt x="316516" y="244316"/>
                  <a:pt x="320993" y="248793"/>
                  <a:pt x="320993" y="254318"/>
                </a:cubicBezTo>
                <a:cubicBezTo>
                  <a:pt x="320993" y="259842"/>
                  <a:pt x="316516" y="264319"/>
                  <a:pt x="310991" y="264319"/>
                </a:cubicBezTo>
                <a:lnTo>
                  <a:pt x="51816" y="264319"/>
                </a:lnTo>
                <a:cubicBezTo>
                  <a:pt x="46292" y="264319"/>
                  <a:pt x="41815" y="259842"/>
                  <a:pt x="41815" y="254318"/>
                </a:cubicBezTo>
                <a:cubicBezTo>
                  <a:pt x="41815" y="248793"/>
                  <a:pt x="46292" y="244316"/>
                  <a:pt x="51816" y="244316"/>
                </a:cubicBezTo>
                <a:lnTo>
                  <a:pt x="51816" y="244316"/>
                </a:lnTo>
                <a:close/>
                <a:moveTo>
                  <a:pt x="51816" y="164497"/>
                </a:moveTo>
                <a:lnTo>
                  <a:pt x="310991" y="164497"/>
                </a:lnTo>
                <a:cubicBezTo>
                  <a:pt x="316516" y="164497"/>
                  <a:pt x="320993" y="168974"/>
                  <a:pt x="320993" y="174498"/>
                </a:cubicBezTo>
                <a:cubicBezTo>
                  <a:pt x="320993" y="180023"/>
                  <a:pt x="316516" y="184499"/>
                  <a:pt x="310991" y="184499"/>
                </a:cubicBezTo>
                <a:lnTo>
                  <a:pt x="51816" y="184499"/>
                </a:lnTo>
                <a:cubicBezTo>
                  <a:pt x="46292" y="184499"/>
                  <a:pt x="41815" y="180023"/>
                  <a:pt x="41815" y="174498"/>
                </a:cubicBezTo>
                <a:cubicBezTo>
                  <a:pt x="41815" y="168974"/>
                  <a:pt x="46292" y="164497"/>
                  <a:pt x="51816" y="164497"/>
                </a:cubicBezTo>
                <a:lnTo>
                  <a:pt x="51816" y="164497"/>
                </a:lnTo>
                <a:close/>
                <a:moveTo>
                  <a:pt x="51816" y="84677"/>
                </a:moveTo>
                <a:lnTo>
                  <a:pt x="310991" y="84677"/>
                </a:lnTo>
                <a:cubicBezTo>
                  <a:pt x="316516" y="84677"/>
                  <a:pt x="320993" y="89154"/>
                  <a:pt x="320993" y="94678"/>
                </a:cubicBezTo>
                <a:cubicBezTo>
                  <a:pt x="320993" y="100203"/>
                  <a:pt x="316516" y="104680"/>
                  <a:pt x="310991" y="104680"/>
                </a:cubicBezTo>
                <a:lnTo>
                  <a:pt x="51816" y="104680"/>
                </a:lnTo>
                <a:cubicBezTo>
                  <a:pt x="46292" y="104680"/>
                  <a:pt x="41815" y="100203"/>
                  <a:pt x="41815" y="94678"/>
                </a:cubicBezTo>
                <a:cubicBezTo>
                  <a:pt x="41815" y="89154"/>
                  <a:pt x="46292" y="84677"/>
                  <a:pt x="51816" y="84677"/>
                </a:cubicBezTo>
                <a:lnTo>
                  <a:pt x="51816" y="84677"/>
                </a:lnTo>
                <a:close/>
                <a:moveTo>
                  <a:pt x="270986" y="397193"/>
                </a:moveTo>
                <a:lnTo>
                  <a:pt x="268891" y="395954"/>
                </a:lnTo>
                <a:lnTo>
                  <a:pt x="216408" y="367665"/>
                </a:lnTo>
                <a:lnTo>
                  <a:pt x="229553" y="347853"/>
                </a:lnTo>
                <a:lnTo>
                  <a:pt x="266414" y="377476"/>
                </a:lnTo>
                <a:lnTo>
                  <a:pt x="298895" y="313087"/>
                </a:lnTo>
                <a:lnTo>
                  <a:pt x="319469" y="325088"/>
                </a:lnTo>
                <a:lnTo>
                  <a:pt x="271082" y="397097"/>
                </a:lnTo>
                <a:lnTo>
                  <a:pt x="271082" y="397097"/>
                </a:lnTo>
                <a:close/>
                <a:moveTo>
                  <a:pt x="157448" y="396240"/>
                </a:moveTo>
                <a:lnTo>
                  <a:pt x="52769" y="396240"/>
                </a:lnTo>
                <a:cubicBezTo>
                  <a:pt x="47244" y="396240"/>
                  <a:pt x="42767" y="391763"/>
                  <a:pt x="42767" y="386239"/>
                </a:cubicBezTo>
                <a:cubicBezTo>
                  <a:pt x="42767" y="380714"/>
                  <a:pt x="47244" y="376238"/>
                  <a:pt x="52769" y="376238"/>
                </a:cubicBezTo>
                <a:lnTo>
                  <a:pt x="157448" y="376238"/>
                </a:lnTo>
                <a:cubicBezTo>
                  <a:pt x="162973" y="376238"/>
                  <a:pt x="167450" y="380714"/>
                  <a:pt x="167450" y="386239"/>
                </a:cubicBezTo>
                <a:cubicBezTo>
                  <a:pt x="167450" y="391763"/>
                  <a:pt x="162973" y="396240"/>
                  <a:pt x="157448" y="396240"/>
                </a:cubicBezTo>
                <a:lnTo>
                  <a:pt x="157448" y="396240"/>
                </a:lnTo>
                <a:close/>
                <a:moveTo>
                  <a:pt x="39815" y="462153"/>
                </a:moveTo>
                <a:lnTo>
                  <a:pt x="316897" y="462153"/>
                </a:lnTo>
                <a:cubicBezTo>
                  <a:pt x="338804" y="462153"/>
                  <a:pt x="356807" y="444246"/>
                  <a:pt x="356807" y="422243"/>
                </a:cubicBezTo>
                <a:lnTo>
                  <a:pt x="356807" y="39910"/>
                </a:lnTo>
                <a:cubicBezTo>
                  <a:pt x="356807" y="18002"/>
                  <a:pt x="338900" y="0"/>
                  <a:pt x="316897" y="0"/>
                </a:cubicBezTo>
                <a:lnTo>
                  <a:pt x="39910" y="0"/>
                </a:lnTo>
                <a:cubicBezTo>
                  <a:pt x="17907" y="0"/>
                  <a:pt x="0" y="17907"/>
                  <a:pt x="0" y="39910"/>
                </a:cubicBezTo>
                <a:lnTo>
                  <a:pt x="0" y="422339"/>
                </a:lnTo>
                <a:cubicBezTo>
                  <a:pt x="0" y="444246"/>
                  <a:pt x="17907" y="462248"/>
                  <a:pt x="39910" y="462248"/>
                </a:cubicBezTo>
                <a:lnTo>
                  <a:pt x="39910" y="462248"/>
                </a:lnTo>
                <a:close/>
              </a:path>
            </a:pathLst>
          </a:custGeom>
          <a:gradFill flip="none" rotWithShape="1">
            <a:gsLst>
              <a:gs pos="28000">
                <a:schemeClr val="accent3">
                  <a:lumMod val="60000"/>
                  <a:lumOff val="40000"/>
                </a:schemeClr>
              </a:gs>
              <a:gs pos="58000">
                <a:schemeClr val="accent1">
                  <a:lumMod val="95000"/>
                  <a:lumOff val="5000"/>
                </a:schemeClr>
              </a:gs>
              <a:gs pos="100000">
                <a:schemeClr val="accent1">
                  <a:lumMod val="60000"/>
                </a:schemeClr>
              </a:gs>
            </a:gsLst>
            <a:path path="circle">
              <a:fillToRect l="100000" t="100000"/>
            </a:path>
            <a:tileRect r="-100000" b="-100000"/>
          </a:gradFill>
          <a:ln w="9525" cap="flat">
            <a:noFill/>
            <a:prstDash val="solid"/>
            <a:miter/>
          </a:ln>
          <a:effectLst>
            <a:outerShdw blurRad="63500" dist="63500" dir="2700000" algn="tl" rotWithShape="0">
              <a:srgbClr val="454142">
                <a:alpha val="20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Title 27">
            <a:extLst>
              <a:ext uri="{FF2B5EF4-FFF2-40B4-BE49-F238E27FC236}">
                <a16:creationId xmlns:a16="http://schemas.microsoft.com/office/drawing/2014/main" id="{88A107BD-8313-05E6-E4C0-4D9E531E5D91}"/>
              </a:ext>
            </a:extLst>
          </p:cNvPr>
          <p:cNvSpPr>
            <a:spLocks noGrp="1"/>
          </p:cNvSpPr>
          <p:nvPr>
            <p:ph type="title"/>
          </p:nvPr>
        </p:nvSpPr>
        <p:spPr>
          <a:xfrm>
            <a:off x="584200" y="207168"/>
            <a:ext cx="7131050" cy="372410"/>
          </a:xfrm>
        </p:spPr>
        <p:txBody>
          <a:bodyPr/>
          <a:lstStyle/>
          <a:p>
            <a:r>
              <a:rPr lang="en-US" sz="3200" dirty="0"/>
              <a:t>Key generative AI use cases across Financial Services</a:t>
            </a:r>
          </a:p>
        </p:txBody>
      </p:sp>
      <p:sp>
        <p:nvSpPr>
          <p:cNvPr id="31" name="Title 1">
            <a:extLst>
              <a:ext uri="{FF2B5EF4-FFF2-40B4-BE49-F238E27FC236}">
                <a16:creationId xmlns:a16="http://schemas.microsoft.com/office/drawing/2014/main" id="{4ABAAC5D-3D15-C2F1-6CCC-244C528DD792}"/>
              </a:ext>
            </a:extLst>
          </p:cNvPr>
          <p:cNvSpPr txBox="1">
            <a:spLocks/>
          </p:cNvSpPr>
          <p:nvPr/>
        </p:nvSpPr>
        <p:spPr>
          <a:xfrm>
            <a:off x="525840" y="2237155"/>
            <a:ext cx="1898650" cy="372410"/>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Banking</a:t>
            </a:r>
          </a:p>
        </p:txBody>
      </p:sp>
      <p:sp>
        <p:nvSpPr>
          <p:cNvPr id="39" name="Rectangle 38">
            <a:extLst>
              <a:ext uri="{FF2B5EF4-FFF2-40B4-BE49-F238E27FC236}">
                <a16:creationId xmlns:a16="http://schemas.microsoft.com/office/drawing/2014/main" id="{B5C7BB19-410E-882C-79A6-CA343BB898C2}"/>
              </a:ext>
            </a:extLst>
          </p:cNvPr>
          <p:cNvSpPr/>
          <p:nvPr/>
        </p:nvSpPr>
        <p:spPr bwMode="auto">
          <a:xfrm>
            <a:off x="2642852" y="2205330"/>
            <a:ext cx="1464346"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Client Engagement &amp; Summarization</a:t>
            </a:r>
          </a:p>
        </p:txBody>
      </p:sp>
      <p:sp>
        <p:nvSpPr>
          <p:cNvPr id="44" name="Rectangle 43">
            <a:extLst>
              <a:ext uri="{FF2B5EF4-FFF2-40B4-BE49-F238E27FC236}">
                <a16:creationId xmlns:a16="http://schemas.microsoft.com/office/drawing/2014/main" id="{B4E26BD7-BFB4-FB4B-7D9E-2AC346DF6E60}"/>
              </a:ext>
            </a:extLst>
          </p:cNvPr>
          <p:cNvSpPr/>
          <p:nvPr/>
        </p:nvSpPr>
        <p:spPr bwMode="auto">
          <a:xfrm>
            <a:off x="4325967" y="2198621"/>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Empowering advisors </a:t>
            </a:r>
          </a:p>
        </p:txBody>
      </p:sp>
      <p:sp>
        <p:nvSpPr>
          <p:cNvPr id="64" name="Rectangle 63">
            <a:extLst>
              <a:ext uri="{FF2B5EF4-FFF2-40B4-BE49-F238E27FC236}">
                <a16:creationId xmlns:a16="http://schemas.microsoft.com/office/drawing/2014/main" id="{6264AD44-75C4-7496-4072-9F4F30316B8E}"/>
              </a:ext>
            </a:extLst>
          </p:cNvPr>
          <p:cNvSpPr/>
          <p:nvPr/>
        </p:nvSpPr>
        <p:spPr bwMode="auto">
          <a:xfrm>
            <a:off x="5907766" y="2178636"/>
            <a:ext cx="1230325"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Know your Product</a:t>
            </a:r>
          </a:p>
        </p:txBody>
      </p:sp>
      <p:sp>
        <p:nvSpPr>
          <p:cNvPr id="124" name="Title 1">
            <a:extLst>
              <a:ext uri="{FF2B5EF4-FFF2-40B4-BE49-F238E27FC236}">
                <a16:creationId xmlns:a16="http://schemas.microsoft.com/office/drawing/2014/main" id="{E92ED75C-ECA6-37EC-D37C-39031412B05B}"/>
              </a:ext>
            </a:extLst>
          </p:cNvPr>
          <p:cNvSpPr txBox="1">
            <a:spLocks/>
          </p:cNvSpPr>
          <p:nvPr/>
        </p:nvSpPr>
        <p:spPr>
          <a:xfrm>
            <a:off x="525840" y="4019843"/>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Capital Markets</a:t>
            </a:r>
          </a:p>
        </p:txBody>
      </p:sp>
      <p:sp>
        <p:nvSpPr>
          <p:cNvPr id="112" name="Rectangle 111">
            <a:extLst>
              <a:ext uri="{FF2B5EF4-FFF2-40B4-BE49-F238E27FC236}">
                <a16:creationId xmlns:a16="http://schemas.microsoft.com/office/drawing/2014/main" id="{3FDF331D-E5C8-CDAC-3DE7-82342FCD1332}"/>
              </a:ext>
            </a:extLst>
          </p:cNvPr>
          <p:cNvSpPr/>
          <p:nvPr/>
        </p:nvSpPr>
        <p:spPr bwMode="auto">
          <a:xfrm flipH="1">
            <a:off x="2674882" y="3881668"/>
            <a:ext cx="140028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Market and Investment R</a:t>
            </a:r>
            <a:r>
              <a:rPr kumimoji="0" lang="en-US" sz="1200" b="0" i="0" u="none" strike="noStrike" kern="1200" cap="none" spc="0" normalizeH="0" baseline="0" noProof="0" err="1">
                <a:ln>
                  <a:noFill/>
                </a:ln>
                <a:solidFill>
                  <a:srgbClr val="FFFFFF"/>
                </a:solidFill>
                <a:effectLst/>
                <a:uLnTx/>
                <a:uFillTx/>
                <a:latin typeface="Segoe UI"/>
                <a:ea typeface="+mn-ea"/>
                <a:cs typeface="Segoe UI" pitchFamily="34" charset="0"/>
                <a:sym typeface="Helvetica Light"/>
              </a:rPr>
              <a:t>esearch</a:t>
            </a: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endParaRPr>
          </a:p>
        </p:txBody>
      </p:sp>
      <p:sp>
        <p:nvSpPr>
          <p:cNvPr id="122" name="Rectangle 121">
            <a:extLst>
              <a:ext uri="{FF2B5EF4-FFF2-40B4-BE49-F238E27FC236}">
                <a16:creationId xmlns:a16="http://schemas.microsoft.com/office/drawing/2014/main" id="{9819B1AE-292B-DCE9-A4C0-0B67D248D3D4}"/>
              </a:ext>
            </a:extLst>
          </p:cNvPr>
          <p:cNvSpPr/>
          <p:nvPr/>
        </p:nvSpPr>
        <p:spPr bwMode="auto">
          <a:xfrm flipH="1">
            <a:off x="4327541" y="3932467"/>
            <a:ext cx="1227176"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Know Your Product</a:t>
            </a:r>
          </a:p>
        </p:txBody>
      </p:sp>
      <p:sp>
        <p:nvSpPr>
          <p:cNvPr id="115" name="Rectangle 114">
            <a:extLst>
              <a:ext uri="{FF2B5EF4-FFF2-40B4-BE49-F238E27FC236}">
                <a16:creationId xmlns:a16="http://schemas.microsoft.com/office/drawing/2014/main" id="{D8CA0E13-E3B1-749E-C0D1-BCC69AF245B3}"/>
              </a:ext>
            </a:extLst>
          </p:cNvPr>
          <p:cNvSpPr/>
          <p:nvPr/>
        </p:nvSpPr>
        <p:spPr bwMode="auto">
          <a:xfrm flipH="1">
            <a:off x="5789642" y="3932467"/>
            <a:ext cx="1409503" cy="4109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itchFamily="34" charset="0"/>
                <a:sym typeface="Helvetica Light"/>
              </a:rPr>
              <a:t>Presentations and Pitchbook generation</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itchFamily="34" charset="0"/>
                <a:sym typeface="Helvetica Light"/>
              </a:rPr>
              <a:t> </a:t>
            </a:r>
          </a:p>
        </p:txBody>
      </p:sp>
      <p:sp>
        <p:nvSpPr>
          <p:cNvPr id="126" name="Title 1">
            <a:extLst>
              <a:ext uri="{FF2B5EF4-FFF2-40B4-BE49-F238E27FC236}">
                <a16:creationId xmlns:a16="http://schemas.microsoft.com/office/drawing/2014/main" id="{E55F42F6-848B-6438-D82F-175D00D78D61}"/>
              </a:ext>
            </a:extLst>
          </p:cNvPr>
          <p:cNvSpPr txBox="1">
            <a:spLocks/>
          </p:cNvSpPr>
          <p:nvPr/>
        </p:nvSpPr>
        <p:spPr>
          <a:xfrm>
            <a:off x="525840" y="5699586"/>
            <a:ext cx="189865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Insurance</a:t>
            </a:r>
          </a:p>
        </p:txBody>
      </p:sp>
      <p:sp>
        <p:nvSpPr>
          <p:cNvPr id="94" name="Rectangle 93">
            <a:extLst>
              <a:ext uri="{FF2B5EF4-FFF2-40B4-BE49-F238E27FC236}">
                <a16:creationId xmlns:a16="http://schemas.microsoft.com/office/drawing/2014/main" id="{8DE10BB3-7D0D-BE2F-9730-ED6266375B51}"/>
              </a:ext>
            </a:extLst>
          </p:cNvPr>
          <p:cNvSpPr/>
          <p:nvPr/>
        </p:nvSpPr>
        <p:spPr bwMode="auto">
          <a:xfrm flipH="1">
            <a:off x="2681671" y="5574074"/>
            <a:ext cx="1543014"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sym typeface="Helvetica Light"/>
              </a:rPr>
              <a:t>Claims processing augmentation</a:t>
            </a:r>
            <a:endParaRPr kumimoji="0" lang="en-US" sz="1200" b="0" i="0" u="none" strike="noStrike" kern="1200" cap="none" spc="0" normalizeH="0" baseline="0" noProof="0" err="1">
              <a:ln>
                <a:noFill/>
              </a:ln>
              <a:solidFill>
                <a:srgbClr val="FFFFFF"/>
              </a:solidFill>
              <a:effectLst/>
              <a:uLnTx/>
              <a:uFillTx/>
              <a:latin typeface="Segoe UI"/>
              <a:ea typeface="+mn-ea"/>
              <a:cs typeface="Segoe UI" pitchFamily="34" charset="0"/>
              <a:sym typeface="Helvetica Light"/>
            </a:endParaRPr>
          </a:p>
        </p:txBody>
      </p:sp>
      <p:sp>
        <p:nvSpPr>
          <p:cNvPr id="104" name="Rectangle 103">
            <a:extLst>
              <a:ext uri="{FF2B5EF4-FFF2-40B4-BE49-F238E27FC236}">
                <a16:creationId xmlns:a16="http://schemas.microsoft.com/office/drawing/2014/main" id="{1BBD67E3-9723-6B63-ED15-EBD8A4067818}"/>
              </a:ext>
            </a:extLst>
          </p:cNvPr>
          <p:cNvSpPr/>
          <p:nvPr/>
        </p:nvSpPr>
        <p:spPr bwMode="auto">
          <a:xfrm flipH="1">
            <a:off x="4267315" y="5574074"/>
            <a:ext cx="1347629"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Empowering agents </a:t>
            </a:r>
          </a:p>
        </p:txBody>
      </p:sp>
      <p:sp>
        <p:nvSpPr>
          <p:cNvPr id="109" name="Rectangle 108">
            <a:extLst>
              <a:ext uri="{FF2B5EF4-FFF2-40B4-BE49-F238E27FC236}">
                <a16:creationId xmlns:a16="http://schemas.microsoft.com/office/drawing/2014/main" id="{18D249F2-04FB-520C-DDED-552BAD281006}"/>
              </a:ext>
            </a:extLst>
          </p:cNvPr>
          <p:cNvSpPr/>
          <p:nvPr/>
        </p:nvSpPr>
        <p:spPr bwMode="auto">
          <a:xfrm flipH="1">
            <a:off x="5849114" y="5574074"/>
            <a:ext cx="134762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sym typeface="Helvetica Light"/>
              </a:rPr>
              <a:t>Underwriting Copilot</a:t>
            </a:r>
          </a:p>
        </p:txBody>
      </p:sp>
      <p:sp>
        <p:nvSpPr>
          <p:cNvPr id="144" name="TextBox 143">
            <a:extLst>
              <a:ext uri="{FF2B5EF4-FFF2-40B4-BE49-F238E27FC236}">
                <a16:creationId xmlns:a16="http://schemas.microsoft.com/office/drawing/2014/main" id="{5CF96F22-2747-99EF-6E70-B416C88349E2}"/>
              </a:ext>
              <a:ext uri="{C183D7F6-B498-43B3-948B-1728B52AA6E4}">
                <adec:decorative xmlns:adec="http://schemas.microsoft.com/office/drawing/2017/decorative" val="0"/>
              </a:ext>
            </a:extLst>
          </p:cNvPr>
          <p:cNvSpPr txBox="1"/>
          <p:nvPr/>
        </p:nvSpPr>
        <p:spPr>
          <a:xfrm>
            <a:off x="8464778" y="835853"/>
            <a:ext cx="3155722" cy="369332"/>
          </a:xfrm>
          <a:prstGeom prst="rect">
            <a:avLst/>
          </a:prstGeom>
          <a:noFill/>
        </p:spPr>
        <p:txBody>
          <a:bodyPr wrap="square">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sym typeface="Helvetica Light"/>
              </a:rPr>
              <a:t>Common Scenarios</a:t>
            </a:r>
          </a:p>
        </p:txBody>
      </p:sp>
      <p:sp>
        <p:nvSpPr>
          <p:cNvPr id="139" name="Rectangle 138">
            <a:extLst>
              <a:ext uri="{FF2B5EF4-FFF2-40B4-BE49-F238E27FC236}">
                <a16:creationId xmlns:a16="http://schemas.microsoft.com/office/drawing/2014/main" id="{E3401AD6-6398-C302-3F1D-49213DE17514}"/>
              </a:ext>
            </a:extLst>
          </p:cNvPr>
          <p:cNvSpPr/>
          <p:nvPr/>
        </p:nvSpPr>
        <p:spPr bwMode="auto">
          <a:xfrm flipH="1">
            <a:off x="8771060" y="2164433"/>
            <a:ext cx="1347629" cy="8181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Client Engagement</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Internal Copilot agents</a:t>
            </a:r>
          </a:p>
        </p:txBody>
      </p:sp>
      <p:sp>
        <p:nvSpPr>
          <p:cNvPr id="140" name="Rectangle 139">
            <a:extLst>
              <a:ext uri="{FF2B5EF4-FFF2-40B4-BE49-F238E27FC236}">
                <a16:creationId xmlns:a16="http://schemas.microsoft.com/office/drawing/2014/main" id="{3BD08855-6DFC-894D-A799-D93F33CD1802}"/>
              </a:ext>
            </a:extLst>
          </p:cNvPr>
          <p:cNvSpPr/>
          <p:nvPr/>
        </p:nvSpPr>
        <p:spPr bwMode="auto">
          <a:xfrm flipH="1">
            <a:off x="10105195" y="2174023"/>
            <a:ext cx="1347629" cy="6488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Knowledge Search</a:t>
            </a:r>
          </a:p>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Support</a:t>
            </a:r>
          </a:p>
        </p:txBody>
      </p:sp>
      <p:sp>
        <p:nvSpPr>
          <p:cNvPr id="134" name="Rectangle 133">
            <a:extLst>
              <a:ext uri="{FF2B5EF4-FFF2-40B4-BE49-F238E27FC236}">
                <a16:creationId xmlns:a16="http://schemas.microsoft.com/office/drawing/2014/main" id="{B9B511A0-8D77-9176-5BD9-A7B699B1A702}"/>
              </a:ext>
            </a:extLst>
          </p:cNvPr>
          <p:cNvSpPr/>
          <p:nvPr/>
        </p:nvSpPr>
        <p:spPr bwMode="auto">
          <a:xfrm>
            <a:off x="8771097" y="3948975"/>
            <a:ext cx="1337786"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a:rPr>
              <a:t>Code Modernization</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43" name="Rectangle 142">
            <a:extLst>
              <a:ext uri="{FF2B5EF4-FFF2-40B4-BE49-F238E27FC236}">
                <a16:creationId xmlns:a16="http://schemas.microsoft.com/office/drawing/2014/main" id="{1FEE7642-0A2F-DC4E-12A1-61AD98708E05}"/>
              </a:ext>
            </a:extLst>
          </p:cNvPr>
          <p:cNvSpPr/>
          <p:nvPr/>
        </p:nvSpPr>
        <p:spPr bwMode="auto">
          <a:xfrm flipH="1">
            <a:off x="10105195" y="3968513"/>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NLP document analysis </a:t>
            </a:r>
          </a:p>
        </p:txBody>
      </p:sp>
      <p:sp>
        <p:nvSpPr>
          <p:cNvPr id="67" name="Rectangle 66">
            <a:extLst>
              <a:ext uri="{FF2B5EF4-FFF2-40B4-BE49-F238E27FC236}">
                <a16:creationId xmlns:a16="http://schemas.microsoft.com/office/drawing/2014/main" id="{A3744B2A-CC16-3A7A-D585-954F964B3210}"/>
              </a:ext>
            </a:extLst>
          </p:cNvPr>
          <p:cNvSpPr/>
          <p:nvPr/>
        </p:nvSpPr>
        <p:spPr bwMode="auto">
          <a:xfrm>
            <a:off x="8867180" y="5368818"/>
            <a:ext cx="1230325"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Accessibility and language translation</a:t>
            </a:r>
          </a:p>
        </p:txBody>
      </p:sp>
      <p:sp>
        <p:nvSpPr>
          <p:cNvPr id="98" name="Rectangle 97">
            <a:extLst>
              <a:ext uri="{FF2B5EF4-FFF2-40B4-BE49-F238E27FC236}">
                <a16:creationId xmlns:a16="http://schemas.microsoft.com/office/drawing/2014/main" id="{C14CB6DE-0D6E-E9C2-646C-23AFEF42949D}"/>
              </a:ext>
            </a:extLst>
          </p:cNvPr>
          <p:cNvSpPr/>
          <p:nvPr/>
        </p:nvSpPr>
        <p:spPr bwMode="auto">
          <a:xfrm flipH="1">
            <a:off x="10105195" y="5368818"/>
            <a:ext cx="13476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0" rIns="18288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ts val="108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sym typeface="Helvetica Light"/>
              </a:rPr>
              <a:t>Fraud detection </a:t>
            </a:r>
          </a:p>
        </p:txBody>
      </p:sp>
      <p:sp>
        <p:nvSpPr>
          <p:cNvPr id="2" name="Slide Number Placeholder 2">
            <a:extLst>
              <a:ext uri="{FF2B5EF4-FFF2-40B4-BE49-F238E27FC236}">
                <a16:creationId xmlns:a16="http://schemas.microsoft.com/office/drawing/2014/main" id="{D0476BAF-215F-428F-E13F-2F25003931E8}"/>
              </a:ext>
            </a:extLst>
          </p:cNvPr>
          <p:cNvSpPr txBox="1">
            <a:spLocks/>
          </p:cNvSpPr>
          <p:nvPr/>
        </p:nvSpPr>
        <p:spPr>
          <a:xfrm>
            <a:off x="11662366" y="6504323"/>
            <a:ext cx="438590" cy="246221"/>
          </a:xfrm>
          <a:prstGeom prst="rect">
            <a:avLst/>
          </a:prstGeom>
        </p:spPr>
        <p:txBody>
          <a:bodyPr wrap="square">
            <a:spAutoFit/>
          </a:bodyPr>
          <a:lstStyle>
            <a:defPPr>
              <a:defRPr lang="en-US"/>
            </a:defPPr>
            <a:lvl1pPr marL="0" algn="l" defTabSz="914367" rtl="0" eaLnBrk="1" latinLnBrk="0" hangingPunct="1">
              <a:defRPr lang="en-IN" sz="1000" kern="1200" smtClean="0">
                <a:solidFill>
                  <a:schemeClr val="bg1">
                    <a:lumMod val="50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CH"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CH"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128383641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16" name="Title 15">
            <a:extLst>
              <a:ext uri="{FF2B5EF4-FFF2-40B4-BE49-F238E27FC236}">
                <a16:creationId xmlns:a16="http://schemas.microsoft.com/office/drawing/2014/main" id="{CF5818A6-F1D5-3C02-CE60-AD4022267109}"/>
              </a:ext>
            </a:extLst>
          </p:cNvPr>
          <p:cNvSpPr>
            <a:spLocks noGrp="1"/>
          </p:cNvSpPr>
          <p:nvPr>
            <p:ph type="title"/>
          </p:nvPr>
        </p:nvSpPr>
        <p:spPr/>
        <p:txBody>
          <a:bodyPr/>
          <a:lstStyle/>
          <a:p>
            <a:pPr algn="ctr"/>
            <a:r>
              <a:rPr lang="en-US"/>
              <a:t>Banking Use Case</a:t>
            </a:r>
            <a:endParaRPr lang="en-US" sz="4000" spc="0">
              <a:ln>
                <a:noFill/>
              </a:ln>
              <a:gradFill>
                <a:gsLst>
                  <a:gs pos="0">
                    <a:srgbClr val="8DC8E8"/>
                  </a:gs>
                  <a:gs pos="100000">
                    <a:srgbClr val="CD98CF"/>
                  </a:gs>
                </a:gsLst>
                <a:lin ang="2700000" scaled="0"/>
              </a:gradFill>
              <a:latin typeface="Segoe UI Semibold"/>
              <a:ea typeface="MS PGothic" panose="020B0600070205080204" pitchFamily="34" charset="-128"/>
              <a:cs typeface="Segoe UI Semibold" panose="020B0702040204020203" pitchFamily="34" charset="0"/>
            </a:endParaRPr>
          </a:p>
        </p:txBody>
      </p:sp>
      <p:sp>
        <p:nvSpPr>
          <p:cNvPr id="36" name="Text Placeholder 2">
            <a:extLst>
              <a:ext uri="{FF2B5EF4-FFF2-40B4-BE49-F238E27FC236}">
                <a16:creationId xmlns:a16="http://schemas.microsoft.com/office/drawing/2014/main" id="{2EA36D15-5005-77AA-35AB-045195E264DC}"/>
              </a:ext>
            </a:extLst>
          </p:cNvPr>
          <p:cNvSpPr txBox="1">
            <a:spLocks/>
          </p:cNvSpPr>
          <p:nvPr/>
        </p:nvSpPr>
        <p:spPr>
          <a:xfrm>
            <a:off x="583405" y="1124508"/>
            <a:ext cx="11437015"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 Innovating the customer journey</a:t>
            </a:r>
            <a:endParaRPr kumimoji="0" lang="en-US" sz="2800" b="0" i="0" u="sng"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endParaRPr>
          </a:p>
        </p:txBody>
      </p:sp>
      <p:grpSp>
        <p:nvGrpSpPr>
          <p:cNvPr id="22" name="Group 21" descr="Discovery/exploration">
            <a:extLst>
              <a:ext uri="{FF2B5EF4-FFF2-40B4-BE49-F238E27FC236}">
                <a16:creationId xmlns:a16="http://schemas.microsoft.com/office/drawing/2014/main" id="{69764EF3-EB27-E030-1A56-393E2999DB5D}"/>
              </a:ext>
            </a:extLst>
          </p:cNvPr>
          <p:cNvGrpSpPr/>
          <p:nvPr/>
        </p:nvGrpSpPr>
        <p:grpSpPr>
          <a:xfrm>
            <a:off x="604728" y="2062837"/>
            <a:ext cx="2737832" cy="535531"/>
            <a:chOff x="604728" y="1424327"/>
            <a:chExt cx="2737832" cy="535531"/>
          </a:xfrm>
        </p:grpSpPr>
        <p:sp>
          <p:nvSpPr>
            <p:cNvPr id="2" name="TextBox 1">
              <a:extLst>
                <a:ext uri="{FF2B5EF4-FFF2-40B4-BE49-F238E27FC236}">
                  <a16:creationId xmlns:a16="http://schemas.microsoft.com/office/drawing/2014/main" id="{54F9EBE8-22F2-46CE-F61F-A52FBC9F1B77}"/>
                </a:ext>
              </a:extLst>
            </p:cNvPr>
            <p:cNvSpPr txBox="1"/>
            <p:nvPr/>
          </p:nvSpPr>
          <p:spPr>
            <a:xfrm>
              <a:off x="1120111" y="1424327"/>
              <a:ext cx="2222449"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Discovery/</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Prospecting/Planning</a:t>
              </a:r>
            </a:p>
          </p:txBody>
        </p:sp>
        <p:sp>
          <p:nvSpPr>
            <p:cNvPr id="20" name="Graphic 158">
              <a:extLst>
                <a:ext uri="{FF2B5EF4-FFF2-40B4-BE49-F238E27FC236}">
                  <a16:creationId xmlns:a16="http://schemas.microsoft.com/office/drawing/2014/main" id="{A2985668-0286-741C-A0E5-D445E7D810DC}"/>
                </a:ext>
              </a:extLst>
            </p:cNvPr>
            <p:cNvSpPr>
              <a:spLocks noChangeAspect="1"/>
            </p:cNvSpPr>
            <p:nvPr/>
          </p:nvSpPr>
          <p:spPr>
            <a:xfrm>
              <a:off x="604728" y="1521448"/>
              <a:ext cx="397566" cy="381058"/>
            </a:xfrm>
            <a:custGeom>
              <a:avLst/>
              <a:gdLst>
                <a:gd name="connsiteX0" fmla="*/ 90488 w 397566"/>
                <a:gd name="connsiteY0" fmla="*/ 361958 h 381058"/>
                <a:gd name="connsiteX1" fmla="*/ 76200 w 397566"/>
                <a:gd name="connsiteY1" fmla="*/ 347670 h 381058"/>
                <a:gd name="connsiteX2" fmla="*/ 88549 w 397566"/>
                <a:gd name="connsiteY2" fmla="*/ 333514 h 381058"/>
                <a:gd name="connsiteX3" fmla="*/ 90488 w 397566"/>
                <a:gd name="connsiteY3" fmla="*/ 333383 h 381058"/>
                <a:gd name="connsiteX4" fmla="*/ 123806 w 397566"/>
                <a:gd name="connsiteY4" fmla="*/ 333375 h 381058"/>
                <a:gd name="connsiteX5" fmla="*/ 123806 w 397566"/>
                <a:gd name="connsiteY5" fmla="*/ 285788 h 381058"/>
                <a:gd name="connsiteX6" fmla="*/ 42863 w 397566"/>
                <a:gd name="connsiteY6" fmla="*/ 285794 h 381058"/>
                <a:gd name="connsiteX7" fmla="*/ 99 w 397566"/>
                <a:gd name="connsiteY7" fmla="*/ 245865 h 381058"/>
                <a:gd name="connsiteX8" fmla="*/ 0 w 397566"/>
                <a:gd name="connsiteY8" fmla="*/ 242931 h 381058"/>
                <a:gd name="connsiteX9" fmla="*/ 0 w 397566"/>
                <a:gd name="connsiteY9" fmla="*/ 42863 h 381058"/>
                <a:gd name="connsiteX10" fmla="*/ 39928 w 397566"/>
                <a:gd name="connsiteY10" fmla="*/ 99 h 381058"/>
                <a:gd name="connsiteX11" fmla="*/ 42863 w 397566"/>
                <a:gd name="connsiteY11" fmla="*/ 0 h 381058"/>
                <a:gd name="connsiteX12" fmla="*/ 338115 w 397566"/>
                <a:gd name="connsiteY12" fmla="*/ 0 h 381058"/>
                <a:gd name="connsiteX13" fmla="*/ 380878 w 397566"/>
                <a:gd name="connsiteY13" fmla="*/ 39928 h 381058"/>
                <a:gd name="connsiteX14" fmla="*/ 380977 w 397566"/>
                <a:gd name="connsiteY14" fmla="*/ 42863 h 381058"/>
                <a:gd name="connsiteX15" fmla="*/ 380977 w 397566"/>
                <a:gd name="connsiteY15" fmla="*/ 242931 h 381058"/>
                <a:gd name="connsiteX16" fmla="*/ 376217 w 397566"/>
                <a:gd name="connsiteY16" fmla="*/ 262585 h 381058"/>
                <a:gd name="connsiteX17" fmla="*/ 286783 w 397566"/>
                <a:gd name="connsiteY17" fmla="*/ 163420 h 381058"/>
                <a:gd name="connsiteX18" fmla="*/ 250075 w 397566"/>
                <a:gd name="connsiteY18" fmla="*/ 154627 h 381058"/>
                <a:gd name="connsiteX19" fmla="*/ 228690 w 397566"/>
                <a:gd name="connsiteY19" fmla="*/ 185732 h 381058"/>
                <a:gd name="connsiteX20" fmla="*/ 228640 w 397566"/>
                <a:gd name="connsiteY20" fmla="*/ 285788 h 381058"/>
                <a:gd name="connsiteX21" fmla="*/ 152362 w 397566"/>
                <a:gd name="connsiteY21" fmla="*/ 285788 h 381058"/>
                <a:gd name="connsiteX22" fmla="*/ 152381 w 397566"/>
                <a:gd name="connsiteY22" fmla="*/ 333383 h 381058"/>
                <a:gd name="connsiteX23" fmla="*/ 228617 w 397566"/>
                <a:gd name="connsiteY23" fmla="*/ 333383 h 381058"/>
                <a:gd name="connsiteX24" fmla="*/ 228602 w 397566"/>
                <a:gd name="connsiteY24" fmla="*/ 361958 h 381058"/>
                <a:gd name="connsiteX25" fmla="*/ 90488 w 397566"/>
                <a:gd name="connsiteY25" fmla="*/ 361958 h 381058"/>
                <a:gd name="connsiteX26" fmla="*/ 256904 w 397566"/>
                <a:gd name="connsiteY26" fmla="*/ 172410 h 381058"/>
                <a:gd name="connsiteX27" fmla="*/ 272636 w 397566"/>
                <a:gd name="connsiteY27" fmla="*/ 176178 h 381058"/>
                <a:gd name="connsiteX28" fmla="*/ 393889 w 397566"/>
                <a:gd name="connsiteY28" fmla="*/ 310624 h 381058"/>
                <a:gd name="connsiteX29" fmla="*/ 395531 w 397566"/>
                <a:gd name="connsiteY29" fmla="*/ 327540 h 381058"/>
                <a:gd name="connsiteX30" fmla="*/ 379836 w 397566"/>
                <a:gd name="connsiteY30" fmla="*/ 334059 h 381058"/>
                <a:gd name="connsiteX31" fmla="*/ 312464 w 397566"/>
                <a:gd name="connsiteY31" fmla="*/ 317329 h 381058"/>
                <a:gd name="connsiteX32" fmla="*/ 273789 w 397566"/>
                <a:gd name="connsiteY32" fmla="*/ 374752 h 381058"/>
                <a:gd name="connsiteX33" fmla="*/ 257762 w 397566"/>
                <a:gd name="connsiteY33" fmla="*/ 380434 h 381058"/>
                <a:gd name="connsiteX34" fmla="*/ 247650 w 397566"/>
                <a:gd name="connsiteY34" fmla="*/ 366764 h 381058"/>
                <a:gd name="connsiteX35" fmla="*/ 247740 w 397566"/>
                <a:gd name="connsiteY35" fmla="*/ 185739 h 381058"/>
                <a:gd name="connsiteX36" fmla="*/ 256904 w 397566"/>
                <a:gd name="connsiteY36" fmla="*/ 172410 h 38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7566" h="381058">
                  <a:moveTo>
                    <a:pt x="90488" y="361958"/>
                  </a:moveTo>
                  <a:cubicBezTo>
                    <a:pt x="82597" y="361958"/>
                    <a:pt x="76200" y="355563"/>
                    <a:pt x="76200" y="347670"/>
                  </a:cubicBezTo>
                  <a:cubicBezTo>
                    <a:pt x="76200" y="340437"/>
                    <a:pt x="81575" y="334459"/>
                    <a:pt x="88549" y="333514"/>
                  </a:cubicBezTo>
                  <a:lnTo>
                    <a:pt x="90488" y="333383"/>
                  </a:lnTo>
                  <a:lnTo>
                    <a:pt x="123806" y="333375"/>
                  </a:lnTo>
                  <a:lnTo>
                    <a:pt x="123806" y="285788"/>
                  </a:lnTo>
                  <a:lnTo>
                    <a:pt x="42863" y="285794"/>
                  </a:lnTo>
                  <a:cubicBezTo>
                    <a:pt x="20177" y="285794"/>
                    <a:pt x="1607" y="268169"/>
                    <a:pt x="99" y="245865"/>
                  </a:cubicBezTo>
                  <a:lnTo>
                    <a:pt x="0" y="242931"/>
                  </a:lnTo>
                  <a:lnTo>
                    <a:pt x="0" y="42863"/>
                  </a:lnTo>
                  <a:cubicBezTo>
                    <a:pt x="0" y="20177"/>
                    <a:pt x="17624" y="1607"/>
                    <a:pt x="39928" y="99"/>
                  </a:cubicBezTo>
                  <a:lnTo>
                    <a:pt x="42863" y="0"/>
                  </a:lnTo>
                  <a:lnTo>
                    <a:pt x="338115" y="0"/>
                  </a:lnTo>
                  <a:cubicBezTo>
                    <a:pt x="360801" y="0"/>
                    <a:pt x="379371" y="17624"/>
                    <a:pt x="380878" y="39928"/>
                  </a:cubicBezTo>
                  <a:lnTo>
                    <a:pt x="380977" y="42863"/>
                  </a:lnTo>
                  <a:lnTo>
                    <a:pt x="380977" y="242931"/>
                  </a:lnTo>
                  <a:cubicBezTo>
                    <a:pt x="380977" y="250014"/>
                    <a:pt x="379259" y="256697"/>
                    <a:pt x="376217" y="262585"/>
                  </a:cubicBezTo>
                  <a:lnTo>
                    <a:pt x="286783" y="163420"/>
                  </a:lnTo>
                  <a:cubicBezTo>
                    <a:pt x="277545" y="153177"/>
                    <a:pt x="262951" y="149682"/>
                    <a:pt x="250075" y="154627"/>
                  </a:cubicBezTo>
                  <a:cubicBezTo>
                    <a:pt x="237197" y="159572"/>
                    <a:pt x="228695" y="171938"/>
                    <a:pt x="228690" y="185732"/>
                  </a:cubicBezTo>
                  <a:lnTo>
                    <a:pt x="228640" y="285788"/>
                  </a:lnTo>
                  <a:lnTo>
                    <a:pt x="152362" y="285788"/>
                  </a:lnTo>
                  <a:lnTo>
                    <a:pt x="152381" y="333383"/>
                  </a:lnTo>
                  <a:lnTo>
                    <a:pt x="228617" y="333383"/>
                  </a:lnTo>
                  <a:lnTo>
                    <a:pt x="228602" y="361958"/>
                  </a:lnTo>
                  <a:lnTo>
                    <a:pt x="90488" y="361958"/>
                  </a:lnTo>
                  <a:close/>
                  <a:moveTo>
                    <a:pt x="256904" y="172410"/>
                  </a:moveTo>
                  <a:cubicBezTo>
                    <a:pt x="262423" y="170290"/>
                    <a:pt x="268677" y="171789"/>
                    <a:pt x="272636" y="176178"/>
                  </a:cubicBezTo>
                  <a:lnTo>
                    <a:pt x="393889" y="310624"/>
                  </a:lnTo>
                  <a:cubicBezTo>
                    <a:pt x="398095" y="315287"/>
                    <a:pt x="398762" y="322153"/>
                    <a:pt x="395531" y="327540"/>
                  </a:cubicBezTo>
                  <a:cubicBezTo>
                    <a:pt x="392300" y="332927"/>
                    <a:pt x="385932" y="335571"/>
                    <a:pt x="379836" y="334059"/>
                  </a:cubicBezTo>
                  <a:lnTo>
                    <a:pt x="312464" y="317329"/>
                  </a:lnTo>
                  <a:lnTo>
                    <a:pt x="273789" y="374752"/>
                  </a:lnTo>
                  <a:cubicBezTo>
                    <a:pt x="270278" y="379964"/>
                    <a:pt x="263772" y="382271"/>
                    <a:pt x="257762" y="380434"/>
                  </a:cubicBezTo>
                  <a:cubicBezTo>
                    <a:pt x="251751" y="378598"/>
                    <a:pt x="247646" y="373049"/>
                    <a:pt x="247650" y="366764"/>
                  </a:cubicBezTo>
                  <a:lnTo>
                    <a:pt x="247740" y="185739"/>
                  </a:lnTo>
                  <a:cubicBezTo>
                    <a:pt x="247741" y="179828"/>
                    <a:pt x="251386" y="174528"/>
                    <a:pt x="256904" y="172410"/>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589611"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Private Banker virtual agent communicates in clear, conversational language in new customer’s native tongue</a:t>
            </a: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589611" y="3391321"/>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Potential customer gets detailed answers to traditional and alternative investment inquiries in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human language</a:t>
            </a:r>
          </a:p>
        </p:txBody>
      </p:sp>
      <p:sp>
        <p:nvSpPr>
          <p:cNvPr id="5" name="Rectangle 4">
            <a:extLst>
              <a:ext uri="{FF2B5EF4-FFF2-40B4-BE49-F238E27FC236}">
                <a16:creationId xmlns:a16="http://schemas.microsoft.com/office/drawing/2014/main" id="{6B7E301B-9452-7F7D-B053-78E9D7A1D1A9}"/>
              </a:ext>
            </a:extLst>
          </p:cNvPr>
          <p:cNvSpPr/>
          <p:nvPr/>
        </p:nvSpPr>
        <p:spPr bwMode="auto">
          <a:xfrm>
            <a:off x="589611" y="4126485"/>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After customer calls, Private Banker receives automatically generated notes, recommendations, and call highlights</a:t>
            </a:r>
          </a:p>
        </p:txBody>
      </p:sp>
      <p:sp>
        <p:nvSpPr>
          <p:cNvPr id="6" name="Rectangle 5">
            <a:extLst>
              <a:ext uri="{FF2B5EF4-FFF2-40B4-BE49-F238E27FC236}">
                <a16:creationId xmlns:a16="http://schemas.microsoft.com/office/drawing/2014/main" id="{857400A5-97C8-6D29-9A26-DAFCF1E23484}"/>
              </a:ext>
            </a:extLst>
          </p:cNvPr>
          <p:cNvSpPr/>
          <p:nvPr/>
        </p:nvSpPr>
        <p:spPr bwMode="auto">
          <a:xfrm>
            <a:off x="589611" y="4861649"/>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can use auto generated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emails to expeditiously follow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up and close</a:t>
            </a:r>
          </a:p>
        </p:txBody>
      </p:sp>
      <p:sp>
        <p:nvSpPr>
          <p:cNvPr id="7" name="Rectangle 6">
            <a:extLst>
              <a:ext uri="{FF2B5EF4-FFF2-40B4-BE49-F238E27FC236}">
                <a16:creationId xmlns:a16="http://schemas.microsoft.com/office/drawing/2014/main" id="{E4CA80A2-7235-26C0-0193-F2462E92F1FE}"/>
              </a:ext>
            </a:extLst>
          </p:cNvPr>
          <p:cNvSpPr/>
          <p:nvPr/>
        </p:nvSpPr>
        <p:spPr bwMode="auto">
          <a:xfrm>
            <a:off x="589611" y="5596813"/>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can use auto generated visuals to craft customized offers and marketing material for new customer</a:t>
            </a:r>
          </a:p>
        </p:txBody>
      </p:sp>
      <p:grpSp>
        <p:nvGrpSpPr>
          <p:cNvPr id="23" name="Group 22" descr="Buying/using">
            <a:extLst>
              <a:ext uri="{FF2B5EF4-FFF2-40B4-BE49-F238E27FC236}">
                <a16:creationId xmlns:a16="http://schemas.microsoft.com/office/drawing/2014/main" id="{2ACA61E1-81E6-C853-B1E1-4CA16CEE586A}"/>
              </a:ext>
            </a:extLst>
          </p:cNvPr>
          <p:cNvGrpSpPr/>
          <p:nvPr/>
        </p:nvGrpSpPr>
        <p:grpSpPr>
          <a:xfrm>
            <a:off x="3499100" y="2062837"/>
            <a:ext cx="2918959" cy="585866"/>
            <a:chOff x="3499101" y="1461324"/>
            <a:chExt cx="2366053" cy="585866"/>
          </a:xfrm>
        </p:grpSpPr>
        <p:sp>
          <p:nvSpPr>
            <p:cNvPr id="42" name="TextBox 41">
              <a:extLst>
                <a:ext uri="{FF2B5EF4-FFF2-40B4-BE49-F238E27FC236}">
                  <a16:creationId xmlns:a16="http://schemas.microsoft.com/office/drawing/2014/main" id="{EE3C946A-F25A-916A-6FF0-0F48C21B3822}"/>
                </a:ext>
              </a:extLst>
            </p:cNvPr>
            <p:cNvSpPr txBox="1"/>
            <p:nvPr/>
          </p:nvSpPr>
          <p:spPr>
            <a:xfrm>
              <a:off x="4004757" y="1511659"/>
              <a:ext cx="1860397"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Buying/New Account Onboarding</a:t>
              </a:r>
            </a:p>
          </p:txBody>
        </p:sp>
        <p:sp>
          <p:nvSpPr>
            <p:cNvPr id="18" name="Graphic 107">
              <a:extLst>
                <a:ext uri="{FF2B5EF4-FFF2-40B4-BE49-F238E27FC236}">
                  <a16:creationId xmlns:a16="http://schemas.microsoft.com/office/drawing/2014/main" id="{6006358A-38B3-01FA-A866-0BA860F9387C}"/>
                </a:ext>
              </a:extLst>
            </p:cNvPr>
            <p:cNvSpPr>
              <a:spLocks noChangeAspect="1"/>
            </p:cNvSpPr>
            <p:nvPr/>
          </p:nvSpPr>
          <p:spPr>
            <a:xfrm>
              <a:off x="3499101" y="1461324"/>
              <a:ext cx="384023" cy="384048"/>
            </a:xfrm>
            <a:custGeom>
              <a:avLst/>
              <a:gdLst>
                <a:gd name="connsiteX0" fmla="*/ 0 w 333353"/>
                <a:gd name="connsiteY0" fmla="*/ 14288 h 333375"/>
                <a:gd name="connsiteX1" fmla="*/ 14288 w 333353"/>
                <a:gd name="connsiteY1" fmla="*/ 0 h 333375"/>
                <a:gd name="connsiteX2" fmla="*/ 24922 w 333353"/>
                <a:gd name="connsiteY2" fmla="*/ 0 h 333375"/>
                <a:gd name="connsiteX3" fmla="*/ 60069 w 333353"/>
                <a:gd name="connsiteY3" fmla="*/ 23488 h 333375"/>
                <a:gd name="connsiteX4" fmla="*/ 69529 w 333353"/>
                <a:gd name="connsiteY4" fmla="*/ 47700 h 333375"/>
                <a:gd name="connsiteX5" fmla="*/ 71453 w 333353"/>
                <a:gd name="connsiteY5" fmla="*/ 47625 h 333375"/>
                <a:gd name="connsiteX6" fmla="*/ 309526 w 333353"/>
                <a:gd name="connsiteY6" fmla="*/ 47625 h 333375"/>
                <a:gd name="connsiteX7" fmla="*/ 332426 w 333353"/>
                <a:gd name="connsiteY7" fmla="*/ 77968 h 333375"/>
                <a:gd name="connsiteX8" fmla="*/ 297607 w 333353"/>
                <a:gd name="connsiteY8" fmla="*/ 200061 h 333375"/>
                <a:gd name="connsiteX9" fmla="*/ 247229 w 333353"/>
                <a:gd name="connsiteY9" fmla="*/ 238083 h 333375"/>
                <a:gd name="connsiteX10" fmla="*/ 133917 w 333353"/>
                <a:gd name="connsiteY10" fmla="*/ 238083 h 333375"/>
                <a:gd name="connsiteX11" fmla="*/ 83398 w 333353"/>
                <a:gd name="connsiteY11" fmla="*/ 199560 h 333375"/>
                <a:gd name="connsiteX12" fmla="*/ 68910 w 333353"/>
                <a:gd name="connsiteY12" fmla="*/ 146771 h 333375"/>
                <a:gd name="connsiteX13" fmla="*/ 44934 w 333353"/>
                <a:gd name="connsiteY13" fmla="*/ 65833 h 333375"/>
                <a:gd name="connsiteX14" fmla="*/ 44895 w 333353"/>
                <a:gd name="connsiteY14" fmla="*/ 65691 h 333375"/>
                <a:gd name="connsiteX15" fmla="*/ 35009 w 333353"/>
                <a:gd name="connsiteY15" fmla="*/ 37218 h 333375"/>
                <a:gd name="connsiteX16" fmla="*/ 24922 w 333353"/>
                <a:gd name="connsiteY16" fmla="*/ 28575 h 333375"/>
                <a:gd name="connsiteX17" fmla="*/ 14288 w 333353"/>
                <a:gd name="connsiteY17" fmla="*/ 28575 h 333375"/>
                <a:gd name="connsiteX18" fmla="*/ 0 w 333353"/>
                <a:gd name="connsiteY18" fmla="*/ 14288 h 333375"/>
                <a:gd name="connsiteX19" fmla="*/ 123825 w 333353"/>
                <a:gd name="connsiteY19" fmla="*/ 333375 h 333375"/>
                <a:gd name="connsiteX20" fmla="*/ 161925 w 333353"/>
                <a:gd name="connsiteY20" fmla="*/ 295275 h 333375"/>
                <a:gd name="connsiteX21" fmla="*/ 123825 w 333353"/>
                <a:gd name="connsiteY21" fmla="*/ 257175 h 333375"/>
                <a:gd name="connsiteX22" fmla="*/ 85725 w 333353"/>
                <a:gd name="connsiteY22" fmla="*/ 295275 h 333375"/>
                <a:gd name="connsiteX23" fmla="*/ 123825 w 333353"/>
                <a:gd name="connsiteY23" fmla="*/ 333375 h 333375"/>
                <a:gd name="connsiteX24" fmla="*/ 257175 w 333353"/>
                <a:gd name="connsiteY24" fmla="*/ 333375 h 333375"/>
                <a:gd name="connsiteX25" fmla="*/ 295275 w 333353"/>
                <a:gd name="connsiteY25" fmla="*/ 295275 h 333375"/>
                <a:gd name="connsiteX26" fmla="*/ 257175 w 333353"/>
                <a:gd name="connsiteY26" fmla="*/ 257175 h 333375"/>
                <a:gd name="connsiteX27" fmla="*/ 219075 w 333353"/>
                <a:gd name="connsiteY27" fmla="*/ 295275 h 333375"/>
                <a:gd name="connsiteX28" fmla="*/ 257175 w 333353"/>
                <a:gd name="connsiteY28"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3353" h="333375">
                  <a:moveTo>
                    <a:pt x="0" y="14288"/>
                  </a:moveTo>
                  <a:cubicBezTo>
                    <a:pt x="0" y="6397"/>
                    <a:pt x="6397" y="0"/>
                    <a:pt x="14288" y="0"/>
                  </a:cubicBezTo>
                  <a:lnTo>
                    <a:pt x="24922" y="0"/>
                  </a:lnTo>
                  <a:cubicBezTo>
                    <a:pt x="43029" y="0"/>
                    <a:pt x="53870" y="12173"/>
                    <a:pt x="60069" y="23488"/>
                  </a:cubicBezTo>
                  <a:cubicBezTo>
                    <a:pt x="64202" y="31031"/>
                    <a:pt x="67191" y="39780"/>
                    <a:pt x="69529" y="47700"/>
                  </a:cubicBezTo>
                  <a:cubicBezTo>
                    <a:pt x="70162" y="47651"/>
                    <a:pt x="70804" y="47625"/>
                    <a:pt x="71453" y="47625"/>
                  </a:cubicBezTo>
                  <a:lnTo>
                    <a:pt x="309526" y="47625"/>
                  </a:lnTo>
                  <a:cubicBezTo>
                    <a:pt x="325342" y="47625"/>
                    <a:pt x="336762" y="62759"/>
                    <a:pt x="332426" y="77968"/>
                  </a:cubicBezTo>
                  <a:lnTo>
                    <a:pt x="297607" y="200061"/>
                  </a:lnTo>
                  <a:cubicBezTo>
                    <a:pt x="291191" y="222565"/>
                    <a:pt x="270628" y="238083"/>
                    <a:pt x="247229" y="238083"/>
                  </a:cubicBezTo>
                  <a:lnTo>
                    <a:pt x="133917" y="238083"/>
                  </a:lnTo>
                  <a:cubicBezTo>
                    <a:pt x="110324" y="238083"/>
                    <a:pt x="89642" y="222312"/>
                    <a:pt x="83398" y="199560"/>
                  </a:cubicBezTo>
                  <a:lnTo>
                    <a:pt x="68910" y="146771"/>
                  </a:lnTo>
                  <a:lnTo>
                    <a:pt x="44934" y="65833"/>
                  </a:lnTo>
                  <a:lnTo>
                    <a:pt x="44895" y="65691"/>
                  </a:lnTo>
                  <a:cubicBezTo>
                    <a:pt x="41929" y="54874"/>
                    <a:pt x="39145" y="44768"/>
                    <a:pt x="35009" y="37218"/>
                  </a:cubicBezTo>
                  <a:cubicBezTo>
                    <a:pt x="30992" y="29886"/>
                    <a:pt x="27790" y="28575"/>
                    <a:pt x="24922" y="28575"/>
                  </a:cubicBezTo>
                  <a:lnTo>
                    <a:pt x="14288" y="28575"/>
                  </a:lnTo>
                  <a:cubicBezTo>
                    <a:pt x="6397" y="28575"/>
                    <a:pt x="0" y="22178"/>
                    <a:pt x="0" y="14288"/>
                  </a:cubicBezTo>
                  <a:close/>
                  <a:moveTo>
                    <a:pt x="123825" y="333375"/>
                  </a:moveTo>
                  <a:cubicBezTo>
                    <a:pt x="144868" y="333375"/>
                    <a:pt x="161925" y="316318"/>
                    <a:pt x="161925" y="295275"/>
                  </a:cubicBezTo>
                  <a:cubicBezTo>
                    <a:pt x="161925" y="274232"/>
                    <a:pt x="144868" y="257175"/>
                    <a:pt x="123825" y="257175"/>
                  </a:cubicBezTo>
                  <a:cubicBezTo>
                    <a:pt x="102783" y="257175"/>
                    <a:pt x="85725" y="274232"/>
                    <a:pt x="85725" y="295275"/>
                  </a:cubicBezTo>
                  <a:cubicBezTo>
                    <a:pt x="85725" y="316318"/>
                    <a:pt x="102783" y="333375"/>
                    <a:pt x="123825" y="333375"/>
                  </a:cubicBezTo>
                  <a:close/>
                  <a:moveTo>
                    <a:pt x="257175" y="333375"/>
                  </a:moveTo>
                  <a:cubicBezTo>
                    <a:pt x="278218" y="333375"/>
                    <a:pt x="295275" y="316318"/>
                    <a:pt x="295275" y="295275"/>
                  </a:cubicBezTo>
                  <a:cubicBezTo>
                    <a:pt x="295275" y="274232"/>
                    <a:pt x="278218" y="257175"/>
                    <a:pt x="257175" y="257175"/>
                  </a:cubicBezTo>
                  <a:cubicBezTo>
                    <a:pt x="236132" y="257175"/>
                    <a:pt x="219075" y="274232"/>
                    <a:pt x="219075" y="295275"/>
                  </a:cubicBezTo>
                  <a:cubicBezTo>
                    <a:pt x="219075" y="316318"/>
                    <a:pt x="236132" y="333375"/>
                    <a:pt x="257175" y="333375"/>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99101"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Following asset allocation and securities selection, HNWI customer gets automated and hyper-personalized onboarding docs </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99102" y="3396524"/>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HNWI Customers easily understands what they have agreed to,</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complex contract language is presented in lay terms</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99102" y="4136891"/>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HNWI customer can initiate changes using non‑technical terms </a:t>
            </a:r>
          </a:p>
        </p:txBody>
      </p:sp>
      <p:sp>
        <p:nvSpPr>
          <p:cNvPr id="9" name="Rectangle 8">
            <a:extLst>
              <a:ext uri="{FF2B5EF4-FFF2-40B4-BE49-F238E27FC236}">
                <a16:creationId xmlns:a16="http://schemas.microsoft.com/office/drawing/2014/main" id="{0220073C-F85D-ACCE-D76D-0E60FAAEC3F4}"/>
              </a:ext>
            </a:extLst>
          </p:cNvPr>
          <p:cNvSpPr/>
          <p:nvPr/>
        </p:nvSpPr>
        <p:spPr bwMode="auto">
          <a:xfrm>
            <a:off x="3499102" y="4877258"/>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Prior to HNWI customer appts, Private Banker generates script to drive conversation, based on customer profile, conversation history</a:t>
            </a:r>
          </a:p>
        </p:txBody>
      </p:sp>
      <p:sp>
        <p:nvSpPr>
          <p:cNvPr id="10" name="Rectangle 9">
            <a:extLst>
              <a:ext uri="{FF2B5EF4-FFF2-40B4-BE49-F238E27FC236}">
                <a16:creationId xmlns:a16="http://schemas.microsoft.com/office/drawing/2014/main" id="{48657AB9-F0DB-A874-CBBE-F54F2C8A65D6}"/>
              </a:ext>
            </a:extLst>
          </p:cNvPr>
          <p:cNvSpPr/>
          <p:nvPr/>
        </p:nvSpPr>
        <p:spPr bwMode="auto">
          <a:xfrm>
            <a:off x="3499102" y="5617624"/>
            <a:ext cx="2295141"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auto generates emails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and replies in Outlook to collect/inform customers on important issues like capital calls</a:t>
            </a:r>
          </a:p>
        </p:txBody>
      </p:sp>
      <p:grpSp>
        <p:nvGrpSpPr>
          <p:cNvPr id="24" name="Group 23" descr="Asking">
            <a:extLst>
              <a:ext uri="{FF2B5EF4-FFF2-40B4-BE49-F238E27FC236}">
                <a16:creationId xmlns:a16="http://schemas.microsoft.com/office/drawing/2014/main" id="{0593FE62-E481-0983-D4D1-1815E37A8AA3}"/>
              </a:ext>
            </a:extLst>
          </p:cNvPr>
          <p:cNvGrpSpPr/>
          <p:nvPr/>
        </p:nvGrpSpPr>
        <p:grpSpPr>
          <a:xfrm>
            <a:off x="6408591" y="2062837"/>
            <a:ext cx="2244902" cy="559000"/>
            <a:chOff x="6612948" y="1461324"/>
            <a:chExt cx="2244902" cy="559000"/>
          </a:xfrm>
        </p:grpSpPr>
        <p:sp>
          <p:nvSpPr>
            <p:cNvPr id="53" name="TextBox 52">
              <a:extLst>
                <a:ext uri="{FF2B5EF4-FFF2-40B4-BE49-F238E27FC236}">
                  <a16:creationId xmlns:a16="http://schemas.microsoft.com/office/drawing/2014/main" id="{4DC40F92-A716-4A06-9433-3B4DE3442E31}"/>
                </a:ext>
              </a:extLst>
            </p:cNvPr>
            <p:cNvSpPr txBox="1"/>
            <p:nvPr/>
          </p:nvSpPr>
          <p:spPr>
            <a:xfrm>
              <a:off x="7149026" y="1484793"/>
              <a:ext cx="170882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Asking/Customer Meetings</a:t>
              </a:r>
            </a:p>
          </p:txBody>
        </p:sp>
        <p:sp>
          <p:nvSpPr>
            <p:cNvPr id="17" name="Graphic 91">
              <a:extLst>
                <a:ext uri="{FF2B5EF4-FFF2-40B4-BE49-F238E27FC236}">
                  <a16:creationId xmlns:a16="http://schemas.microsoft.com/office/drawing/2014/main" id="{33B1A4D1-1493-05A9-67E1-FAEDB4433F24}"/>
                </a:ext>
              </a:extLst>
            </p:cNvPr>
            <p:cNvSpPr/>
            <p:nvPr/>
          </p:nvSpPr>
          <p:spPr>
            <a:xfrm>
              <a:off x="6612948" y="1461324"/>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190500 w 381000"/>
                <a:gd name="connsiteY10" fmla="*/ 257175 h 381056"/>
                <a:gd name="connsiteX11" fmla="*/ 171450 w 381000"/>
                <a:gd name="connsiteY11" fmla="*/ 276225 h 381056"/>
                <a:gd name="connsiteX12" fmla="*/ 190500 w 381000"/>
                <a:gd name="connsiteY12" fmla="*/ 295275 h 381056"/>
                <a:gd name="connsiteX13" fmla="*/ 209550 w 381000"/>
                <a:gd name="connsiteY13" fmla="*/ 276225 h 381056"/>
                <a:gd name="connsiteX14" fmla="*/ 190500 w 381000"/>
                <a:gd name="connsiteY14" fmla="*/ 257175 h 381056"/>
                <a:gd name="connsiteX15" fmla="*/ 190500 w 381000"/>
                <a:gd name="connsiteY15" fmla="*/ 90488 h 381056"/>
                <a:gd name="connsiteX16" fmla="*/ 138113 w 381000"/>
                <a:gd name="connsiteY16" fmla="*/ 142875 h 381056"/>
                <a:gd name="connsiteX17" fmla="*/ 152400 w 381000"/>
                <a:gd name="connsiteY17" fmla="*/ 157163 h 381056"/>
                <a:gd name="connsiteX18" fmla="*/ 166558 w 381000"/>
                <a:gd name="connsiteY18" fmla="*/ 144814 h 381056"/>
                <a:gd name="connsiteX19" fmla="*/ 166811 w 381000"/>
                <a:gd name="connsiteY19" fmla="*/ 140440 h 381056"/>
                <a:gd name="connsiteX20" fmla="*/ 190500 w 381000"/>
                <a:gd name="connsiteY20" fmla="*/ 119063 h 381056"/>
                <a:gd name="connsiteX21" fmla="*/ 214313 w 381000"/>
                <a:gd name="connsiteY21" fmla="*/ 142875 h 381056"/>
                <a:gd name="connsiteX22" fmla="*/ 202027 w 381000"/>
                <a:gd name="connsiteY22" fmla="*/ 168253 h 381056"/>
                <a:gd name="connsiteX23" fmla="*/ 196236 w 381000"/>
                <a:gd name="connsiteY23" fmla="*/ 174144 h 381056"/>
                <a:gd name="connsiteX24" fmla="*/ 176213 w 381000"/>
                <a:gd name="connsiteY24" fmla="*/ 219075 h 381056"/>
                <a:gd name="connsiteX25" fmla="*/ 190500 w 381000"/>
                <a:gd name="connsiteY25" fmla="*/ 233363 h 381056"/>
                <a:gd name="connsiteX26" fmla="*/ 204788 w 381000"/>
                <a:gd name="connsiteY26" fmla="*/ 219075 h 381056"/>
                <a:gd name="connsiteX27" fmla="*/ 217073 w 381000"/>
                <a:gd name="connsiteY27" fmla="*/ 193697 h 381056"/>
                <a:gd name="connsiteX28" fmla="*/ 222864 w 381000"/>
                <a:gd name="connsiteY28" fmla="*/ 187806 h 381056"/>
                <a:gd name="connsiteX29" fmla="*/ 242888 w 381000"/>
                <a:gd name="connsiteY29" fmla="*/ 142875 h 381056"/>
                <a:gd name="connsiteX30" fmla="*/ 190500 w 381000"/>
                <a:gd name="connsiteY30" fmla="*/ 90488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190500" y="257175"/>
                  </a:moveTo>
                  <a:cubicBezTo>
                    <a:pt x="179979" y="257175"/>
                    <a:pt x="171450" y="265704"/>
                    <a:pt x="171450" y="276225"/>
                  </a:cubicBezTo>
                  <a:cubicBezTo>
                    <a:pt x="171450" y="286746"/>
                    <a:pt x="179979" y="295275"/>
                    <a:pt x="190500" y="295275"/>
                  </a:cubicBezTo>
                  <a:cubicBezTo>
                    <a:pt x="201021" y="295275"/>
                    <a:pt x="209550" y="286746"/>
                    <a:pt x="209550" y="276225"/>
                  </a:cubicBezTo>
                  <a:cubicBezTo>
                    <a:pt x="209550" y="265704"/>
                    <a:pt x="201021" y="257175"/>
                    <a:pt x="190500" y="257175"/>
                  </a:cubicBezTo>
                  <a:close/>
                  <a:moveTo>
                    <a:pt x="190500" y="90488"/>
                  </a:moveTo>
                  <a:cubicBezTo>
                    <a:pt x="161567" y="90488"/>
                    <a:pt x="138113" y="113942"/>
                    <a:pt x="138113" y="142875"/>
                  </a:cubicBezTo>
                  <a:cubicBezTo>
                    <a:pt x="138113" y="150766"/>
                    <a:pt x="144509" y="157163"/>
                    <a:pt x="152400" y="157163"/>
                  </a:cubicBezTo>
                  <a:cubicBezTo>
                    <a:pt x="159633" y="157163"/>
                    <a:pt x="165611" y="151788"/>
                    <a:pt x="166558" y="144814"/>
                  </a:cubicBezTo>
                  <a:lnTo>
                    <a:pt x="166811" y="140440"/>
                  </a:lnTo>
                  <a:cubicBezTo>
                    <a:pt x="168031" y="128433"/>
                    <a:pt x="178171" y="119063"/>
                    <a:pt x="190500" y="119063"/>
                  </a:cubicBezTo>
                  <a:cubicBezTo>
                    <a:pt x="203652" y="119063"/>
                    <a:pt x="214313" y="129724"/>
                    <a:pt x="214313" y="142875"/>
                  </a:cubicBezTo>
                  <a:cubicBezTo>
                    <a:pt x="214313" y="153139"/>
                    <a:pt x="211741" y="158216"/>
                    <a:pt x="202027" y="168253"/>
                  </a:cubicBezTo>
                  <a:lnTo>
                    <a:pt x="196236" y="174144"/>
                  </a:lnTo>
                  <a:cubicBezTo>
                    <a:pt x="181880" y="189090"/>
                    <a:pt x="176213" y="199819"/>
                    <a:pt x="176213" y="219075"/>
                  </a:cubicBezTo>
                  <a:cubicBezTo>
                    <a:pt x="176213" y="226966"/>
                    <a:pt x="182610" y="233363"/>
                    <a:pt x="190500" y="233363"/>
                  </a:cubicBezTo>
                  <a:cubicBezTo>
                    <a:pt x="198391" y="233363"/>
                    <a:pt x="204788" y="226966"/>
                    <a:pt x="204788" y="219075"/>
                  </a:cubicBezTo>
                  <a:cubicBezTo>
                    <a:pt x="204788" y="208811"/>
                    <a:pt x="207359" y="203734"/>
                    <a:pt x="217073" y="193697"/>
                  </a:cubicBezTo>
                  <a:lnTo>
                    <a:pt x="222864" y="187806"/>
                  </a:lnTo>
                  <a:cubicBezTo>
                    <a:pt x="237220" y="172860"/>
                    <a:pt x="242888" y="162131"/>
                    <a:pt x="242888" y="142875"/>
                  </a:cubicBezTo>
                  <a:cubicBezTo>
                    <a:pt x="242888" y="113942"/>
                    <a:pt x="219433" y="90488"/>
                    <a:pt x="190500" y="90488"/>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Rectangle 74">
            <a:extLst>
              <a:ext uri="{FF2B5EF4-FFF2-40B4-BE49-F238E27FC236}">
                <a16:creationId xmlns:a16="http://schemas.microsoft.com/office/drawing/2014/main" id="{0068E43B-5F90-A03A-D021-1C68C2EE0380}"/>
              </a:ext>
            </a:extLst>
          </p:cNvPr>
          <p:cNvSpPr/>
          <p:nvPr/>
        </p:nvSpPr>
        <p:spPr bwMode="auto">
          <a:xfrm>
            <a:off x="6408590" y="2656157"/>
            <a:ext cx="2417975"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In chat, Retail Banker provides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expanded knowledge base to answer customer inquiries on new account</a:t>
            </a:r>
          </a:p>
        </p:txBody>
      </p:sp>
      <p:sp>
        <p:nvSpPr>
          <p:cNvPr id="11" name="Rectangle 10">
            <a:extLst>
              <a:ext uri="{FF2B5EF4-FFF2-40B4-BE49-F238E27FC236}">
                <a16:creationId xmlns:a16="http://schemas.microsoft.com/office/drawing/2014/main" id="{69C0981C-65AA-4169-F692-D4CDDD47947B}"/>
              </a:ext>
            </a:extLst>
          </p:cNvPr>
          <p:cNvSpPr/>
          <p:nvPr/>
        </p:nvSpPr>
        <p:spPr bwMode="auto">
          <a:xfrm>
            <a:off x="6408593" y="3396524"/>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Retail Banker automates follow up activities, tracks, measures, and evaluate the inquiries received</a:t>
            </a:r>
          </a:p>
        </p:txBody>
      </p:sp>
      <p:sp>
        <p:nvSpPr>
          <p:cNvPr id="13" name="Rectangle 12">
            <a:extLst>
              <a:ext uri="{FF2B5EF4-FFF2-40B4-BE49-F238E27FC236}">
                <a16:creationId xmlns:a16="http://schemas.microsoft.com/office/drawing/2014/main" id="{EC6D2DFA-1A79-661D-6951-355B9E4B521F}"/>
              </a:ext>
            </a:extLst>
          </p:cNvPr>
          <p:cNvSpPr/>
          <p:nvPr/>
        </p:nvSpPr>
        <p:spPr bwMode="auto">
          <a:xfrm>
            <a:off x="6408593" y="4136891"/>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Retail Banker agents/reps retrieves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knowledge base responses to customer queries in lay terms</a:t>
            </a:r>
          </a:p>
        </p:txBody>
      </p:sp>
      <p:grpSp>
        <p:nvGrpSpPr>
          <p:cNvPr id="25" name="Group 24" descr="Engaging">
            <a:extLst>
              <a:ext uri="{FF2B5EF4-FFF2-40B4-BE49-F238E27FC236}">
                <a16:creationId xmlns:a16="http://schemas.microsoft.com/office/drawing/2014/main" id="{EE362CD2-F8D6-749B-152F-E6DD52E20B88}"/>
              </a:ext>
            </a:extLst>
          </p:cNvPr>
          <p:cNvGrpSpPr/>
          <p:nvPr/>
        </p:nvGrpSpPr>
        <p:grpSpPr>
          <a:xfrm>
            <a:off x="9318083" y="2062837"/>
            <a:ext cx="2702338" cy="569065"/>
            <a:chOff x="9675058" y="1477825"/>
            <a:chExt cx="2702338" cy="569065"/>
          </a:xfrm>
        </p:grpSpPr>
        <p:sp>
          <p:nvSpPr>
            <p:cNvPr id="55" name="TextBox 54">
              <a:extLst>
                <a:ext uri="{FF2B5EF4-FFF2-40B4-BE49-F238E27FC236}">
                  <a16:creationId xmlns:a16="http://schemas.microsoft.com/office/drawing/2014/main" id="{DE964AD1-72B1-EF73-4E3A-F9CC7EFBFB8C}"/>
                </a:ext>
              </a:extLst>
            </p:cNvPr>
            <p:cNvSpPr txBox="1"/>
            <p:nvPr/>
          </p:nvSpPr>
          <p:spPr>
            <a:xfrm>
              <a:off x="10212597" y="1511359"/>
              <a:ext cx="2164799"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Engaging/Customer Management </a:t>
              </a:r>
            </a:p>
          </p:txBody>
        </p:sp>
        <p:sp>
          <p:nvSpPr>
            <p:cNvPr id="19" name="Graphic 202">
              <a:extLst>
                <a:ext uri="{FF2B5EF4-FFF2-40B4-BE49-F238E27FC236}">
                  <a16:creationId xmlns:a16="http://schemas.microsoft.com/office/drawing/2014/main" id="{6040117B-B8A1-01E5-DA33-AF59DCBF30E0}"/>
                </a:ext>
              </a:extLst>
            </p:cNvPr>
            <p:cNvSpPr/>
            <p:nvPr/>
          </p:nvSpPr>
          <p:spPr>
            <a:xfrm>
              <a:off x="9675058" y="1477825"/>
              <a:ext cx="381000" cy="381000"/>
            </a:xfrm>
            <a:custGeom>
              <a:avLst/>
              <a:gdLst>
                <a:gd name="connsiteX0" fmla="*/ 61913 w 381000"/>
                <a:gd name="connsiteY0" fmla="*/ 0 h 381000"/>
                <a:gd name="connsiteX1" fmla="*/ 0 w 381000"/>
                <a:gd name="connsiteY1" fmla="*/ 61913 h 381000"/>
                <a:gd name="connsiteX2" fmla="*/ 0 w 381000"/>
                <a:gd name="connsiteY2" fmla="*/ 280988 h 381000"/>
                <a:gd name="connsiteX3" fmla="*/ 61913 w 381000"/>
                <a:gd name="connsiteY3" fmla="*/ 342900 h 381000"/>
                <a:gd name="connsiteX4" fmla="*/ 193773 w 381000"/>
                <a:gd name="connsiteY4" fmla="*/ 342900 h 381000"/>
                <a:gd name="connsiteX5" fmla="*/ 190500 w 381000"/>
                <a:gd name="connsiteY5" fmla="*/ 321469 h 381000"/>
                <a:gd name="connsiteX6" fmla="*/ 190500 w 381000"/>
                <a:gd name="connsiteY6" fmla="*/ 319507 h 381000"/>
                <a:gd name="connsiteX7" fmla="*/ 243320 w 381000"/>
                <a:gd name="connsiteY7" fmla="*/ 266700 h 381000"/>
                <a:gd name="connsiteX8" fmla="*/ 248612 w 381000"/>
                <a:gd name="connsiteY8" fmla="*/ 266700 h 381000"/>
                <a:gd name="connsiteX9" fmla="*/ 228600 w 381000"/>
                <a:gd name="connsiteY9" fmla="*/ 219075 h 381000"/>
                <a:gd name="connsiteX10" fmla="*/ 295275 w 381000"/>
                <a:gd name="connsiteY10" fmla="*/ 152400 h 381000"/>
                <a:gd name="connsiteX11" fmla="*/ 342900 w 381000"/>
                <a:gd name="connsiteY11" fmla="*/ 172412 h 381000"/>
                <a:gd name="connsiteX12" fmla="*/ 342900 w 381000"/>
                <a:gd name="connsiteY12" fmla="*/ 61913 h 381000"/>
                <a:gd name="connsiteX13" fmla="*/ 280988 w 381000"/>
                <a:gd name="connsiteY13" fmla="*/ 0 h 381000"/>
                <a:gd name="connsiteX14" fmla="*/ 61913 w 381000"/>
                <a:gd name="connsiteY14" fmla="*/ 0 h 381000"/>
                <a:gd name="connsiteX15" fmla="*/ 272034 w 381000"/>
                <a:gd name="connsiteY15" fmla="*/ 119646 h 381000"/>
                <a:gd name="connsiteX16" fmla="*/ 143376 w 381000"/>
                <a:gd name="connsiteY16" fmla="*/ 248157 h 381000"/>
                <a:gd name="connsiteX17" fmla="*/ 123176 w 381000"/>
                <a:gd name="connsiteY17" fmla="*/ 248149 h 381000"/>
                <a:gd name="connsiteX18" fmla="*/ 70869 w 381000"/>
                <a:gd name="connsiteY18" fmla="*/ 195840 h 381000"/>
                <a:gd name="connsiteX19" fmla="*/ 70869 w 381000"/>
                <a:gd name="connsiteY19" fmla="*/ 175633 h 381000"/>
                <a:gd name="connsiteX20" fmla="*/ 91075 w 381000"/>
                <a:gd name="connsiteY20" fmla="*/ 175635 h 381000"/>
                <a:gd name="connsiteX21" fmla="*/ 133285 w 381000"/>
                <a:gd name="connsiteY21" fmla="*/ 217848 h 381000"/>
                <a:gd name="connsiteX22" fmla="*/ 251841 w 381000"/>
                <a:gd name="connsiteY22" fmla="*/ 99429 h 381000"/>
                <a:gd name="connsiteX23" fmla="*/ 272045 w 381000"/>
                <a:gd name="connsiteY23" fmla="*/ 99441 h 381000"/>
                <a:gd name="connsiteX24" fmla="*/ 272034 w 381000"/>
                <a:gd name="connsiteY24" fmla="*/ 119646 h 381000"/>
                <a:gd name="connsiteX25" fmla="*/ 342900 w 381000"/>
                <a:gd name="connsiteY25" fmla="*/ 219075 h 381000"/>
                <a:gd name="connsiteX26" fmla="*/ 295275 w 381000"/>
                <a:gd name="connsiteY26" fmla="*/ 266700 h 381000"/>
                <a:gd name="connsiteX27" fmla="*/ 247650 w 381000"/>
                <a:gd name="connsiteY27" fmla="*/ 219075 h 381000"/>
                <a:gd name="connsiteX28" fmla="*/ 295275 w 381000"/>
                <a:gd name="connsiteY28" fmla="*/ 171450 h 381000"/>
                <a:gd name="connsiteX29" fmla="*/ 342900 w 381000"/>
                <a:gd name="connsiteY29" fmla="*/ 219075 h 381000"/>
                <a:gd name="connsiteX30" fmla="*/ 381000 w 381000"/>
                <a:gd name="connsiteY30" fmla="*/ 321469 h 381000"/>
                <a:gd name="connsiteX31" fmla="*/ 295275 w 381000"/>
                <a:gd name="connsiteY31" fmla="*/ 381000 h 381000"/>
                <a:gd name="connsiteX32" fmla="*/ 209550 w 381000"/>
                <a:gd name="connsiteY32" fmla="*/ 321469 h 381000"/>
                <a:gd name="connsiteX33" fmla="*/ 209550 w 381000"/>
                <a:gd name="connsiteY33" fmla="*/ 319507 h 381000"/>
                <a:gd name="connsiteX34" fmla="*/ 243320 w 381000"/>
                <a:gd name="connsiteY34" fmla="*/ 285750 h 381000"/>
                <a:gd name="connsiteX35" fmla="*/ 347230 w 381000"/>
                <a:gd name="connsiteY35" fmla="*/ 285750 h 381000"/>
                <a:gd name="connsiteX36" fmla="*/ 381000 w 381000"/>
                <a:gd name="connsiteY36" fmla="*/ 319507 h 381000"/>
                <a:gd name="connsiteX37" fmla="*/ 381000 w 381000"/>
                <a:gd name="connsiteY37"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61913" y="0"/>
                  </a:moveTo>
                  <a:cubicBezTo>
                    <a:pt x="27719" y="0"/>
                    <a:pt x="0" y="27719"/>
                    <a:pt x="0" y="61913"/>
                  </a:cubicBez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318083"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During milestones, outreach to new customer is automated and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relevant to their risk aversion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and protection needs</a:t>
            </a:r>
          </a:p>
        </p:txBody>
      </p:sp>
      <p:sp>
        <p:nvSpPr>
          <p:cNvPr id="4" name="Rectangle 3">
            <a:extLst>
              <a:ext uri="{FF2B5EF4-FFF2-40B4-BE49-F238E27FC236}">
                <a16:creationId xmlns:a16="http://schemas.microsoft.com/office/drawing/2014/main" id="{375D5168-83F0-80F7-6F6D-098459DFB997}"/>
              </a:ext>
            </a:extLst>
          </p:cNvPr>
          <p:cNvSpPr/>
          <p:nvPr/>
        </p:nvSpPr>
        <p:spPr bwMode="auto">
          <a:xfrm>
            <a:off x="9318083" y="3396524"/>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on important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events (birthdays, weddings)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and generate automated emails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to drive engagement</a:t>
            </a:r>
          </a:p>
        </p:txBody>
      </p:sp>
      <p:sp>
        <p:nvSpPr>
          <p:cNvPr id="26" name="TextBox 25">
            <a:extLst>
              <a:ext uri="{FF2B5EF4-FFF2-40B4-BE49-F238E27FC236}">
                <a16:creationId xmlns:a16="http://schemas.microsoft.com/office/drawing/2014/main" id="{6A2CC870-C997-D345-39B0-C4E95C61EA6B}"/>
              </a:ext>
            </a:extLst>
          </p:cNvPr>
          <p:cNvSpPr txBox="1"/>
          <p:nvPr/>
        </p:nvSpPr>
        <p:spPr>
          <a:xfrm>
            <a:off x="6408591" y="5547040"/>
            <a:ext cx="5207984" cy="307777"/>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HNWI (High Net Worth Individual)</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10908" y="1990841"/>
            <a:ext cx="0" cy="2594757"/>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19192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5883EA4-85E5-DA9B-40E6-E8F27F859CF0}"/>
              </a:ext>
              <a:ext uri="{C183D7F6-B498-43B3-948B-1728B52AA6E4}">
                <adec:decorative xmlns:adec="http://schemas.microsoft.com/office/drawing/2017/decorative" val="1"/>
              </a:ext>
            </a:extLst>
          </p:cNvPr>
          <p:cNvGrpSpPr/>
          <p:nvPr/>
        </p:nvGrpSpPr>
        <p:grpSpPr>
          <a:xfrm>
            <a:off x="11034818" y="427389"/>
            <a:ext cx="1057275" cy="752215"/>
            <a:chOff x="10772775" y="237259"/>
            <a:chExt cx="1057275" cy="752215"/>
          </a:xfrm>
        </p:grpSpPr>
        <p:sp>
          <p:nvSpPr>
            <p:cNvPr id="12" name="Rectangle 11">
              <a:extLst>
                <a:ext uri="{FF2B5EF4-FFF2-40B4-BE49-F238E27FC236}">
                  <a16:creationId xmlns:a16="http://schemas.microsoft.com/office/drawing/2014/main" id="{00E67D56-211D-0C79-005C-B33699DCBBFE}"/>
                </a:ext>
              </a:extLst>
            </p:cNvPr>
            <p:cNvSpPr/>
            <p:nvPr/>
          </p:nvSpPr>
          <p:spPr bwMode="auto">
            <a:xfrm>
              <a:off x="10772775" y="237259"/>
              <a:ext cx="1057275" cy="752215"/>
            </a:xfrm>
            <a:prstGeom prst="rect">
              <a:avLst/>
            </a:prstGeom>
            <a:solidFill>
              <a:schemeClr val="accent1">
                <a:alpha val="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Scale</a:t>
              </a:r>
            </a:p>
          </p:txBody>
        </p:sp>
        <p:sp>
          <p:nvSpPr>
            <p:cNvPr id="28" name="TextBox 27">
              <a:extLst>
                <a:ext uri="{FF2B5EF4-FFF2-40B4-BE49-F238E27FC236}">
                  <a16:creationId xmlns:a16="http://schemas.microsoft.com/office/drawing/2014/main" id="{B8314707-BC16-8426-6CB6-84460E26C87F}"/>
                </a:ext>
              </a:extLst>
            </p:cNvPr>
            <p:cNvSpPr txBox="1"/>
            <p:nvPr/>
          </p:nvSpPr>
          <p:spPr>
            <a:xfrm>
              <a:off x="10850449" y="511014"/>
              <a:ext cx="863379" cy="1828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1000" b="0" i="0" u="none" strike="noStrike" cap="none" spc="0" normalizeH="0" baseline="0">
                  <a:ln>
                    <a:noFill/>
                  </a:ln>
                  <a:solidFill>
                    <a:srgbClr val="FFFFFF"/>
                  </a:solidFill>
                  <a:effectLst/>
                  <a:uLnTx/>
                  <a:uFillTx/>
                  <a:latin typeface="Segoe UI"/>
                  <a:ea typeface="Roboto Mono" panose="00000009000000000000" pitchFamily="49"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Roboto Mono" panose="00000009000000000000" pitchFamily="49" charset="0"/>
                  <a:cs typeface="Segoe UI" pitchFamily="34" charset="0"/>
                </a:rPr>
                <a:t>Customer </a:t>
              </a:r>
            </a:p>
          </p:txBody>
        </p:sp>
        <p:sp>
          <p:nvSpPr>
            <p:cNvPr id="29" name="TextBox 28">
              <a:extLst>
                <a:ext uri="{FF2B5EF4-FFF2-40B4-BE49-F238E27FC236}">
                  <a16:creationId xmlns:a16="http://schemas.microsoft.com/office/drawing/2014/main" id="{BD67A06A-C81A-4E57-EE24-A3FA2A90BB9B}"/>
                </a:ext>
              </a:extLst>
            </p:cNvPr>
            <p:cNvSpPr txBox="1"/>
            <p:nvPr/>
          </p:nvSpPr>
          <p:spPr>
            <a:xfrm>
              <a:off x="10850449" y="765648"/>
              <a:ext cx="863379" cy="1828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1"/>
                  </a:solidFill>
                  <a:ea typeface="Roboto Mono" panose="00000009000000000000" pitchFamily="49"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Banker </a:t>
              </a:r>
            </a:p>
          </p:txBody>
        </p:sp>
      </p:grpSp>
      <p:cxnSp>
        <p:nvCxnSpPr>
          <p:cNvPr id="31" name="Straight Connector 30">
            <a:extLst>
              <a:ext uri="{FF2B5EF4-FFF2-40B4-BE49-F238E27FC236}">
                <a16:creationId xmlns:a16="http://schemas.microsoft.com/office/drawing/2014/main" id="{CE48A958-E667-CA54-9DB4-179D7BC4634E}"/>
              </a:ext>
              <a:ext uri="{C183D7F6-B498-43B3-948B-1728B52AA6E4}">
                <adec:decorative xmlns:adec="http://schemas.microsoft.com/office/drawing/2017/decorative" val="1"/>
              </a:ext>
            </a:extLst>
          </p:cNvPr>
          <p:cNvCxnSpPr>
            <a:cxnSpLocks/>
          </p:cNvCxnSpPr>
          <p:nvPr/>
        </p:nvCxnSpPr>
        <p:spPr>
          <a:xfrm>
            <a:off x="610141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7AD927-CF20-169C-3926-92D3CA39E109}"/>
              </a:ext>
            </a:extLst>
          </p:cNvPr>
          <p:cNvSpPr txBox="1"/>
          <p:nvPr/>
        </p:nvSpPr>
        <p:spPr>
          <a:xfrm>
            <a:off x="6408591" y="5902222"/>
            <a:ext cx="5207984" cy="810478"/>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Improving the customer experience continues to matter most to insurers thinking about technology spending in 2023.</a:t>
            </a:r>
          </a:p>
          <a:p>
            <a:pPr marL="0" marR="0" lvl="0" indent="0" algn="r" defTabSz="914400" rtl="0" eaLnBrk="1" fontAlgn="auto" latinLnBrk="0" hangingPunct="1">
              <a:lnSpc>
                <a:spcPct val="100000"/>
              </a:lnSpc>
              <a:spcBef>
                <a:spcPts val="84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—Gartner CIO and Technology Survey</a:t>
            </a:r>
          </a:p>
        </p:txBody>
      </p:sp>
    </p:spTree>
    <p:extLst>
      <p:ext uri="{BB962C8B-B14F-4D97-AF65-F5344CB8AC3E}">
        <p14:creationId xmlns:p14="http://schemas.microsoft.com/office/powerpoint/2010/main" val="68611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16"/>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par>
                                <p:cTn id="13" presetID="42" presetClass="path" presetSubtype="0" decel="100000" fill="hold" grpId="1" nodeType="withEffect">
                                  <p:stCondLst>
                                    <p:cond delay="100"/>
                                  </p:stCondLst>
                                  <p:childTnLst>
                                    <p:animMotion origin="layout" path="M 3.75E-6 -3.7037E-7 L 3.75E-6 0.01806 " pathEditMode="relative" rAng="0" ptsTypes="AA">
                                      <p:cBhvr>
                                        <p:cTn id="14" dur="500" spd="-100000" fill="hold"/>
                                        <p:tgtEl>
                                          <p:spTgt spid="36">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par>
                                <p:cTn id="79" presetID="10"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500"/>
                                        <p:tgtEl>
                                          <p:spTgt spid="89"/>
                                        </p:tgtEl>
                                      </p:cBhvr>
                                    </p:animEffect>
                                  </p:childTnLst>
                                </p:cTn>
                              </p:par>
                              <p:par>
                                <p:cTn id="82" presetID="10"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6" grpId="0" build="p"/>
      <p:bldP spid="36" grpId="1" build="p"/>
      <p:bldP spid="115" grpId="0" animBg="1"/>
      <p:bldP spid="116" grpId="0" animBg="1"/>
      <p:bldP spid="5" grpId="0" animBg="1"/>
      <p:bldP spid="6" grpId="0" animBg="1"/>
      <p:bldP spid="7" grpId="0" animBg="1"/>
      <p:bldP spid="68" grpId="0" animBg="1"/>
      <p:bldP spid="84" grpId="0" animBg="1"/>
      <p:bldP spid="91" grpId="0" animBg="1"/>
      <p:bldP spid="9" grpId="0" animBg="1"/>
      <p:bldP spid="10" grpId="0" animBg="1"/>
      <p:bldP spid="75" grpId="0" animBg="1"/>
      <p:bldP spid="11" grpId="0" animBg="1"/>
      <p:bldP spid="13" grpId="0" animBg="1"/>
      <p:bldP spid="90" grpId="0" animBg="1"/>
      <p:bldP spid="4" grpId="0" animBg="1"/>
      <p:bldP spid="26"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16" name="Title 15">
            <a:extLst>
              <a:ext uri="{FF2B5EF4-FFF2-40B4-BE49-F238E27FC236}">
                <a16:creationId xmlns:a16="http://schemas.microsoft.com/office/drawing/2014/main" id="{CF5818A6-F1D5-3C02-CE60-AD4022267109}"/>
              </a:ext>
            </a:extLst>
          </p:cNvPr>
          <p:cNvSpPr>
            <a:spLocks noGrp="1"/>
          </p:cNvSpPr>
          <p:nvPr>
            <p:ph type="title"/>
          </p:nvPr>
        </p:nvSpPr>
        <p:spPr/>
        <p:txBody>
          <a:bodyPr/>
          <a:lstStyle/>
          <a:p>
            <a:pPr algn="ctr"/>
            <a:r>
              <a:rPr lang="en-US"/>
              <a:t>Banking Use Case</a:t>
            </a:r>
            <a:endParaRPr lang="en-US" sz="4000" spc="0">
              <a:ln>
                <a:noFill/>
              </a:ln>
              <a:gradFill>
                <a:gsLst>
                  <a:gs pos="0">
                    <a:srgbClr val="8DC8E8"/>
                  </a:gs>
                  <a:gs pos="100000">
                    <a:srgbClr val="CD98CF"/>
                  </a:gs>
                </a:gsLst>
                <a:lin ang="2700000" scaled="0"/>
              </a:gradFill>
              <a:latin typeface="Segoe UI Semibold"/>
              <a:ea typeface="MS PGothic" panose="020B0600070205080204" pitchFamily="34" charset="-128"/>
              <a:cs typeface="Segoe UI Semibold" panose="020B0702040204020203" pitchFamily="34" charset="0"/>
            </a:endParaRPr>
          </a:p>
        </p:txBody>
      </p:sp>
      <p:sp>
        <p:nvSpPr>
          <p:cNvPr id="36" name="Text Placeholder 2">
            <a:extLst>
              <a:ext uri="{FF2B5EF4-FFF2-40B4-BE49-F238E27FC236}">
                <a16:creationId xmlns:a16="http://schemas.microsoft.com/office/drawing/2014/main" id="{2EA36D15-5005-77AA-35AB-045195E264DC}"/>
              </a:ext>
            </a:extLst>
          </p:cNvPr>
          <p:cNvSpPr txBox="1">
            <a:spLocks/>
          </p:cNvSpPr>
          <p:nvPr/>
        </p:nvSpPr>
        <p:spPr>
          <a:xfrm>
            <a:off x="99907" y="1124508"/>
            <a:ext cx="11920513"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 Empowering Advisors </a:t>
            </a:r>
            <a:endParaRPr kumimoji="0" lang="en-US" sz="2800" b="0" i="0" u="sng"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endParaRPr>
          </a:p>
        </p:txBody>
      </p:sp>
      <p:grpSp>
        <p:nvGrpSpPr>
          <p:cNvPr id="22" name="Group 21" descr="Discovery/exploration">
            <a:extLst>
              <a:ext uri="{FF2B5EF4-FFF2-40B4-BE49-F238E27FC236}">
                <a16:creationId xmlns:a16="http://schemas.microsoft.com/office/drawing/2014/main" id="{69764EF3-EB27-E030-1A56-393E2999DB5D}"/>
              </a:ext>
            </a:extLst>
          </p:cNvPr>
          <p:cNvGrpSpPr/>
          <p:nvPr/>
        </p:nvGrpSpPr>
        <p:grpSpPr>
          <a:xfrm>
            <a:off x="604728" y="2062837"/>
            <a:ext cx="2737832" cy="535531"/>
            <a:chOff x="604728" y="1424327"/>
            <a:chExt cx="2737832" cy="535531"/>
          </a:xfrm>
        </p:grpSpPr>
        <p:sp>
          <p:nvSpPr>
            <p:cNvPr id="2" name="TextBox 1">
              <a:extLst>
                <a:ext uri="{FF2B5EF4-FFF2-40B4-BE49-F238E27FC236}">
                  <a16:creationId xmlns:a16="http://schemas.microsoft.com/office/drawing/2014/main" id="{54F9EBE8-22F2-46CE-F61F-A52FBC9F1B77}"/>
                </a:ext>
              </a:extLst>
            </p:cNvPr>
            <p:cNvSpPr txBox="1"/>
            <p:nvPr/>
          </p:nvSpPr>
          <p:spPr>
            <a:xfrm>
              <a:off x="1120111" y="1424327"/>
              <a:ext cx="2222449"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Discovery/HNWI</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Prospecting/Planning</a:t>
              </a:r>
            </a:p>
          </p:txBody>
        </p:sp>
        <p:sp>
          <p:nvSpPr>
            <p:cNvPr id="20" name="Graphic 158">
              <a:extLst>
                <a:ext uri="{FF2B5EF4-FFF2-40B4-BE49-F238E27FC236}">
                  <a16:creationId xmlns:a16="http://schemas.microsoft.com/office/drawing/2014/main" id="{A2985668-0286-741C-A0E5-D445E7D810DC}"/>
                </a:ext>
              </a:extLst>
            </p:cNvPr>
            <p:cNvSpPr>
              <a:spLocks noChangeAspect="1"/>
            </p:cNvSpPr>
            <p:nvPr/>
          </p:nvSpPr>
          <p:spPr>
            <a:xfrm>
              <a:off x="604728" y="1521448"/>
              <a:ext cx="397566" cy="381058"/>
            </a:xfrm>
            <a:custGeom>
              <a:avLst/>
              <a:gdLst>
                <a:gd name="connsiteX0" fmla="*/ 90488 w 397566"/>
                <a:gd name="connsiteY0" fmla="*/ 361958 h 381058"/>
                <a:gd name="connsiteX1" fmla="*/ 76200 w 397566"/>
                <a:gd name="connsiteY1" fmla="*/ 347670 h 381058"/>
                <a:gd name="connsiteX2" fmla="*/ 88549 w 397566"/>
                <a:gd name="connsiteY2" fmla="*/ 333514 h 381058"/>
                <a:gd name="connsiteX3" fmla="*/ 90488 w 397566"/>
                <a:gd name="connsiteY3" fmla="*/ 333383 h 381058"/>
                <a:gd name="connsiteX4" fmla="*/ 123806 w 397566"/>
                <a:gd name="connsiteY4" fmla="*/ 333375 h 381058"/>
                <a:gd name="connsiteX5" fmla="*/ 123806 w 397566"/>
                <a:gd name="connsiteY5" fmla="*/ 285788 h 381058"/>
                <a:gd name="connsiteX6" fmla="*/ 42863 w 397566"/>
                <a:gd name="connsiteY6" fmla="*/ 285794 h 381058"/>
                <a:gd name="connsiteX7" fmla="*/ 99 w 397566"/>
                <a:gd name="connsiteY7" fmla="*/ 245865 h 381058"/>
                <a:gd name="connsiteX8" fmla="*/ 0 w 397566"/>
                <a:gd name="connsiteY8" fmla="*/ 242931 h 381058"/>
                <a:gd name="connsiteX9" fmla="*/ 0 w 397566"/>
                <a:gd name="connsiteY9" fmla="*/ 42863 h 381058"/>
                <a:gd name="connsiteX10" fmla="*/ 39928 w 397566"/>
                <a:gd name="connsiteY10" fmla="*/ 99 h 381058"/>
                <a:gd name="connsiteX11" fmla="*/ 42863 w 397566"/>
                <a:gd name="connsiteY11" fmla="*/ 0 h 381058"/>
                <a:gd name="connsiteX12" fmla="*/ 338115 w 397566"/>
                <a:gd name="connsiteY12" fmla="*/ 0 h 381058"/>
                <a:gd name="connsiteX13" fmla="*/ 380878 w 397566"/>
                <a:gd name="connsiteY13" fmla="*/ 39928 h 381058"/>
                <a:gd name="connsiteX14" fmla="*/ 380977 w 397566"/>
                <a:gd name="connsiteY14" fmla="*/ 42863 h 381058"/>
                <a:gd name="connsiteX15" fmla="*/ 380977 w 397566"/>
                <a:gd name="connsiteY15" fmla="*/ 242931 h 381058"/>
                <a:gd name="connsiteX16" fmla="*/ 376217 w 397566"/>
                <a:gd name="connsiteY16" fmla="*/ 262585 h 381058"/>
                <a:gd name="connsiteX17" fmla="*/ 286783 w 397566"/>
                <a:gd name="connsiteY17" fmla="*/ 163420 h 381058"/>
                <a:gd name="connsiteX18" fmla="*/ 250075 w 397566"/>
                <a:gd name="connsiteY18" fmla="*/ 154627 h 381058"/>
                <a:gd name="connsiteX19" fmla="*/ 228690 w 397566"/>
                <a:gd name="connsiteY19" fmla="*/ 185732 h 381058"/>
                <a:gd name="connsiteX20" fmla="*/ 228640 w 397566"/>
                <a:gd name="connsiteY20" fmla="*/ 285788 h 381058"/>
                <a:gd name="connsiteX21" fmla="*/ 152362 w 397566"/>
                <a:gd name="connsiteY21" fmla="*/ 285788 h 381058"/>
                <a:gd name="connsiteX22" fmla="*/ 152381 w 397566"/>
                <a:gd name="connsiteY22" fmla="*/ 333383 h 381058"/>
                <a:gd name="connsiteX23" fmla="*/ 228617 w 397566"/>
                <a:gd name="connsiteY23" fmla="*/ 333383 h 381058"/>
                <a:gd name="connsiteX24" fmla="*/ 228602 w 397566"/>
                <a:gd name="connsiteY24" fmla="*/ 361958 h 381058"/>
                <a:gd name="connsiteX25" fmla="*/ 90488 w 397566"/>
                <a:gd name="connsiteY25" fmla="*/ 361958 h 381058"/>
                <a:gd name="connsiteX26" fmla="*/ 256904 w 397566"/>
                <a:gd name="connsiteY26" fmla="*/ 172410 h 381058"/>
                <a:gd name="connsiteX27" fmla="*/ 272636 w 397566"/>
                <a:gd name="connsiteY27" fmla="*/ 176178 h 381058"/>
                <a:gd name="connsiteX28" fmla="*/ 393889 w 397566"/>
                <a:gd name="connsiteY28" fmla="*/ 310624 h 381058"/>
                <a:gd name="connsiteX29" fmla="*/ 395531 w 397566"/>
                <a:gd name="connsiteY29" fmla="*/ 327540 h 381058"/>
                <a:gd name="connsiteX30" fmla="*/ 379836 w 397566"/>
                <a:gd name="connsiteY30" fmla="*/ 334059 h 381058"/>
                <a:gd name="connsiteX31" fmla="*/ 312464 w 397566"/>
                <a:gd name="connsiteY31" fmla="*/ 317329 h 381058"/>
                <a:gd name="connsiteX32" fmla="*/ 273789 w 397566"/>
                <a:gd name="connsiteY32" fmla="*/ 374752 h 381058"/>
                <a:gd name="connsiteX33" fmla="*/ 257762 w 397566"/>
                <a:gd name="connsiteY33" fmla="*/ 380434 h 381058"/>
                <a:gd name="connsiteX34" fmla="*/ 247650 w 397566"/>
                <a:gd name="connsiteY34" fmla="*/ 366764 h 381058"/>
                <a:gd name="connsiteX35" fmla="*/ 247740 w 397566"/>
                <a:gd name="connsiteY35" fmla="*/ 185739 h 381058"/>
                <a:gd name="connsiteX36" fmla="*/ 256904 w 397566"/>
                <a:gd name="connsiteY36" fmla="*/ 172410 h 38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7566" h="381058">
                  <a:moveTo>
                    <a:pt x="90488" y="361958"/>
                  </a:moveTo>
                  <a:cubicBezTo>
                    <a:pt x="82597" y="361958"/>
                    <a:pt x="76200" y="355563"/>
                    <a:pt x="76200" y="347670"/>
                  </a:cubicBezTo>
                  <a:cubicBezTo>
                    <a:pt x="76200" y="340437"/>
                    <a:pt x="81575" y="334459"/>
                    <a:pt x="88549" y="333514"/>
                  </a:cubicBezTo>
                  <a:lnTo>
                    <a:pt x="90488" y="333383"/>
                  </a:lnTo>
                  <a:lnTo>
                    <a:pt x="123806" y="333375"/>
                  </a:lnTo>
                  <a:lnTo>
                    <a:pt x="123806" y="285788"/>
                  </a:lnTo>
                  <a:lnTo>
                    <a:pt x="42863" y="285794"/>
                  </a:lnTo>
                  <a:cubicBezTo>
                    <a:pt x="20177" y="285794"/>
                    <a:pt x="1607" y="268169"/>
                    <a:pt x="99" y="245865"/>
                  </a:cubicBezTo>
                  <a:lnTo>
                    <a:pt x="0" y="242931"/>
                  </a:lnTo>
                  <a:lnTo>
                    <a:pt x="0" y="42863"/>
                  </a:lnTo>
                  <a:cubicBezTo>
                    <a:pt x="0" y="20177"/>
                    <a:pt x="17624" y="1607"/>
                    <a:pt x="39928" y="99"/>
                  </a:cubicBezTo>
                  <a:lnTo>
                    <a:pt x="42863" y="0"/>
                  </a:lnTo>
                  <a:lnTo>
                    <a:pt x="338115" y="0"/>
                  </a:lnTo>
                  <a:cubicBezTo>
                    <a:pt x="360801" y="0"/>
                    <a:pt x="379371" y="17624"/>
                    <a:pt x="380878" y="39928"/>
                  </a:cubicBezTo>
                  <a:lnTo>
                    <a:pt x="380977" y="42863"/>
                  </a:lnTo>
                  <a:lnTo>
                    <a:pt x="380977" y="242931"/>
                  </a:lnTo>
                  <a:cubicBezTo>
                    <a:pt x="380977" y="250014"/>
                    <a:pt x="379259" y="256697"/>
                    <a:pt x="376217" y="262585"/>
                  </a:cubicBezTo>
                  <a:lnTo>
                    <a:pt x="286783" y="163420"/>
                  </a:lnTo>
                  <a:cubicBezTo>
                    <a:pt x="277545" y="153177"/>
                    <a:pt x="262951" y="149682"/>
                    <a:pt x="250075" y="154627"/>
                  </a:cubicBezTo>
                  <a:cubicBezTo>
                    <a:pt x="237197" y="159572"/>
                    <a:pt x="228695" y="171938"/>
                    <a:pt x="228690" y="185732"/>
                  </a:cubicBezTo>
                  <a:lnTo>
                    <a:pt x="228640" y="285788"/>
                  </a:lnTo>
                  <a:lnTo>
                    <a:pt x="152362" y="285788"/>
                  </a:lnTo>
                  <a:lnTo>
                    <a:pt x="152381" y="333383"/>
                  </a:lnTo>
                  <a:lnTo>
                    <a:pt x="228617" y="333383"/>
                  </a:lnTo>
                  <a:lnTo>
                    <a:pt x="228602" y="361958"/>
                  </a:lnTo>
                  <a:lnTo>
                    <a:pt x="90488" y="361958"/>
                  </a:lnTo>
                  <a:close/>
                  <a:moveTo>
                    <a:pt x="256904" y="172410"/>
                  </a:moveTo>
                  <a:cubicBezTo>
                    <a:pt x="262423" y="170290"/>
                    <a:pt x="268677" y="171789"/>
                    <a:pt x="272636" y="176178"/>
                  </a:cubicBezTo>
                  <a:lnTo>
                    <a:pt x="393889" y="310624"/>
                  </a:lnTo>
                  <a:cubicBezTo>
                    <a:pt x="398095" y="315287"/>
                    <a:pt x="398762" y="322153"/>
                    <a:pt x="395531" y="327540"/>
                  </a:cubicBezTo>
                  <a:cubicBezTo>
                    <a:pt x="392300" y="332927"/>
                    <a:pt x="385932" y="335571"/>
                    <a:pt x="379836" y="334059"/>
                  </a:cubicBezTo>
                  <a:lnTo>
                    <a:pt x="312464" y="317329"/>
                  </a:lnTo>
                  <a:lnTo>
                    <a:pt x="273789" y="374752"/>
                  </a:lnTo>
                  <a:cubicBezTo>
                    <a:pt x="270278" y="379964"/>
                    <a:pt x="263772" y="382271"/>
                    <a:pt x="257762" y="380434"/>
                  </a:cubicBezTo>
                  <a:cubicBezTo>
                    <a:pt x="251751" y="378598"/>
                    <a:pt x="247646" y="373049"/>
                    <a:pt x="247650" y="366764"/>
                  </a:cubicBezTo>
                  <a:lnTo>
                    <a:pt x="247740" y="185739"/>
                  </a:lnTo>
                  <a:cubicBezTo>
                    <a:pt x="247741" y="179828"/>
                    <a:pt x="251386" y="174528"/>
                    <a:pt x="256904" y="172410"/>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589611"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Private Banker virtual agent communicates in clear, conversational language in HNWI customer’s native tongue</a:t>
            </a: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397980" y="3411378"/>
            <a:ext cx="2676868" cy="959156"/>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HNWI Customers get summary or detailed answers to traditional and alternative investment (Private Placements, Real Estate, Crypto Currencies, Commodities, Private Equity, Hedge Fund Vehicles) inquiries in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many languages</a:t>
            </a:r>
          </a:p>
        </p:txBody>
      </p:sp>
      <p:sp>
        <p:nvSpPr>
          <p:cNvPr id="5" name="Rectangle 4">
            <a:extLst>
              <a:ext uri="{FF2B5EF4-FFF2-40B4-BE49-F238E27FC236}">
                <a16:creationId xmlns:a16="http://schemas.microsoft.com/office/drawing/2014/main" id="{6B7E301B-9452-7F7D-B053-78E9D7A1D1A9}"/>
              </a:ext>
            </a:extLst>
          </p:cNvPr>
          <p:cNvSpPr/>
          <p:nvPr/>
        </p:nvSpPr>
        <p:spPr bwMode="auto">
          <a:xfrm>
            <a:off x="588263" y="4485675"/>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After HNWI customer calls, Private Banker receive automatically generated notes, recommendations, and call highlights</a:t>
            </a:r>
          </a:p>
        </p:txBody>
      </p:sp>
      <p:sp>
        <p:nvSpPr>
          <p:cNvPr id="6" name="Rectangle 5">
            <a:extLst>
              <a:ext uri="{FF2B5EF4-FFF2-40B4-BE49-F238E27FC236}">
                <a16:creationId xmlns:a16="http://schemas.microsoft.com/office/drawing/2014/main" id="{857400A5-97C8-6D29-9A26-DAFCF1E23484}"/>
              </a:ext>
            </a:extLst>
          </p:cNvPr>
          <p:cNvSpPr/>
          <p:nvPr/>
        </p:nvSpPr>
        <p:spPr bwMode="auto">
          <a:xfrm>
            <a:off x="588263" y="5220839"/>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can use auto generated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emails to expeditiously follow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up and close</a:t>
            </a:r>
          </a:p>
        </p:txBody>
      </p:sp>
      <p:sp>
        <p:nvSpPr>
          <p:cNvPr id="7" name="Rectangle 6">
            <a:extLst>
              <a:ext uri="{FF2B5EF4-FFF2-40B4-BE49-F238E27FC236}">
                <a16:creationId xmlns:a16="http://schemas.microsoft.com/office/drawing/2014/main" id="{E4CA80A2-7235-26C0-0193-F2462E92F1FE}"/>
              </a:ext>
            </a:extLst>
          </p:cNvPr>
          <p:cNvSpPr/>
          <p:nvPr/>
        </p:nvSpPr>
        <p:spPr bwMode="auto">
          <a:xfrm>
            <a:off x="588263" y="5956003"/>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can use auto generated visuals to craft customized offers and marketing material or asset allocation / securities selection</a:t>
            </a:r>
          </a:p>
        </p:txBody>
      </p:sp>
      <p:grpSp>
        <p:nvGrpSpPr>
          <p:cNvPr id="23" name="Group 22" descr="Buying/using">
            <a:extLst>
              <a:ext uri="{FF2B5EF4-FFF2-40B4-BE49-F238E27FC236}">
                <a16:creationId xmlns:a16="http://schemas.microsoft.com/office/drawing/2014/main" id="{2ACA61E1-81E6-C853-B1E1-4CA16CEE586A}"/>
              </a:ext>
            </a:extLst>
          </p:cNvPr>
          <p:cNvGrpSpPr/>
          <p:nvPr/>
        </p:nvGrpSpPr>
        <p:grpSpPr>
          <a:xfrm>
            <a:off x="3499101" y="2062837"/>
            <a:ext cx="2602315" cy="585866"/>
            <a:chOff x="3499101" y="1461324"/>
            <a:chExt cx="2109387" cy="585866"/>
          </a:xfrm>
        </p:grpSpPr>
        <p:sp>
          <p:nvSpPr>
            <p:cNvPr id="42" name="TextBox 41">
              <a:extLst>
                <a:ext uri="{FF2B5EF4-FFF2-40B4-BE49-F238E27FC236}">
                  <a16:creationId xmlns:a16="http://schemas.microsoft.com/office/drawing/2014/main" id="{EE3C946A-F25A-916A-6FF0-0F48C21B3822}"/>
                </a:ext>
              </a:extLst>
            </p:cNvPr>
            <p:cNvSpPr txBox="1"/>
            <p:nvPr/>
          </p:nvSpPr>
          <p:spPr>
            <a:xfrm>
              <a:off x="4004757" y="1511659"/>
              <a:ext cx="1603731"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Buying/HNWI Onboarding</a:t>
              </a:r>
            </a:p>
          </p:txBody>
        </p:sp>
        <p:sp>
          <p:nvSpPr>
            <p:cNvPr id="18" name="Graphic 107">
              <a:extLst>
                <a:ext uri="{FF2B5EF4-FFF2-40B4-BE49-F238E27FC236}">
                  <a16:creationId xmlns:a16="http://schemas.microsoft.com/office/drawing/2014/main" id="{6006358A-38B3-01FA-A866-0BA860F9387C}"/>
                </a:ext>
              </a:extLst>
            </p:cNvPr>
            <p:cNvSpPr>
              <a:spLocks noChangeAspect="1"/>
            </p:cNvSpPr>
            <p:nvPr/>
          </p:nvSpPr>
          <p:spPr>
            <a:xfrm>
              <a:off x="3499101" y="1461324"/>
              <a:ext cx="384023" cy="384048"/>
            </a:xfrm>
            <a:custGeom>
              <a:avLst/>
              <a:gdLst>
                <a:gd name="connsiteX0" fmla="*/ 0 w 333353"/>
                <a:gd name="connsiteY0" fmla="*/ 14288 h 333375"/>
                <a:gd name="connsiteX1" fmla="*/ 14288 w 333353"/>
                <a:gd name="connsiteY1" fmla="*/ 0 h 333375"/>
                <a:gd name="connsiteX2" fmla="*/ 24922 w 333353"/>
                <a:gd name="connsiteY2" fmla="*/ 0 h 333375"/>
                <a:gd name="connsiteX3" fmla="*/ 60069 w 333353"/>
                <a:gd name="connsiteY3" fmla="*/ 23488 h 333375"/>
                <a:gd name="connsiteX4" fmla="*/ 69529 w 333353"/>
                <a:gd name="connsiteY4" fmla="*/ 47700 h 333375"/>
                <a:gd name="connsiteX5" fmla="*/ 71453 w 333353"/>
                <a:gd name="connsiteY5" fmla="*/ 47625 h 333375"/>
                <a:gd name="connsiteX6" fmla="*/ 309526 w 333353"/>
                <a:gd name="connsiteY6" fmla="*/ 47625 h 333375"/>
                <a:gd name="connsiteX7" fmla="*/ 332426 w 333353"/>
                <a:gd name="connsiteY7" fmla="*/ 77968 h 333375"/>
                <a:gd name="connsiteX8" fmla="*/ 297607 w 333353"/>
                <a:gd name="connsiteY8" fmla="*/ 200061 h 333375"/>
                <a:gd name="connsiteX9" fmla="*/ 247229 w 333353"/>
                <a:gd name="connsiteY9" fmla="*/ 238083 h 333375"/>
                <a:gd name="connsiteX10" fmla="*/ 133917 w 333353"/>
                <a:gd name="connsiteY10" fmla="*/ 238083 h 333375"/>
                <a:gd name="connsiteX11" fmla="*/ 83398 w 333353"/>
                <a:gd name="connsiteY11" fmla="*/ 199560 h 333375"/>
                <a:gd name="connsiteX12" fmla="*/ 68910 w 333353"/>
                <a:gd name="connsiteY12" fmla="*/ 146771 h 333375"/>
                <a:gd name="connsiteX13" fmla="*/ 44934 w 333353"/>
                <a:gd name="connsiteY13" fmla="*/ 65833 h 333375"/>
                <a:gd name="connsiteX14" fmla="*/ 44895 w 333353"/>
                <a:gd name="connsiteY14" fmla="*/ 65691 h 333375"/>
                <a:gd name="connsiteX15" fmla="*/ 35009 w 333353"/>
                <a:gd name="connsiteY15" fmla="*/ 37218 h 333375"/>
                <a:gd name="connsiteX16" fmla="*/ 24922 w 333353"/>
                <a:gd name="connsiteY16" fmla="*/ 28575 h 333375"/>
                <a:gd name="connsiteX17" fmla="*/ 14288 w 333353"/>
                <a:gd name="connsiteY17" fmla="*/ 28575 h 333375"/>
                <a:gd name="connsiteX18" fmla="*/ 0 w 333353"/>
                <a:gd name="connsiteY18" fmla="*/ 14288 h 333375"/>
                <a:gd name="connsiteX19" fmla="*/ 123825 w 333353"/>
                <a:gd name="connsiteY19" fmla="*/ 333375 h 333375"/>
                <a:gd name="connsiteX20" fmla="*/ 161925 w 333353"/>
                <a:gd name="connsiteY20" fmla="*/ 295275 h 333375"/>
                <a:gd name="connsiteX21" fmla="*/ 123825 w 333353"/>
                <a:gd name="connsiteY21" fmla="*/ 257175 h 333375"/>
                <a:gd name="connsiteX22" fmla="*/ 85725 w 333353"/>
                <a:gd name="connsiteY22" fmla="*/ 295275 h 333375"/>
                <a:gd name="connsiteX23" fmla="*/ 123825 w 333353"/>
                <a:gd name="connsiteY23" fmla="*/ 333375 h 333375"/>
                <a:gd name="connsiteX24" fmla="*/ 257175 w 333353"/>
                <a:gd name="connsiteY24" fmla="*/ 333375 h 333375"/>
                <a:gd name="connsiteX25" fmla="*/ 295275 w 333353"/>
                <a:gd name="connsiteY25" fmla="*/ 295275 h 333375"/>
                <a:gd name="connsiteX26" fmla="*/ 257175 w 333353"/>
                <a:gd name="connsiteY26" fmla="*/ 257175 h 333375"/>
                <a:gd name="connsiteX27" fmla="*/ 219075 w 333353"/>
                <a:gd name="connsiteY27" fmla="*/ 295275 h 333375"/>
                <a:gd name="connsiteX28" fmla="*/ 257175 w 333353"/>
                <a:gd name="connsiteY28"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3353" h="333375">
                  <a:moveTo>
                    <a:pt x="0" y="14288"/>
                  </a:moveTo>
                  <a:cubicBezTo>
                    <a:pt x="0" y="6397"/>
                    <a:pt x="6397" y="0"/>
                    <a:pt x="14288" y="0"/>
                  </a:cubicBezTo>
                  <a:lnTo>
                    <a:pt x="24922" y="0"/>
                  </a:lnTo>
                  <a:cubicBezTo>
                    <a:pt x="43029" y="0"/>
                    <a:pt x="53870" y="12173"/>
                    <a:pt x="60069" y="23488"/>
                  </a:cubicBezTo>
                  <a:cubicBezTo>
                    <a:pt x="64202" y="31031"/>
                    <a:pt x="67191" y="39780"/>
                    <a:pt x="69529" y="47700"/>
                  </a:cubicBezTo>
                  <a:cubicBezTo>
                    <a:pt x="70162" y="47651"/>
                    <a:pt x="70804" y="47625"/>
                    <a:pt x="71453" y="47625"/>
                  </a:cubicBezTo>
                  <a:lnTo>
                    <a:pt x="309526" y="47625"/>
                  </a:lnTo>
                  <a:cubicBezTo>
                    <a:pt x="325342" y="47625"/>
                    <a:pt x="336762" y="62759"/>
                    <a:pt x="332426" y="77968"/>
                  </a:cubicBezTo>
                  <a:lnTo>
                    <a:pt x="297607" y="200061"/>
                  </a:lnTo>
                  <a:cubicBezTo>
                    <a:pt x="291191" y="222565"/>
                    <a:pt x="270628" y="238083"/>
                    <a:pt x="247229" y="238083"/>
                  </a:cubicBezTo>
                  <a:lnTo>
                    <a:pt x="133917" y="238083"/>
                  </a:lnTo>
                  <a:cubicBezTo>
                    <a:pt x="110324" y="238083"/>
                    <a:pt x="89642" y="222312"/>
                    <a:pt x="83398" y="199560"/>
                  </a:cubicBezTo>
                  <a:lnTo>
                    <a:pt x="68910" y="146771"/>
                  </a:lnTo>
                  <a:lnTo>
                    <a:pt x="44934" y="65833"/>
                  </a:lnTo>
                  <a:lnTo>
                    <a:pt x="44895" y="65691"/>
                  </a:lnTo>
                  <a:cubicBezTo>
                    <a:pt x="41929" y="54874"/>
                    <a:pt x="39145" y="44768"/>
                    <a:pt x="35009" y="37218"/>
                  </a:cubicBezTo>
                  <a:cubicBezTo>
                    <a:pt x="30992" y="29886"/>
                    <a:pt x="27790" y="28575"/>
                    <a:pt x="24922" y="28575"/>
                  </a:cubicBezTo>
                  <a:lnTo>
                    <a:pt x="14288" y="28575"/>
                  </a:lnTo>
                  <a:cubicBezTo>
                    <a:pt x="6397" y="28575"/>
                    <a:pt x="0" y="22178"/>
                    <a:pt x="0" y="14288"/>
                  </a:cubicBezTo>
                  <a:close/>
                  <a:moveTo>
                    <a:pt x="123825" y="333375"/>
                  </a:moveTo>
                  <a:cubicBezTo>
                    <a:pt x="144868" y="333375"/>
                    <a:pt x="161925" y="316318"/>
                    <a:pt x="161925" y="295275"/>
                  </a:cubicBezTo>
                  <a:cubicBezTo>
                    <a:pt x="161925" y="274232"/>
                    <a:pt x="144868" y="257175"/>
                    <a:pt x="123825" y="257175"/>
                  </a:cubicBezTo>
                  <a:cubicBezTo>
                    <a:pt x="102783" y="257175"/>
                    <a:pt x="85725" y="274232"/>
                    <a:pt x="85725" y="295275"/>
                  </a:cubicBezTo>
                  <a:cubicBezTo>
                    <a:pt x="85725" y="316318"/>
                    <a:pt x="102783" y="333375"/>
                    <a:pt x="123825" y="333375"/>
                  </a:cubicBezTo>
                  <a:close/>
                  <a:moveTo>
                    <a:pt x="257175" y="333375"/>
                  </a:moveTo>
                  <a:cubicBezTo>
                    <a:pt x="278218" y="333375"/>
                    <a:pt x="295275" y="316318"/>
                    <a:pt x="295275" y="295275"/>
                  </a:cubicBezTo>
                  <a:cubicBezTo>
                    <a:pt x="295275" y="274232"/>
                    <a:pt x="278218" y="257175"/>
                    <a:pt x="257175" y="257175"/>
                  </a:cubicBezTo>
                  <a:cubicBezTo>
                    <a:pt x="236132" y="257175"/>
                    <a:pt x="219075" y="274232"/>
                    <a:pt x="219075" y="295275"/>
                  </a:cubicBezTo>
                  <a:cubicBezTo>
                    <a:pt x="219075" y="316318"/>
                    <a:pt x="236132" y="333375"/>
                    <a:pt x="257175" y="333375"/>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99101"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Following asset allocation and securities selection, HNWI customer gets automated and hyper-personalized onboarding docs </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99102" y="3396524"/>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HNWI Customers easily understands what they have agreed to,</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complex contract language is presented in lay terms</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99102" y="4136891"/>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HNWI customer can initiate changes using non‑technical terms </a:t>
            </a:r>
          </a:p>
        </p:txBody>
      </p:sp>
      <p:sp>
        <p:nvSpPr>
          <p:cNvPr id="9" name="Rectangle 8">
            <a:extLst>
              <a:ext uri="{FF2B5EF4-FFF2-40B4-BE49-F238E27FC236}">
                <a16:creationId xmlns:a16="http://schemas.microsoft.com/office/drawing/2014/main" id="{0220073C-F85D-ACCE-D76D-0E60FAAEC3F4}"/>
              </a:ext>
            </a:extLst>
          </p:cNvPr>
          <p:cNvSpPr/>
          <p:nvPr/>
        </p:nvSpPr>
        <p:spPr bwMode="auto">
          <a:xfrm>
            <a:off x="3499102" y="4877258"/>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Prior to HNWI customer appts, Private Banker generates script to drive conversation, based on customer profile, conversation history</a:t>
            </a:r>
          </a:p>
        </p:txBody>
      </p:sp>
      <p:sp>
        <p:nvSpPr>
          <p:cNvPr id="10" name="Rectangle 9">
            <a:extLst>
              <a:ext uri="{FF2B5EF4-FFF2-40B4-BE49-F238E27FC236}">
                <a16:creationId xmlns:a16="http://schemas.microsoft.com/office/drawing/2014/main" id="{48657AB9-F0DB-A874-CBBE-F54F2C8A65D6}"/>
              </a:ext>
            </a:extLst>
          </p:cNvPr>
          <p:cNvSpPr/>
          <p:nvPr/>
        </p:nvSpPr>
        <p:spPr bwMode="auto">
          <a:xfrm>
            <a:off x="3499102" y="5617624"/>
            <a:ext cx="2295141"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auto generates emails </a:t>
            </a:r>
            <a:b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and replies in Outlook to collect/inform customers on important issues like capital calls</a:t>
            </a:r>
          </a:p>
        </p:txBody>
      </p:sp>
      <p:grpSp>
        <p:nvGrpSpPr>
          <p:cNvPr id="24" name="Group 23" descr="Asking">
            <a:extLst>
              <a:ext uri="{FF2B5EF4-FFF2-40B4-BE49-F238E27FC236}">
                <a16:creationId xmlns:a16="http://schemas.microsoft.com/office/drawing/2014/main" id="{0593FE62-E481-0983-D4D1-1815E37A8AA3}"/>
              </a:ext>
            </a:extLst>
          </p:cNvPr>
          <p:cNvGrpSpPr/>
          <p:nvPr/>
        </p:nvGrpSpPr>
        <p:grpSpPr>
          <a:xfrm>
            <a:off x="6408591" y="2062837"/>
            <a:ext cx="2244902" cy="559000"/>
            <a:chOff x="6612948" y="1461324"/>
            <a:chExt cx="2244902" cy="559000"/>
          </a:xfrm>
        </p:grpSpPr>
        <p:sp>
          <p:nvSpPr>
            <p:cNvPr id="53" name="TextBox 52">
              <a:extLst>
                <a:ext uri="{FF2B5EF4-FFF2-40B4-BE49-F238E27FC236}">
                  <a16:creationId xmlns:a16="http://schemas.microsoft.com/office/drawing/2014/main" id="{4DC40F92-A716-4A06-9433-3B4DE3442E31}"/>
                </a:ext>
              </a:extLst>
            </p:cNvPr>
            <p:cNvSpPr txBox="1"/>
            <p:nvPr/>
          </p:nvSpPr>
          <p:spPr>
            <a:xfrm>
              <a:off x="7149026" y="1484793"/>
              <a:ext cx="170882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Asking/HNWI Client Meetings</a:t>
              </a:r>
            </a:p>
          </p:txBody>
        </p:sp>
        <p:sp>
          <p:nvSpPr>
            <p:cNvPr id="17" name="Graphic 91">
              <a:extLst>
                <a:ext uri="{FF2B5EF4-FFF2-40B4-BE49-F238E27FC236}">
                  <a16:creationId xmlns:a16="http://schemas.microsoft.com/office/drawing/2014/main" id="{33B1A4D1-1493-05A9-67E1-FAEDB4433F24}"/>
                </a:ext>
              </a:extLst>
            </p:cNvPr>
            <p:cNvSpPr/>
            <p:nvPr/>
          </p:nvSpPr>
          <p:spPr>
            <a:xfrm>
              <a:off x="6612948" y="1461324"/>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190500 w 381000"/>
                <a:gd name="connsiteY10" fmla="*/ 257175 h 381056"/>
                <a:gd name="connsiteX11" fmla="*/ 171450 w 381000"/>
                <a:gd name="connsiteY11" fmla="*/ 276225 h 381056"/>
                <a:gd name="connsiteX12" fmla="*/ 190500 w 381000"/>
                <a:gd name="connsiteY12" fmla="*/ 295275 h 381056"/>
                <a:gd name="connsiteX13" fmla="*/ 209550 w 381000"/>
                <a:gd name="connsiteY13" fmla="*/ 276225 h 381056"/>
                <a:gd name="connsiteX14" fmla="*/ 190500 w 381000"/>
                <a:gd name="connsiteY14" fmla="*/ 257175 h 381056"/>
                <a:gd name="connsiteX15" fmla="*/ 190500 w 381000"/>
                <a:gd name="connsiteY15" fmla="*/ 90488 h 381056"/>
                <a:gd name="connsiteX16" fmla="*/ 138113 w 381000"/>
                <a:gd name="connsiteY16" fmla="*/ 142875 h 381056"/>
                <a:gd name="connsiteX17" fmla="*/ 152400 w 381000"/>
                <a:gd name="connsiteY17" fmla="*/ 157163 h 381056"/>
                <a:gd name="connsiteX18" fmla="*/ 166558 w 381000"/>
                <a:gd name="connsiteY18" fmla="*/ 144814 h 381056"/>
                <a:gd name="connsiteX19" fmla="*/ 166811 w 381000"/>
                <a:gd name="connsiteY19" fmla="*/ 140440 h 381056"/>
                <a:gd name="connsiteX20" fmla="*/ 190500 w 381000"/>
                <a:gd name="connsiteY20" fmla="*/ 119063 h 381056"/>
                <a:gd name="connsiteX21" fmla="*/ 214313 w 381000"/>
                <a:gd name="connsiteY21" fmla="*/ 142875 h 381056"/>
                <a:gd name="connsiteX22" fmla="*/ 202027 w 381000"/>
                <a:gd name="connsiteY22" fmla="*/ 168253 h 381056"/>
                <a:gd name="connsiteX23" fmla="*/ 196236 w 381000"/>
                <a:gd name="connsiteY23" fmla="*/ 174144 h 381056"/>
                <a:gd name="connsiteX24" fmla="*/ 176213 w 381000"/>
                <a:gd name="connsiteY24" fmla="*/ 219075 h 381056"/>
                <a:gd name="connsiteX25" fmla="*/ 190500 w 381000"/>
                <a:gd name="connsiteY25" fmla="*/ 233363 h 381056"/>
                <a:gd name="connsiteX26" fmla="*/ 204788 w 381000"/>
                <a:gd name="connsiteY26" fmla="*/ 219075 h 381056"/>
                <a:gd name="connsiteX27" fmla="*/ 217073 w 381000"/>
                <a:gd name="connsiteY27" fmla="*/ 193697 h 381056"/>
                <a:gd name="connsiteX28" fmla="*/ 222864 w 381000"/>
                <a:gd name="connsiteY28" fmla="*/ 187806 h 381056"/>
                <a:gd name="connsiteX29" fmla="*/ 242888 w 381000"/>
                <a:gd name="connsiteY29" fmla="*/ 142875 h 381056"/>
                <a:gd name="connsiteX30" fmla="*/ 190500 w 381000"/>
                <a:gd name="connsiteY30" fmla="*/ 90488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190500" y="257175"/>
                  </a:moveTo>
                  <a:cubicBezTo>
                    <a:pt x="179979" y="257175"/>
                    <a:pt x="171450" y="265704"/>
                    <a:pt x="171450" y="276225"/>
                  </a:cubicBezTo>
                  <a:cubicBezTo>
                    <a:pt x="171450" y="286746"/>
                    <a:pt x="179979" y="295275"/>
                    <a:pt x="190500" y="295275"/>
                  </a:cubicBezTo>
                  <a:cubicBezTo>
                    <a:pt x="201021" y="295275"/>
                    <a:pt x="209550" y="286746"/>
                    <a:pt x="209550" y="276225"/>
                  </a:cubicBezTo>
                  <a:cubicBezTo>
                    <a:pt x="209550" y="265704"/>
                    <a:pt x="201021" y="257175"/>
                    <a:pt x="190500" y="257175"/>
                  </a:cubicBezTo>
                  <a:close/>
                  <a:moveTo>
                    <a:pt x="190500" y="90488"/>
                  </a:moveTo>
                  <a:cubicBezTo>
                    <a:pt x="161567" y="90488"/>
                    <a:pt x="138113" y="113942"/>
                    <a:pt x="138113" y="142875"/>
                  </a:cubicBezTo>
                  <a:cubicBezTo>
                    <a:pt x="138113" y="150766"/>
                    <a:pt x="144509" y="157163"/>
                    <a:pt x="152400" y="157163"/>
                  </a:cubicBezTo>
                  <a:cubicBezTo>
                    <a:pt x="159633" y="157163"/>
                    <a:pt x="165611" y="151788"/>
                    <a:pt x="166558" y="144814"/>
                  </a:cubicBezTo>
                  <a:lnTo>
                    <a:pt x="166811" y="140440"/>
                  </a:lnTo>
                  <a:cubicBezTo>
                    <a:pt x="168031" y="128433"/>
                    <a:pt x="178171" y="119063"/>
                    <a:pt x="190500" y="119063"/>
                  </a:cubicBezTo>
                  <a:cubicBezTo>
                    <a:pt x="203652" y="119063"/>
                    <a:pt x="214313" y="129724"/>
                    <a:pt x="214313" y="142875"/>
                  </a:cubicBezTo>
                  <a:cubicBezTo>
                    <a:pt x="214313" y="153139"/>
                    <a:pt x="211741" y="158216"/>
                    <a:pt x="202027" y="168253"/>
                  </a:cubicBezTo>
                  <a:lnTo>
                    <a:pt x="196236" y="174144"/>
                  </a:lnTo>
                  <a:cubicBezTo>
                    <a:pt x="181880" y="189090"/>
                    <a:pt x="176213" y="199819"/>
                    <a:pt x="176213" y="219075"/>
                  </a:cubicBezTo>
                  <a:cubicBezTo>
                    <a:pt x="176213" y="226966"/>
                    <a:pt x="182610" y="233363"/>
                    <a:pt x="190500" y="233363"/>
                  </a:cubicBezTo>
                  <a:cubicBezTo>
                    <a:pt x="198391" y="233363"/>
                    <a:pt x="204788" y="226966"/>
                    <a:pt x="204788" y="219075"/>
                  </a:cubicBezTo>
                  <a:cubicBezTo>
                    <a:pt x="204788" y="208811"/>
                    <a:pt x="207359" y="203734"/>
                    <a:pt x="217073" y="193697"/>
                  </a:cubicBezTo>
                  <a:lnTo>
                    <a:pt x="222864" y="187806"/>
                  </a:lnTo>
                  <a:cubicBezTo>
                    <a:pt x="237220" y="172860"/>
                    <a:pt x="242888" y="162131"/>
                    <a:pt x="242888" y="142875"/>
                  </a:cubicBezTo>
                  <a:cubicBezTo>
                    <a:pt x="242888" y="113942"/>
                    <a:pt x="219433" y="90488"/>
                    <a:pt x="190500" y="90488"/>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Rectangle 74">
            <a:extLst>
              <a:ext uri="{FF2B5EF4-FFF2-40B4-BE49-F238E27FC236}">
                <a16:creationId xmlns:a16="http://schemas.microsoft.com/office/drawing/2014/main" id="{0068E43B-5F90-A03A-D021-1C68C2EE0380}"/>
              </a:ext>
            </a:extLst>
          </p:cNvPr>
          <p:cNvSpPr/>
          <p:nvPr/>
        </p:nvSpPr>
        <p:spPr bwMode="auto">
          <a:xfrm>
            <a:off x="6408593" y="2631902"/>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In chat, Private Banker provides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expanded knowledge base to answer customer inquiries</a:t>
            </a:r>
          </a:p>
        </p:txBody>
      </p:sp>
      <p:sp>
        <p:nvSpPr>
          <p:cNvPr id="11" name="Rectangle 10">
            <a:extLst>
              <a:ext uri="{FF2B5EF4-FFF2-40B4-BE49-F238E27FC236}">
                <a16:creationId xmlns:a16="http://schemas.microsoft.com/office/drawing/2014/main" id="{69C0981C-65AA-4169-F692-D4CDDD47947B}"/>
              </a:ext>
            </a:extLst>
          </p:cNvPr>
          <p:cNvSpPr/>
          <p:nvPr/>
        </p:nvSpPr>
        <p:spPr bwMode="auto">
          <a:xfrm>
            <a:off x="6408593" y="3396524"/>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automates follow up activities, tracks, measures, and evaluate the inquiries received</a:t>
            </a:r>
          </a:p>
        </p:txBody>
      </p:sp>
      <p:sp>
        <p:nvSpPr>
          <p:cNvPr id="13" name="Rectangle 12">
            <a:extLst>
              <a:ext uri="{FF2B5EF4-FFF2-40B4-BE49-F238E27FC236}">
                <a16:creationId xmlns:a16="http://schemas.microsoft.com/office/drawing/2014/main" id="{EC6D2DFA-1A79-661D-6951-355B9E4B521F}"/>
              </a:ext>
            </a:extLst>
          </p:cNvPr>
          <p:cNvSpPr/>
          <p:nvPr/>
        </p:nvSpPr>
        <p:spPr bwMode="auto">
          <a:xfrm>
            <a:off x="6408593" y="4136891"/>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Private Banker agents/reps retrieves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knowledge base responses to HNWI customer queries in lay terms</a:t>
            </a:r>
          </a:p>
        </p:txBody>
      </p:sp>
      <p:grpSp>
        <p:nvGrpSpPr>
          <p:cNvPr id="25" name="Group 24" descr="Engaging">
            <a:extLst>
              <a:ext uri="{FF2B5EF4-FFF2-40B4-BE49-F238E27FC236}">
                <a16:creationId xmlns:a16="http://schemas.microsoft.com/office/drawing/2014/main" id="{EE362CD2-F8D6-749B-152F-E6DD52E20B88}"/>
              </a:ext>
            </a:extLst>
          </p:cNvPr>
          <p:cNvGrpSpPr/>
          <p:nvPr/>
        </p:nvGrpSpPr>
        <p:grpSpPr>
          <a:xfrm>
            <a:off x="9318083" y="2062837"/>
            <a:ext cx="2702338" cy="569065"/>
            <a:chOff x="9675058" y="1477825"/>
            <a:chExt cx="2702338" cy="569065"/>
          </a:xfrm>
        </p:grpSpPr>
        <p:sp>
          <p:nvSpPr>
            <p:cNvPr id="55" name="TextBox 54">
              <a:extLst>
                <a:ext uri="{FF2B5EF4-FFF2-40B4-BE49-F238E27FC236}">
                  <a16:creationId xmlns:a16="http://schemas.microsoft.com/office/drawing/2014/main" id="{DE964AD1-72B1-EF73-4E3A-F9CC7EFBFB8C}"/>
                </a:ext>
              </a:extLst>
            </p:cNvPr>
            <p:cNvSpPr txBox="1"/>
            <p:nvPr/>
          </p:nvSpPr>
          <p:spPr>
            <a:xfrm>
              <a:off x="10212597" y="1511359"/>
              <a:ext cx="2164799"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Engaging/HNWI Client Management </a:t>
              </a:r>
            </a:p>
          </p:txBody>
        </p:sp>
        <p:sp>
          <p:nvSpPr>
            <p:cNvPr id="19" name="Graphic 202">
              <a:extLst>
                <a:ext uri="{FF2B5EF4-FFF2-40B4-BE49-F238E27FC236}">
                  <a16:creationId xmlns:a16="http://schemas.microsoft.com/office/drawing/2014/main" id="{6040117B-B8A1-01E5-DA33-AF59DCBF30E0}"/>
                </a:ext>
              </a:extLst>
            </p:cNvPr>
            <p:cNvSpPr/>
            <p:nvPr/>
          </p:nvSpPr>
          <p:spPr>
            <a:xfrm>
              <a:off x="9675058" y="1477825"/>
              <a:ext cx="381000" cy="381000"/>
            </a:xfrm>
            <a:custGeom>
              <a:avLst/>
              <a:gdLst>
                <a:gd name="connsiteX0" fmla="*/ 61913 w 381000"/>
                <a:gd name="connsiteY0" fmla="*/ 0 h 381000"/>
                <a:gd name="connsiteX1" fmla="*/ 0 w 381000"/>
                <a:gd name="connsiteY1" fmla="*/ 61913 h 381000"/>
                <a:gd name="connsiteX2" fmla="*/ 0 w 381000"/>
                <a:gd name="connsiteY2" fmla="*/ 280988 h 381000"/>
                <a:gd name="connsiteX3" fmla="*/ 61913 w 381000"/>
                <a:gd name="connsiteY3" fmla="*/ 342900 h 381000"/>
                <a:gd name="connsiteX4" fmla="*/ 193773 w 381000"/>
                <a:gd name="connsiteY4" fmla="*/ 342900 h 381000"/>
                <a:gd name="connsiteX5" fmla="*/ 190500 w 381000"/>
                <a:gd name="connsiteY5" fmla="*/ 321469 h 381000"/>
                <a:gd name="connsiteX6" fmla="*/ 190500 w 381000"/>
                <a:gd name="connsiteY6" fmla="*/ 319507 h 381000"/>
                <a:gd name="connsiteX7" fmla="*/ 243320 w 381000"/>
                <a:gd name="connsiteY7" fmla="*/ 266700 h 381000"/>
                <a:gd name="connsiteX8" fmla="*/ 248612 w 381000"/>
                <a:gd name="connsiteY8" fmla="*/ 266700 h 381000"/>
                <a:gd name="connsiteX9" fmla="*/ 228600 w 381000"/>
                <a:gd name="connsiteY9" fmla="*/ 219075 h 381000"/>
                <a:gd name="connsiteX10" fmla="*/ 295275 w 381000"/>
                <a:gd name="connsiteY10" fmla="*/ 152400 h 381000"/>
                <a:gd name="connsiteX11" fmla="*/ 342900 w 381000"/>
                <a:gd name="connsiteY11" fmla="*/ 172412 h 381000"/>
                <a:gd name="connsiteX12" fmla="*/ 342900 w 381000"/>
                <a:gd name="connsiteY12" fmla="*/ 61913 h 381000"/>
                <a:gd name="connsiteX13" fmla="*/ 280988 w 381000"/>
                <a:gd name="connsiteY13" fmla="*/ 0 h 381000"/>
                <a:gd name="connsiteX14" fmla="*/ 61913 w 381000"/>
                <a:gd name="connsiteY14" fmla="*/ 0 h 381000"/>
                <a:gd name="connsiteX15" fmla="*/ 272034 w 381000"/>
                <a:gd name="connsiteY15" fmla="*/ 119646 h 381000"/>
                <a:gd name="connsiteX16" fmla="*/ 143376 w 381000"/>
                <a:gd name="connsiteY16" fmla="*/ 248157 h 381000"/>
                <a:gd name="connsiteX17" fmla="*/ 123176 w 381000"/>
                <a:gd name="connsiteY17" fmla="*/ 248149 h 381000"/>
                <a:gd name="connsiteX18" fmla="*/ 70869 w 381000"/>
                <a:gd name="connsiteY18" fmla="*/ 195840 h 381000"/>
                <a:gd name="connsiteX19" fmla="*/ 70869 w 381000"/>
                <a:gd name="connsiteY19" fmla="*/ 175633 h 381000"/>
                <a:gd name="connsiteX20" fmla="*/ 91075 w 381000"/>
                <a:gd name="connsiteY20" fmla="*/ 175635 h 381000"/>
                <a:gd name="connsiteX21" fmla="*/ 133285 w 381000"/>
                <a:gd name="connsiteY21" fmla="*/ 217848 h 381000"/>
                <a:gd name="connsiteX22" fmla="*/ 251841 w 381000"/>
                <a:gd name="connsiteY22" fmla="*/ 99429 h 381000"/>
                <a:gd name="connsiteX23" fmla="*/ 272045 w 381000"/>
                <a:gd name="connsiteY23" fmla="*/ 99441 h 381000"/>
                <a:gd name="connsiteX24" fmla="*/ 272034 w 381000"/>
                <a:gd name="connsiteY24" fmla="*/ 119646 h 381000"/>
                <a:gd name="connsiteX25" fmla="*/ 342900 w 381000"/>
                <a:gd name="connsiteY25" fmla="*/ 219075 h 381000"/>
                <a:gd name="connsiteX26" fmla="*/ 295275 w 381000"/>
                <a:gd name="connsiteY26" fmla="*/ 266700 h 381000"/>
                <a:gd name="connsiteX27" fmla="*/ 247650 w 381000"/>
                <a:gd name="connsiteY27" fmla="*/ 219075 h 381000"/>
                <a:gd name="connsiteX28" fmla="*/ 295275 w 381000"/>
                <a:gd name="connsiteY28" fmla="*/ 171450 h 381000"/>
                <a:gd name="connsiteX29" fmla="*/ 342900 w 381000"/>
                <a:gd name="connsiteY29" fmla="*/ 219075 h 381000"/>
                <a:gd name="connsiteX30" fmla="*/ 381000 w 381000"/>
                <a:gd name="connsiteY30" fmla="*/ 321469 h 381000"/>
                <a:gd name="connsiteX31" fmla="*/ 295275 w 381000"/>
                <a:gd name="connsiteY31" fmla="*/ 381000 h 381000"/>
                <a:gd name="connsiteX32" fmla="*/ 209550 w 381000"/>
                <a:gd name="connsiteY32" fmla="*/ 321469 h 381000"/>
                <a:gd name="connsiteX33" fmla="*/ 209550 w 381000"/>
                <a:gd name="connsiteY33" fmla="*/ 319507 h 381000"/>
                <a:gd name="connsiteX34" fmla="*/ 243320 w 381000"/>
                <a:gd name="connsiteY34" fmla="*/ 285750 h 381000"/>
                <a:gd name="connsiteX35" fmla="*/ 347230 w 381000"/>
                <a:gd name="connsiteY35" fmla="*/ 285750 h 381000"/>
                <a:gd name="connsiteX36" fmla="*/ 381000 w 381000"/>
                <a:gd name="connsiteY36" fmla="*/ 319507 h 381000"/>
                <a:gd name="connsiteX37" fmla="*/ 381000 w 381000"/>
                <a:gd name="connsiteY37"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1000" h="381000">
                  <a:moveTo>
                    <a:pt x="61913" y="0"/>
                  </a:moveTo>
                  <a:cubicBezTo>
                    <a:pt x="27719" y="0"/>
                    <a:pt x="0" y="27719"/>
                    <a:pt x="0" y="61913"/>
                  </a:cubicBez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318083" y="2656157"/>
            <a:ext cx="2295144" cy="6400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During milestones, outreach to HNWI customer is automated and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relevant to their risk aversion </a:t>
            </a:r>
            <a:b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CA" sz="1000" b="0" i="0" u="none" strike="noStrike" kern="1200" cap="none" spc="0" normalizeH="0" baseline="0" noProof="0">
                <a:ln>
                  <a:noFill/>
                </a:ln>
                <a:solidFill>
                  <a:srgbClr val="FFFFFF"/>
                </a:solidFill>
                <a:effectLst/>
                <a:uLnTx/>
                <a:uFillTx/>
                <a:latin typeface="Segoe UI"/>
                <a:ea typeface="+mn-ea"/>
                <a:cs typeface="Segoe UI" pitchFamily="34" charset="0"/>
              </a:rPr>
              <a:t>and protection needs</a:t>
            </a:r>
          </a:p>
        </p:txBody>
      </p:sp>
      <p:sp>
        <p:nvSpPr>
          <p:cNvPr id="4" name="Rectangle 3">
            <a:extLst>
              <a:ext uri="{FF2B5EF4-FFF2-40B4-BE49-F238E27FC236}">
                <a16:creationId xmlns:a16="http://schemas.microsoft.com/office/drawing/2014/main" id="{375D5168-83F0-80F7-6F6D-098459DFB997}"/>
              </a:ext>
            </a:extLst>
          </p:cNvPr>
          <p:cNvSpPr/>
          <p:nvPr/>
        </p:nvSpPr>
        <p:spPr bwMode="auto">
          <a:xfrm>
            <a:off x="9318083" y="3396524"/>
            <a:ext cx="2295144" cy="6400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Alert Private Banker on important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events (birthdays, weddings)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and generate automated emails </a:t>
            </a:r>
            <a:b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b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to drive engagement</a:t>
            </a:r>
          </a:p>
        </p:txBody>
      </p:sp>
      <p:sp>
        <p:nvSpPr>
          <p:cNvPr id="26" name="TextBox 25">
            <a:extLst>
              <a:ext uri="{FF2B5EF4-FFF2-40B4-BE49-F238E27FC236}">
                <a16:creationId xmlns:a16="http://schemas.microsoft.com/office/drawing/2014/main" id="{6A2CC870-C997-D345-39B0-C4E95C61EA6B}"/>
              </a:ext>
            </a:extLst>
          </p:cNvPr>
          <p:cNvSpPr txBox="1"/>
          <p:nvPr/>
        </p:nvSpPr>
        <p:spPr>
          <a:xfrm>
            <a:off x="6408591" y="5547040"/>
            <a:ext cx="5207984" cy="307777"/>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HNWI (High Net Worth Individual)</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10908" y="1990841"/>
            <a:ext cx="0" cy="2594757"/>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19192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F5883EA4-85E5-DA9B-40E6-E8F27F859CF0}"/>
              </a:ext>
              <a:ext uri="{C183D7F6-B498-43B3-948B-1728B52AA6E4}">
                <adec:decorative xmlns:adec="http://schemas.microsoft.com/office/drawing/2017/decorative" val="1"/>
              </a:ext>
            </a:extLst>
          </p:cNvPr>
          <p:cNvGrpSpPr/>
          <p:nvPr/>
        </p:nvGrpSpPr>
        <p:grpSpPr>
          <a:xfrm>
            <a:off x="11034818" y="427389"/>
            <a:ext cx="1057275" cy="752215"/>
            <a:chOff x="10772775" y="237259"/>
            <a:chExt cx="1057275" cy="752215"/>
          </a:xfrm>
        </p:grpSpPr>
        <p:sp>
          <p:nvSpPr>
            <p:cNvPr id="12" name="Rectangle 11">
              <a:extLst>
                <a:ext uri="{FF2B5EF4-FFF2-40B4-BE49-F238E27FC236}">
                  <a16:creationId xmlns:a16="http://schemas.microsoft.com/office/drawing/2014/main" id="{00E67D56-211D-0C79-005C-B33699DCBBFE}"/>
                </a:ext>
              </a:extLst>
            </p:cNvPr>
            <p:cNvSpPr/>
            <p:nvPr/>
          </p:nvSpPr>
          <p:spPr bwMode="auto">
            <a:xfrm>
              <a:off x="10772775" y="237259"/>
              <a:ext cx="1057275" cy="752215"/>
            </a:xfrm>
            <a:prstGeom prst="rect">
              <a:avLst/>
            </a:prstGeom>
            <a:solidFill>
              <a:schemeClr val="accent1">
                <a:alpha val="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Scale</a:t>
              </a:r>
            </a:p>
          </p:txBody>
        </p:sp>
        <p:sp>
          <p:nvSpPr>
            <p:cNvPr id="28" name="TextBox 27">
              <a:extLst>
                <a:ext uri="{FF2B5EF4-FFF2-40B4-BE49-F238E27FC236}">
                  <a16:creationId xmlns:a16="http://schemas.microsoft.com/office/drawing/2014/main" id="{B8314707-BC16-8426-6CB6-84460E26C87F}"/>
                </a:ext>
              </a:extLst>
            </p:cNvPr>
            <p:cNvSpPr txBox="1"/>
            <p:nvPr/>
          </p:nvSpPr>
          <p:spPr>
            <a:xfrm>
              <a:off x="10850449" y="511014"/>
              <a:ext cx="863379" cy="182880"/>
            </a:xfrm>
            <a:prstGeom prst="rect">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spcBef>
                  <a:spcPct val="0"/>
                </a:spcBef>
                <a:spcAft>
                  <a:spcPts val="600"/>
                </a:spcAft>
                <a:defRPr sz="1000">
                  <a:solidFill>
                    <a:schemeClr val="tx1"/>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pitchFamily="34" charset="0"/>
                </a:rPr>
                <a:t>Customer </a:t>
              </a:r>
            </a:p>
          </p:txBody>
        </p:sp>
        <p:sp>
          <p:nvSpPr>
            <p:cNvPr id="29" name="TextBox 28">
              <a:extLst>
                <a:ext uri="{FF2B5EF4-FFF2-40B4-BE49-F238E27FC236}">
                  <a16:creationId xmlns:a16="http://schemas.microsoft.com/office/drawing/2014/main" id="{BD67A06A-C81A-4E57-EE24-A3FA2A90BB9B}"/>
                </a:ext>
              </a:extLst>
            </p:cNvPr>
            <p:cNvSpPr txBox="1"/>
            <p:nvPr/>
          </p:nvSpPr>
          <p:spPr>
            <a:xfrm>
              <a:off x="10850449" y="765648"/>
              <a:ext cx="863379" cy="182880"/>
            </a:xfrm>
            <a:prstGeom prst="rect">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000">
                  <a:solidFill>
                    <a:schemeClr val="tx1"/>
                  </a:solidFill>
                  <a:ea typeface="Roboto Mono" panose="00000009000000000000" pitchFamily="49"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Roboto Mono" panose="00000009000000000000" pitchFamily="49" charset="0"/>
                  <a:cs typeface="Segoe UI" pitchFamily="34" charset="0"/>
                </a:rPr>
                <a:t>Banker </a:t>
              </a:r>
            </a:p>
          </p:txBody>
        </p:sp>
      </p:grpSp>
      <p:cxnSp>
        <p:nvCxnSpPr>
          <p:cNvPr id="31" name="Straight Connector 30">
            <a:extLst>
              <a:ext uri="{FF2B5EF4-FFF2-40B4-BE49-F238E27FC236}">
                <a16:creationId xmlns:a16="http://schemas.microsoft.com/office/drawing/2014/main" id="{CE48A958-E667-CA54-9DB4-179D7BC4634E}"/>
              </a:ext>
              <a:ext uri="{C183D7F6-B498-43B3-948B-1728B52AA6E4}">
                <adec:decorative xmlns:adec="http://schemas.microsoft.com/office/drawing/2017/decorative" val="1"/>
              </a:ext>
            </a:extLst>
          </p:cNvPr>
          <p:cNvCxnSpPr>
            <a:cxnSpLocks/>
          </p:cNvCxnSpPr>
          <p:nvPr/>
        </p:nvCxnSpPr>
        <p:spPr>
          <a:xfrm>
            <a:off x="610141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FD7AD927-CF20-169C-3926-92D3CA39E109}"/>
              </a:ext>
            </a:extLst>
          </p:cNvPr>
          <p:cNvSpPr txBox="1"/>
          <p:nvPr/>
        </p:nvSpPr>
        <p:spPr>
          <a:xfrm>
            <a:off x="6408591" y="5902222"/>
            <a:ext cx="5207984" cy="810478"/>
          </a:xfrm>
          <a:prstGeom prst="rect">
            <a:avLst/>
          </a:prstGeom>
          <a:solidFill>
            <a:schemeClr val="bg1">
              <a:lumMod val="95000"/>
            </a:schemeClr>
          </a:solidFill>
          <a:ln>
            <a:no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Improving the customer experience continues to matter most to insurers thinking about technology spending in 2023.</a:t>
            </a:r>
          </a:p>
          <a:p>
            <a:pPr marL="0" marR="0" lvl="0" indent="0" algn="r" defTabSz="914400" rtl="0" eaLnBrk="1" fontAlgn="auto" latinLnBrk="0" hangingPunct="1">
              <a:lnSpc>
                <a:spcPct val="100000"/>
              </a:lnSpc>
              <a:spcBef>
                <a:spcPts val="84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—Gartner CIO and Technology Survey</a:t>
            </a:r>
          </a:p>
        </p:txBody>
      </p:sp>
      <p:sp>
        <p:nvSpPr>
          <p:cNvPr id="8" name="Commitments_EC4D" title="Icon of a handshake">
            <a:extLst>
              <a:ext uri="{FF2B5EF4-FFF2-40B4-BE49-F238E27FC236}">
                <a16:creationId xmlns:a16="http://schemas.microsoft.com/office/drawing/2014/main" id="{91261E25-F139-08A3-7F82-096C055A0F3C}"/>
              </a:ext>
            </a:extLst>
          </p:cNvPr>
          <p:cNvSpPr>
            <a:spLocks noChangeAspect="1" noEditPoints="1"/>
          </p:cNvSpPr>
          <p:nvPr/>
        </p:nvSpPr>
        <p:spPr bwMode="auto">
          <a:xfrm>
            <a:off x="8573872" y="835547"/>
            <a:ext cx="670338" cy="6285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ln w="19050">
            <a:gradFill flip="none" rotWithShape="1">
              <a:gsLst>
                <a:gs pos="0">
                  <a:srgbClr val="8EC8E8"/>
                </a:gs>
                <a:gs pos="100000">
                  <a:srgbClr val="CD9AD0"/>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40744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0"/>
                                  </p:stCondLst>
                                  <p:childTnLst>
                                    <p:animMotion origin="layout" path="M -2.08333E-7 -4.44444E-6 L -2.08333E-7 0.01806 " pathEditMode="relative" rAng="0" ptsTypes="AA">
                                      <p:cBhvr>
                                        <p:cTn id="9" dur="500" spd="-100000" fill="hold"/>
                                        <p:tgtEl>
                                          <p:spTgt spid="16"/>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6">
                                            <p:txEl>
                                              <p:pRg st="0" end="0"/>
                                            </p:txEl>
                                          </p:spTgt>
                                        </p:tgtEl>
                                        <p:attrNameLst>
                                          <p:attrName>style.visibility</p:attrName>
                                        </p:attrNameLst>
                                      </p:cBhvr>
                                      <p:to>
                                        <p:strVal val="visible"/>
                                      </p:to>
                                    </p:set>
                                    <p:animEffect transition="in" filter="fade">
                                      <p:cBhvr>
                                        <p:cTn id="12" dur="500"/>
                                        <p:tgtEl>
                                          <p:spTgt spid="36">
                                            <p:txEl>
                                              <p:pRg st="0" end="0"/>
                                            </p:txEl>
                                          </p:spTgt>
                                        </p:tgtEl>
                                      </p:cBhvr>
                                    </p:animEffect>
                                  </p:childTnLst>
                                </p:cTn>
                              </p:par>
                              <p:par>
                                <p:cTn id="13" presetID="42" presetClass="path" presetSubtype="0" decel="100000" fill="hold" grpId="1" nodeType="withEffect">
                                  <p:stCondLst>
                                    <p:cond delay="100"/>
                                  </p:stCondLst>
                                  <p:childTnLst>
                                    <p:animMotion origin="layout" path="M 3.75E-6 -3.7037E-7 L 3.75E-6 0.01806 " pathEditMode="relative" rAng="0" ptsTypes="AA">
                                      <p:cBhvr>
                                        <p:cTn id="14" dur="500" spd="-100000" fill="hold"/>
                                        <p:tgtEl>
                                          <p:spTgt spid="36">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fade">
                                      <p:cBhvr>
                                        <p:cTn id="21" dur="500"/>
                                        <p:tgtEl>
                                          <p:spTgt spid="1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6"/>
                                        </p:tgtEl>
                                        <p:attrNameLst>
                                          <p:attrName>style.visibility</p:attrName>
                                        </p:attrNameLst>
                                      </p:cBhvr>
                                      <p:to>
                                        <p:strVal val="visible"/>
                                      </p:to>
                                    </p:set>
                                    <p:animEffect transition="in" filter="fade">
                                      <p:cBhvr>
                                        <p:cTn id="24" dur="500"/>
                                        <p:tgtEl>
                                          <p:spTgt spid="1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fade">
                                      <p:cBhvr>
                                        <p:cTn id="66" dur="500"/>
                                        <p:tgtEl>
                                          <p:spTgt spid="25"/>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fade">
                                      <p:cBhvr>
                                        <p:cTn id="78" dur="500"/>
                                        <p:tgtEl>
                                          <p:spTgt spid="74"/>
                                        </p:tgtEl>
                                      </p:cBhvr>
                                    </p:animEffect>
                                  </p:childTnLst>
                                </p:cTn>
                              </p:par>
                              <p:par>
                                <p:cTn id="79" presetID="10" presetClass="entr" presetSubtype="0" fill="hold" nodeType="with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500"/>
                                        <p:tgtEl>
                                          <p:spTgt spid="89"/>
                                        </p:tgtEl>
                                      </p:cBhvr>
                                    </p:animEffect>
                                  </p:childTnLst>
                                </p:cTn>
                              </p:par>
                              <p:par>
                                <p:cTn id="82" presetID="10" presetClass="entr" presetSubtype="0" fill="hold"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par>
                                <p:cTn id="85" presetID="10"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animEffect transition="in" filter="fade">
                                      <p:cBhvr>
                                        <p:cTn id="87" dur="500"/>
                                        <p:tgtEl>
                                          <p:spTgt spid="2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fade">
                                      <p:cBhvr>
                                        <p:cTn id="90" dur="500"/>
                                        <p:tgtEl>
                                          <p:spTgt spid="3"/>
                                        </p:tgtEl>
                                      </p:cBhvr>
                                    </p:animEffect>
                                  </p:childTnLst>
                                </p:cTn>
                              </p:par>
                              <p:par>
                                <p:cTn id="91" presetID="10" presetClass="entr" presetSubtype="0" fill="hold" grpId="0" nodeType="withEffect">
                                  <p:stCondLst>
                                    <p:cond delay="400"/>
                                  </p:stCondLst>
                                  <p:childTnLst>
                                    <p:set>
                                      <p:cBhvr>
                                        <p:cTn id="92" dur="1" fill="hold">
                                          <p:stCondLst>
                                            <p:cond delay="0"/>
                                          </p:stCondLst>
                                        </p:cTn>
                                        <p:tgtEl>
                                          <p:spTgt spid="8"/>
                                        </p:tgtEl>
                                        <p:attrNameLst>
                                          <p:attrName>style.visibility</p:attrName>
                                        </p:attrNameLst>
                                      </p:cBhvr>
                                      <p:to>
                                        <p:strVal val="visible"/>
                                      </p:to>
                                    </p:set>
                                    <p:animEffect transition="in" filter="fade">
                                      <p:cBhvr>
                                        <p:cTn id="9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36" grpId="0" build="p"/>
      <p:bldP spid="36" grpId="1" build="p"/>
      <p:bldP spid="115" grpId="0" animBg="1"/>
      <p:bldP spid="116" grpId="0" animBg="1"/>
      <p:bldP spid="5" grpId="0" animBg="1"/>
      <p:bldP spid="6" grpId="0" animBg="1"/>
      <p:bldP spid="7" grpId="0" animBg="1"/>
      <p:bldP spid="68" grpId="0" animBg="1"/>
      <p:bldP spid="84" grpId="0" animBg="1"/>
      <p:bldP spid="91" grpId="0" animBg="1"/>
      <p:bldP spid="9" grpId="0" animBg="1"/>
      <p:bldP spid="10" grpId="0" animBg="1"/>
      <p:bldP spid="75" grpId="0" animBg="1"/>
      <p:bldP spid="11" grpId="0" animBg="1"/>
      <p:bldP spid="13" grpId="0" animBg="1"/>
      <p:bldP spid="90" grpId="0" animBg="1"/>
      <p:bldP spid="4" grpId="0" animBg="1"/>
      <p:bldP spid="26" grpId="0" animBg="1"/>
      <p:bldP spid="3"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6" name="Title 5">
            <a:extLst>
              <a:ext uri="{FF2B5EF4-FFF2-40B4-BE49-F238E27FC236}">
                <a16:creationId xmlns:a16="http://schemas.microsoft.com/office/drawing/2014/main" id="{B4B25470-A26E-2E35-5992-C2E7372F4925}"/>
              </a:ext>
            </a:extLst>
          </p:cNvPr>
          <p:cNvSpPr>
            <a:spLocks noGrp="1"/>
          </p:cNvSpPr>
          <p:nvPr>
            <p:ph type="title"/>
          </p:nvPr>
        </p:nvSpPr>
        <p:spPr/>
        <p:txBody>
          <a:bodyPr/>
          <a:lstStyle/>
          <a:p>
            <a:pPr algn="ctr"/>
            <a:r>
              <a:rPr lang="en-US">
                <a:cs typeface="Segoe UI"/>
              </a:rPr>
              <a:t>Insurance Use Cases</a:t>
            </a:r>
            <a:endParaRPr lang="en-US" sz="4000" spc="0">
              <a:ln>
                <a:noFill/>
              </a:ln>
              <a:gradFill>
                <a:gsLst>
                  <a:gs pos="0">
                    <a:srgbClr val="8DC8E8"/>
                  </a:gs>
                  <a:gs pos="100000">
                    <a:srgbClr val="CD98CF"/>
                  </a:gs>
                </a:gsLst>
                <a:lin ang="2700000" scaled="0"/>
              </a:gradFill>
              <a:latin typeface="Segoe UI Semibold"/>
              <a:ea typeface="MS PGothic" panose="020B0600070205080204" pitchFamily="34" charset="-128"/>
              <a:cs typeface="Segoe UI Semibold" panose="020B0702040204020203" pitchFamily="34" charset="0"/>
            </a:endParaRPr>
          </a:p>
        </p:txBody>
      </p:sp>
      <p:sp>
        <p:nvSpPr>
          <p:cNvPr id="35" name="Text Placeholder 2">
            <a:extLst>
              <a:ext uri="{FF2B5EF4-FFF2-40B4-BE49-F238E27FC236}">
                <a16:creationId xmlns:a16="http://schemas.microsoft.com/office/drawing/2014/main" id="{AEA09D13-EB2B-7473-ED5A-020BF9F4C69A}"/>
              </a:ext>
            </a:extLst>
          </p:cNvPr>
          <p:cNvSpPr txBox="1">
            <a:spLocks/>
          </p:cNvSpPr>
          <p:nvPr/>
        </p:nvSpPr>
        <p:spPr>
          <a:xfrm>
            <a:off x="583406" y="1124508"/>
            <a:ext cx="11025188"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Insurance core functions</a:t>
            </a:r>
          </a:p>
        </p:txBody>
      </p:sp>
      <p:grpSp>
        <p:nvGrpSpPr>
          <p:cNvPr id="17" name="Group 16" descr="Contact centers">
            <a:extLst>
              <a:ext uri="{FF2B5EF4-FFF2-40B4-BE49-F238E27FC236}">
                <a16:creationId xmlns:a16="http://schemas.microsoft.com/office/drawing/2014/main" id="{984BD4E2-0297-4D3A-BC9E-55110F7C6EDB}"/>
              </a:ext>
            </a:extLst>
          </p:cNvPr>
          <p:cNvGrpSpPr/>
          <p:nvPr/>
        </p:nvGrpSpPr>
        <p:grpSpPr>
          <a:xfrm>
            <a:off x="585354" y="2130500"/>
            <a:ext cx="2076704" cy="384048"/>
            <a:chOff x="585354" y="1481996"/>
            <a:chExt cx="2076704" cy="384048"/>
          </a:xfrm>
        </p:grpSpPr>
        <p:sp>
          <p:nvSpPr>
            <p:cNvPr id="2" name="TextBox 1">
              <a:extLst>
                <a:ext uri="{FF2B5EF4-FFF2-40B4-BE49-F238E27FC236}">
                  <a16:creationId xmlns:a16="http://schemas.microsoft.com/office/drawing/2014/main" id="{54F9EBE8-22F2-46CE-F61F-A52FBC9F1B77}"/>
                </a:ext>
              </a:extLst>
            </p:cNvPr>
            <p:cNvSpPr txBox="1"/>
            <p:nvPr/>
          </p:nvSpPr>
          <p:spPr>
            <a:xfrm>
              <a:off x="1120111" y="1511659"/>
              <a:ext cx="1541947"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Contact centers</a:t>
              </a:r>
            </a:p>
          </p:txBody>
        </p:sp>
        <p:sp>
          <p:nvSpPr>
            <p:cNvPr id="16" name="Graphic 95">
              <a:extLst>
                <a:ext uri="{FF2B5EF4-FFF2-40B4-BE49-F238E27FC236}">
                  <a16:creationId xmlns:a16="http://schemas.microsoft.com/office/drawing/2014/main" id="{6B4C9E83-5F31-460B-2537-7EF561764F87}"/>
                </a:ext>
              </a:extLst>
            </p:cNvPr>
            <p:cNvSpPr>
              <a:spLocks noChangeAspect="1"/>
            </p:cNvSpPr>
            <p:nvPr/>
          </p:nvSpPr>
          <p:spPr>
            <a:xfrm>
              <a:off x="585354" y="1481996"/>
              <a:ext cx="426828" cy="384048"/>
            </a:xfrm>
            <a:custGeom>
              <a:avLst/>
              <a:gdLst>
                <a:gd name="connsiteX0" fmla="*/ 0 w 381130"/>
                <a:gd name="connsiteY0" fmla="*/ 142875 h 342930"/>
                <a:gd name="connsiteX1" fmla="*/ 142875 w 381130"/>
                <a:gd name="connsiteY1" fmla="*/ 0 h 342930"/>
                <a:gd name="connsiteX2" fmla="*/ 285750 w 381130"/>
                <a:gd name="connsiteY2" fmla="*/ 142875 h 342930"/>
                <a:gd name="connsiteX3" fmla="*/ 142875 w 381130"/>
                <a:gd name="connsiteY3" fmla="*/ 285750 h 342930"/>
                <a:gd name="connsiteX4" fmla="*/ 84038 w 381130"/>
                <a:gd name="connsiteY4" fmla="*/ 273107 h 342930"/>
                <a:gd name="connsiteX5" fmla="*/ 22383 w 381130"/>
                <a:gd name="connsiteY5" fmla="*/ 285512 h 342930"/>
                <a:gd name="connsiteX6" fmla="*/ 414 w 381130"/>
                <a:gd name="connsiteY6" fmla="*/ 263220 h 342930"/>
                <a:gd name="connsiteX7" fmla="*/ 13399 w 381130"/>
                <a:gd name="connsiteY7" fmla="*/ 203357 h 342930"/>
                <a:gd name="connsiteX8" fmla="*/ 0 w 381130"/>
                <a:gd name="connsiteY8" fmla="*/ 142875 h 342930"/>
                <a:gd name="connsiteX9" fmla="*/ 117043 w 381130"/>
                <a:gd name="connsiteY9" fmla="*/ 63003 h 342930"/>
                <a:gd name="connsiteX10" fmla="*/ 96975 w 381130"/>
                <a:gd name="connsiteY10" fmla="*/ 83752 h 342930"/>
                <a:gd name="connsiteX11" fmla="*/ 102726 w 381130"/>
                <a:gd name="connsiteY11" fmla="*/ 103122 h 342930"/>
                <a:gd name="connsiteX12" fmla="*/ 122096 w 381130"/>
                <a:gd name="connsiteY12" fmla="*/ 97372 h 342930"/>
                <a:gd name="connsiteX13" fmla="*/ 130508 w 381130"/>
                <a:gd name="connsiteY13" fmla="*/ 88207 h 342930"/>
                <a:gd name="connsiteX14" fmla="*/ 142874 w 381130"/>
                <a:gd name="connsiteY14" fmla="*/ 85739 h 342930"/>
                <a:gd name="connsiteX15" fmla="*/ 155844 w 381130"/>
                <a:gd name="connsiteY15" fmla="*/ 90269 h 342930"/>
                <a:gd name="connsiteX16" fmla="*/ 161923 w 381130"/>
                <a:gd name="connsiteY16" fmla="*/ 104775 h 342930"/>
                <a:gd name="connsiteX17" fmla="*/ 150714 w 381130"/>
                <a:gd name="connsiteY17" fmla="*/ 117883 h 342930"/>
                <a:gd name="connsiteX18" fmla="*/ 128586 w 381130"/>
                <a:gd name="connsiteY18" fmla="*/ 157163 h 342930"/>
                <a:gd name="connsiteX19" fmla="*/ 142873 w 381130"/>
                <a:gd name="connsiteY19" fmla="*/ 171450 h 342930"/>
                <a:gd name="connsiteX20" fmla="*/ 157161 w 381130"/>
                <a:gd name="connsiteY20" fmla="*/ 157163 h 342930"/>
                <a:gd name="connsiteX21" fmla="*/ 168370 w 381130"/>
                <a:gd name="connsiteY21" fmla="*/ 140351 h 342930"/>
                <a:gd name="connsiteX22" fmla="*/ 169981 w 381130"/>
                <a:gd name="connsiteY22" fmla="*/ 139103 h 342930"/>
                <a:gd name="connsiteX23" fmla="*/ 190498 w 381130"/>
                <a:gd name="connsiteY23" fmla="*/ 104775 h 342930"/>
                <a:gd name="connsiteX24" fmla="*/ 173955 w 381130"/>
                <a:gd name="connsiteY24" fmla="*/ 68166 h 342930"/>
                <a:gd name="connsiteX25" fmla="*/ 142872 w 381130"/>
                <a:gd name="connsiteY25" fmla="*/ 57164 h 342930"/>
                <a:gd name="connsiteX26" fmla="*/ 117043 w 381130"/>
                <a:gd name="connsiteY26" fmla="*/ 63003 h 342930"/>
                <a:gd name="connsiteX27" fmla="*/ 161927 w 381130"/>
                <a:gd name="connsiteY27" fmla="*/ 209552 h 342930"/>
                <a:gd name="connsiteX28" fmla="*/ 142876 w 381130"/>
                <a:gd name="connsiteY28" fmla="*/ 190500 h 342930"/>
                <a:gd name="connsiteX29" fmla="*/ 123825 w 381130"/>
                <a:gd name="connsiteY29" fmla="*/ 209552 h 342930"/>
                <a:gd name="connsiteX30" fmla="*/ 142876 w 381130"/>
                <a:gd name="connsiteY30" fmla="*/ 228602 h 342930"/>
                <a:gd name="connsiteX31" fmla="*/ 161927 w 381130"/>
                <a:gd name="connsiteY31" fmla="*/ 209552 h 342930"/>
                <a:gd name="connsiteX32" fmla="*/ 140977 w 381130"/>
                <a:gd name="connsiteY32" fmla="*/ 304790 h 342930"/>
                <a:gd name="connsiteX33" fmla="*/ 238127 w 381130"/>
                <a:gd name="connsiteY33" fmla="*/ 342900 h 342930"/>
                <a:gd name="connsiteX34" fmla="*/ 296965 w 381130"/>
                <a:gd name="connsiteY34" fmla="*/ 330258 h 342930"/>
                <a:gd name="connsiteX35" fmla="*/ 358835 w 381130"/>
                <a:gd name="connsiteY35" fmla="*/ 342633 h 342930"/>
                <a:gd name="connsiteX36" fmla="*/ 380754 w 381130"/>
                <a:gd name="connsiteY36" fmla="*/ 320240 h 342930"/>
                <a:gd name="connsiteX37" fmla="*/ 367604 w 381130"/>
                <a:gd name="connsiteY37" fmla="*/ 260505 h 342930"/>
                <a:gd name="connsiteX38" fmla="*/ 381002 w 381130"/>
                <a:gd name="connsiteY38" fmla="*/ 200025 h 342930"/>
                <a:gd name="connsiteX39" fmla="*/ 284864 w 381130"/>
                <a:gd name="connsiteY39" fmla="*/ 64970 h 342930"/>
                <a:gd name="connsiteX40" fmla="*/ 304802 w 381130"/>
                <a:gd name="connsiteY40" fmla="*/ 142877 h 342930"/>
                <a:gd name="connsiteX41" fmla="*/ 142877 w 381130"/>
                <a:gd name="connsiteY41" fmla="*/ 304800 h 342930"/>
                <a:gd name="connsiteX42" fmla="*/ 140977 w 381130"/>
                <a:gd name="connsiteY42" fmla="*/ 304790 h 34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1130" h="342930">
                  <a:moveTo>
                    <a:pt x="0" y="142875"/>
                  </a:moveTo>
                  <a:cubicBezTo>
                    <a:pt x="0" y="63967"/>
                    <a:pt x="63967" y="0"/>
                    <a:pt x="142875" y="0"/>
                  </a:cubicBezTo>
                  <a:cubicBezTo>
                    <a:pt x="221782" y="0"/>
                    <a:pt x="285750" y="63967"/>
                    <a:pt x="285750" y="142875"/>
                  </a:cubicBezTo>
                  <a:cubicBezTo>
                    <a:pt x="285750" y="221782"/>
                    <a:pt x="221782" y="285750"/>
                    <a:pt x="142875" y="285750"/>
                  </a:cubicBezTo>
                  <a:cubicBezTo>
                    <a:pt x="121925" y="285750"/>
                    <a:pt x="101996" y="281231"/>
                    <a:pt x="84038" y="273107"/>
                  </a:cubicBezTo>
                  <a:cubicBezTo>
                    <a:pt x="60068" y="278639"/>
                    <a:pt x="34257" y="283397"/>
                    <a:pt x="22383" y="285512"/>
                  </a:cubicBezTo>
                  <a:cubicBezTo>
                    <a:pt x="9284" y="287844"/>
                    <a:pt x="-2125" y="276345"/>
                    <a:pt x="414" y="263220"/>
                  </a:cubicBezTo>
                  <a:cubicBezTo>
                    <a:pt x="2658" y="251622"/>
                    <a:pt x="7644" y="226695"/>
                    <a:pt x="13399" y="203357"/>
                  </a:cubicBezTo>
                  <a:cubicBezTo>
                    <a:pt x="4799" y="184976"/>
                    <a:pt x="0" y="164468"/>
                    <a:pt x="0" y="142875"/>
                  </a:cubicBezTo>
                  <a:close/>
                  <a:moveTo>
                    <a:pt x="117043" y="63003"/>
                  </a:moveTo>
                  <a:cubicBezTo>
                    <a:pt x="108632" y="67496"/>
                    <a:pt x="101998" y="74488"/>
                    <a:pt x="96975" y="83752"/>
                  </a:cubicBezTo>
                  <a:cubicBezTo>
                    <a:pt x="93215" y="90689"/>
                    <a:pt x="95789" y="99361"/>
                    <a:pt x="102726" y="103122"/>
                  </a:cubicBezTo>
                  <a:cubicBezTo>
                    <a:pt x="109663" y="106883"/>
                    <a:pt x="118335" y="104308"/>
                    <a:pt x="122096" y="97372"/>
                  </a:cubicBezTo>
                  <a:cubicBezTo>
                    <a:pt x="124884" y="92230"/>
                    <a:pt x="127775" y="89666"/>
                    <a:pt x="130508" y="88207"/>
                  </a:cubicBezTo>
                  <a:cubicBezTo>
                    <a:pt x="133384" y="86670"/>
                    <a:pt x="137249" y="85739"/>
                    <a:pt x="142874" y="85739"/>
                  </a:cubicBezTo>
                  <a:cubicBezTo>
                    <a:pt x="147133" y="85739"/>
                    <a:pt x="152155" y="87246"/>
                    <a:pt x="155844" y="90269"/>
                  </a:cubicBezTo>
                  <a:cubicBezTo>
                    <a:pt x="159092" y="92931"/>
                    <a:pt x="161923" y="97211"/>
                    <a:pt x="161923" y="104775"/>
                  </a:cubicBezTo>
                  <a:cubicBezTo>
                    <a:pt x="161923" y="108487"/>
                    <a:pt x="160492" y="110198"/>
                    <a:pt x="150714" y="117883"/>
                  </a:cubicBezTo>
                  <a:cubicBezTo>
                    <a:pt x="142135" y="124624"/>
                    <a:pt x="128586" y="135560"/>
                    <a:pt x="128586" y="157163"/>
                  </a:cubicBezTo>
                  <a:cubicBezTo>
                    <a:pt x="128586" y="165053"/>
                    <a:pt x="134982" y="171450"/>
                    <a:pt x="142873" y="171450"/>
                  </a:cubicBezTo>
                  <a:cubicBezTo>
                    <a:pt x="150764" y="171450"/>
                    <a:pt x="157161" y="165053"/>
                    <a:pt x="157161" y="157163"/>
                  </a:cubicBezTo>
                  <a:cubicBezTo>
                    <a:pt x="157161" y="150104"/>
                    <a:pt x="160281" y="146708"/>
                    <a:pt x="168370" y="140351"/>
                  </a:cubicBezTo>
                  <a:cubicBezTo>
                    <a:pt x="168867" y="139960"/>
                    <a:pt x="169408" y="139545"/>
                    <a:pt x="169981" y="139103"/>
                  </a:cubicBezTo>
                  <a:cubicBezTo>
                    <a:pt x="177378" y="133420"/>
                    <a:pt x="190498" y="123341"/>
                    <a:pt x="190498" y="104775"/>
                  </a:cubicBezTo>
                  <a:cubicBezTo>
                    <a:pt x="190498" y="88618"/>
                    <a:pt x="183804" y="76237"/>
                    <a:pt x="173955" y="68166"/>
                  </a:cubicBezTo>
                  <a:cubicBezTo>
                    <a:pt x="164548" y="60458"/>
                    <a:pt x="152901" y="57163"/>
                    <a:pt x="142872" y="57164"/>
                  </a:cubicBezTo>
                  <a:cubicBezTo>
                    <a:pt x="134209" y="57164"/>
                    <a:pt x="125312" y="58585"/>
                    <a:pt x="117043" y="63003"/>
                  </a:cubicBezTo>
                  <a:close/>
                  <a:moveTo>
                    <a:pt x="161927" y="209552"/>
                  </a:moveTo>
                  <a:cubicBezTo>
                    <a:pt x="161927" y="199029"/>
                    <a:pt x="153398" y="190500"/>
                    <a:pt x="142876" y="190500"/>
                  </a:cubicBezTo>
                  <a:cubicBezTo>
                    <a:pt x="132355" y="190500"/>
                    <a:pt x="123825" y="199029"/>
                    <a:pt x="123825" y="209552"/>
                  </a:cubicBezTo>
                  <a:cubicBezTo>
                    <a:pt x="123825" y="220073"/>
                    <a:pt x="132355" y="228602"/>
                    <a:pt x="142876" y="228602"/>
                  </a:cubicBezTo>
                  <a:cubicBezTo>
                    <a:pt x="153398" y="228602"/>
                    <a:pt x="161927" y="220073"/>
                    <a:pt x="161927" y="209552"/>
                  </a:cubicBezTo>
                  <a:close/>
                  <a:moveTo>
                    <a:pt x="140977" y="304790"/>
                  </a:moveTo>
                  <a:cubicBezTo>
                    <a:pt x="166470" y="328441"/>
                    <a:pt x="200610" y="342900"/>
                    <a:pt x="238127" y="342900"/>
                  </a:cubicBezTo>
                  <a:cubicBezTo>
                    <a:pt x="259076" y="342900"/>
                    <a:pt x="279006" y="338383"/>
                    <a:pt x="296965" y="330258"/>
                  </a:cubicBezTo>
                  <a:cubicBezTo>
                    <a:pt x="320966" y="335791"/>
                    <a:pt x="346904" y="340530"/>
                    <a:pt x="358835" y="342633"/>
                  </a:cubicBezTo>
                  <a:cubicBezTo>
                    <a:pt x="371967" y="344950"/>
                    <a:pt x="383366" y="333379"/>
                    <a:pt x="380754" y="320240"/>
                  </a:cubicBezTo>
                  <a:cubicBezTo>
                    <a:pt x="378451" y="308648"/>
                    <a:pt x="373361" y="283790"/>
                    <a:pt x="367604" y="260505"/>
                  </a:cubicBezTo>
                  <a:cubicBezTo>
                    <a:pt x="376203" y="242124"/>
                    <a:pt x="381002" y="221618"/>
                    <a:pt x="381002" y="200025"/>
                  </a:cubicBezTo>
                  <a:cubicBezTo>
                    <a:pt x="381002" y="137486"/>
                    <a:pt x="340820" y="84331"/>
                    <a:pt x="284864" y="64970"/>
                  </a:cubicBezTo>
                  <a:cubicBezTo>
                    <a:pt x="297572" y="88084"/>
                    <a:pt x="304802" y="114636"/>
                    <a:pt x="304802" y="142877"/>
                  </a:cubicBezTo>
                  <a:cubicBezTo>
                    <a:pt x="304802" y="232305"/>
                    <a:pt x="232305" y="304800"/>
                    <a:pt x="142877" y="304800"/>
                  </a:cubicBezTo>
                  <a:cubicBezTo>
                    <a:pt x="142243" y="304800"/>
                    <a:pt x="141610" y="304798"/>
                    <a:pt x="140977" y="304790"/>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C3007B8A-6CEA-045F-EBD4-A45180858DC1}"/>
              </a:ext>
            </a:extLst>
          </p:cNvPr>
          <p:cNvSpPr/>
          <p:nvPr/>
        </p:nvSpPr>
        <p:spPr bwMode="auto">
          <a:xfrm>
            <a:off x="589611" y="2544022"/>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Call center analytics: </a:t>
            </a:r>
            <a:br>
              <a:rPr kumimoji="0" lang="en-US" sz="12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generate personalized scripted responses to customer inquiries</a:t>
            </a: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589611" y="3287146"/>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Generate real-time sentiment analysis, esp. during stressful situations like claims </a:t>
            </a:r>
          </a:p>
        </p:txBody>
      </p:sp>
      <p:sp>
        <p:nvSpPr>
          <p:cNvPr id="4" name="Rectangle 3">
            <a:extLst>
              <a:ext uri="{FF2B5EF4-FFF2-40B4-BE49-F238E27FC236}">
                <a16:creationId xmlns:a16="http://schemas.microsoft.com/office/drawing/2014/main" id="{0E7D51F0-1C12-26EB-48A2-91601CB6B785}"/>
              </a:ext>
            </a:extLst>
          </p:cNvPr>
          <p:cNvSpPr/>
          <p:nvPr/>
        </p:nvSpPr>
        <p:spPr bwMode="auto">
          <a:xfrm>
            <a:off x="589611" y="4030270"/>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Generate automated follow-on emails to customers based on call details</a:t>
            </a:r>
          </a:p>
        </p:txBody>
      </p:sp>
      <p:sp>
        <p:nvSpPr>
          <p:cNvPr id="5" name="Rectangle 4">
            <a:extLst>
              <a:ext uri="{FF2B5EF4-FFF2-40B4-BE49-F238E27FC236}">
                <a16:creationId xmlns:a16="http://schemas.microsoft.com/office/drawing/2014/main" id="{C8AD7472-991D-3733-AFA8-9D89B872A166}"/>
              </a:ext>
            </a:extLst>
          </p:cNvPr>
          <p:cNvSpPr/>
          <p:nvPr/>
        </p:nvSpPr>
        <p:spPr bwMode="auto">
          <a:xfrm>
            <a:off x="589611" y="4773394"/>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Search and retrieve knowledge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base information in contextualized natural language</a:t>
            </a:r>
          </a:p>
        </p:txBody>
      </p:sp>
      <p:grpSp>
        <p:nvGrpSpPr>
          <p:cNvPr id="20" name="Group 19" descr="Actuarial">
            <a:extLst>
              <a:ext uri="{FF2B5EF4-FFF2-40B4-BE49-F238E27FC236}">
                <a16:creationId xmlns:a16="http://schemas.microsoft.com/office/drawing/2014/main" id="{822E7769-D709-F8C2-65A9-AF3C2A4CAD16}"/>
              </a:ext>
            </a:extLst>
          </p:cNvPr>
          <p:cNvGrpSpPr/>
          <p:nvPr/>
        </p:nvGrpSpPr>
        <p:grpSpPr>
          <a:xfrm>
            <a:off x="3506997" y="2133548"/>
            <a:ext cx="2101491" cy="381000"/>
            <a:chOff x="3506997" y="1488643"/>
            <a:chExt cx="2101491" cy="381000"/>
          </a:xfrm>
        </p:grpSpPr>
        <p:sp>
          <p:nvSpPr>
            <p:cNvPr id="42" name="TextBox 41">
              <a:extLst>
                <a:ext uri="{FF2B5EF4-FFF2-40B4-BE49-F238E27FC236}">
                  <a16:creationId xmlns:a16="http://schemas.microsoft.com/office/drawing/2014/main" id="{EE3C946A-F25A-916A-6FF0-0F48C21B3822}"/>
                </a:ext>
              </a:extLst>
            </p:cNvPr>
            <p:cNvSpPr txBox="1"/>
            <p:nvPr/>
          </p:nvSpPr>
          <p:spPr>
            <a:xfrm>
              <a:off x="4004757" y="151165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Actuarial </a:t>
              </a:r>
            </a:p>
          </p:txBody>
        </p:sp>
        <p:sp>
          <p:nvSpPr>
            <p:cNvPr id="12" name="Graphic 138">
              <a:extLst>
                <a:ext uri="{FF2B5EF4-FFF2-40B4-BE49-F238E27FC236}">
                  <a16:creationId xmlns:a16="http://schemas.microsoft.com/office/drawing/2014/main" id="{DF841710-46B0-8332-4BCB-0EA292F143E6}"/>
                </a:ext>
              </a:extLst>
            </p:cNvPr>
            <p:cNvSpPr>
              <a:spLocks noChangeAspect="1"/>
            </p:cNvSpPr>
            <p:nvPr/>
          </p:nvSpPr>
          <p:spPr>
            <a:xfrm>
              <a:off x="3506997" y="1488643"/>
              <a:ext cx="304800" cy="381000"/>
            </a:xfrm>
            <a:custGeom>
              <a:avLst/>
              <a:gdLst>
                <a:gd name="connsiteX0" fmla="*/ 0 w 304800"/>
                <a:gd name="connsiteY0" fmla="*/ 61913 h 381000"/>
                <a:gd name="connsiteX1" fmla="*/ 61913 w 304800"/>
                <a:gd name="connsiteY1" fmla="*/ 0 h 381000"/>
                <a:gd name="connsiteX2" fmla="*/ 242888 w 304800"/>
                <a:gd name="connsiteY2" fmla="*/ 0 h 381000"/>
                <a:gd name="connsiteX3" fmla="*/ 304800 w 304800"/>
                <a:gd name="connsiteY3" fmla="*/ 61913 h 381000"/>
                <a:gd name="connsiteX4" fmla="*/ 304800 w 304800"/>
                <a:gd name="connsiteY4" fmla="*/ 319088 h 381000"/>
                <a:gd name="connsiteX5" fmla="*/ 242888 w 304800"/>
                <a:gd name="connsiteY5" fmla="*/ 381000 h 381000"/>
                <a:gd name="connsiteX6" fmla="*/ 61913 w 304800"/>
                <a:gd name="connsiteY6" fmla="*/ 381000 h 381000"/>
                <a:gd name="connsiteX7" fmla="*/ 0 w 304800"/>
                <a:gd name="connsiteY7" fmla="*/ 319088 h 381000"/>
                <a:gd name="connsiteX8" fmla="*/ 0 w 304800"/>
                <a:gd name="connsiteY8" fmla="*/ 61913 h 381000"/>
                <a:gd name="connsiteX9" fmla="*/ 95250 w 304800"/>
                <a:gd name="connsiteY9" fmla="*/ 57150 h 381000"/>
                <a:gd name="connsiteX10" fmla="*/ 57150 w 304800"/>
                <a:gd name="connsiteY10" fmla="*/ 95250 h 381000"/>
                <a:gd name="connsiteX11" fmla="*/ 57150 w 304800"/>
                <a:gd name="connsiteY11" fmla="*/ 114300 h 381000"/>
                <a:gd name="connsiteX12" fmla="*/ 95250 w 304800"/>
                <a:gd name="connsiteY12" fmla="*/ 152400 h 381000"/>
                <a:gd name="connsiteX13" fmla="*/ 209550 w 304800"/>
                <a:gd name="connsiteY13" fmla="*/ 152400 h 381000"/>
                <a:gd name="connsiteX14" fmla="*/ 247650 w 304800"/>
                <a:gd name="connsiteY14" fmla="*/ 114300 h 381000"/>
                <a:gd name="connsiteX15" fmla="*/ 247650 w 304800"/>
                <a:gd name="connsiteY15" fmla="*/ 95250 h 381000"/>
                <a:gd name="connsiteX16" fmla="*/ 209550 w 304800"/>
                <a:gd name="connsiteY16" fmla="*/ 57150 h 381000"/>
                <a:gd name="connsiteX17" fmla="*/ 95250 w 304800"/>
                <a:gd name="connsiteY17" fmla="*/ 57150 h 381000"/>
                <a:gd name="connsiteX18" fmla="*/ 104775 w 304800"/>
                <a:gd name="connsiteY18" fmla="*/ 214313 h 381000"/>
                <a:gd name="connsiteX19" fmla="*/ 80963 w 304800"/>
                <a:gd name="connsiteY19" fmla="*/ 190500 h 381000"/>
                <a:gd name="connsiteX20" fmla="*/ 57150 w 304800"/>
                <a:gd name="connsiteY20" fmla="*/ 214313 h 381000"/>
                <a:gd name="connsiteX21" fmla="*/ 80963 w 304800"/>
                <a:gd name="connsiteY21" fmla="*/ 238125 h 381000"/>
                <a:gd name="connsiteX22" fmla="*/ 104775 w 304800"/>
                <a:gd name="connsiteY22" fmla="*/ 214313 h 381000"/>
                <a:gd name="connsiteX23" fmla="*/ 80963 w 304800"/>
                <a:gd name="connsiteY23" fmla="*/ 314325 h 381000"/>
                <a:gd name="connsiteX24" fmla="*/ 104775 w 304800"/>
                <a:gd name="connsiteY24" fmla="*/ 290513 h 381000"/>
                <a:gd name="connsiteX25" fmla="*/ 80963 w 304800"/>
                <a:gd name="connsiteY25" fmla="*/ 266700 h 381000"/>
                <a:gd name="connsiteX26" fmla="*/ 57150 w 304800"/>
                <a:gd name="connsiteY26" fmla="*/ 290513 h 381000"/>
                <a:gd name="connsiteX27" fmla="*/ 80963 w 304800"/>
                <a:gd name="connsiteY27" fmla="*/ 314325 h 381000"/>
                <a:gd name="connsiteX28" fmla="*/ 247650 w 304800"/>
                <a:gd name="connsiteY28" fmla="*/ 214313 h 381000"/>
                <a:gd name="connsiteX29" fmla="*/ 223838 w 304800"/>
                <a:gd name="connsiteY29" fmla="*/ 190500 h 381000"/>
                <a:gd name="connsiteX30" fmla="*/ 200025 w 304800"/>
                <a:gd name="connsiteY30" fmla="*/ 214313 h 381000"/>
                <a:gd name="connsiteX31" fmla="*/ 223838 w 304800"/>
                <a:gd name="connsiteY31" fmla="*/ 238125 h 381000"/>
                <a:gd name="connsiteX32" fmla="*/ 247650 w 304800"/>
                <a:gd name="connsiteY32" fmla="*/ 214313 h 381000"/>
                <a:gd name="connsiteX33" fmla="*/ 223838 w 304800"/>
                <a:gd name="connsiteY33" fmla="*/ 314325 h 381000"/>
                <a:gd name="connsiteX34" fmla="*/ 247650 w 304800"/>
                <a:gd name="connsiteY34" fmla="*/ 290513 h 381000"/>
                <a:gd name="connsiteX35" fmla="*/ 223838 w 304800"/>
                <a:gd name="connsiteY35" fmla="*/ 266700 h 381000"/>
                <a:gd name="connsiteX36" fmla="*/ 200025 w 304800"/>
                <a:gd name="connsiteY36" fmla="*/ 290513 h 381000"/>
                <a:gd name="connsiteX37" fmla="*/ 223838 w 304800"/>
                <a:gd name="connsiteY37" fmla="*/ 314325 h 381000"/>
                <a:gd name="connsiteX38" fmla="*/ 176213 w 304800"/>
                <a:gd name="connsiteY38" fmla="*/ 214313 h 381000"/>
                <a:gd name="connsiteX39" fmla="*/ 152400 w 304800"/>
                <a:gd name="connsiteY39" fmla="*/ 190500 h 381000"/>
                <a:gd name="connsiteX40" fmla="*/ 128588 w 304800"/>
                <a:gd name="connsiteY40" fmla="*/ 214313 h 381000"/>
                <a:gd name="connsiteX41" fmla="*/ 152400 w 304800"/>
                <a:gd name="connsiteY41" fmla="*/ 238125 h 381000"/>
                <a:gd name="connsiteX42" fmla="*/ 176213 w 304800"/>
                <a:gd name="connsiteY42" fmla="*/ 214313 h 381000"/>
                <a:gd name="connsiteX43" fmla="*/ 152400 w 304800"/>
                <a:gd name="connsiteY43" fmla="*/ 314325 h 381000"/>
                <a:gd name="connsiteX44" fmla="*/ 176213 w 304800"/>
                <a:gd name="connsiteY44" fmla="*/ 290513 h 381000"/>
                <a:gd name="connsiteX45" fmla="*/ 152400 w 304800"/>
                <a:gd name="connsiteY45" fmla="*/ 266700 h 381000"/>
                <a:gd name="connsiteX46" fmla="*/ 128588 w 304800"/>
                <a:gd name="connsiteY46" fmla="*/ 290513 h 381000"/>
                <a:gd name="connsiteX47" fmla="*/ 152400 w 304800"/>
                <a:gd name="connsiteY47" fmla="*/ 31432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4800" h="381000">
                  <a:moveTo>
                    <a:pt x="0" y="61913"/>
                  </a:moveTo>
                  <a:cubicBezTo>
                    <a:pt x="0" y="27719"/>
                    <a:pt x="27719" y="0"/>
                    <a:pt x="61913" y="0"/>
                  </a:cubicBezTo>
                  <a:lnTo>
                    <a:pt x="242888" y="0"/>
                  </a:lnTo>
                  <a:cubicBezTo>
                    <a:pt x="277080" y="0"/>
                    <a:pt x="304800" y="27719"/>
                    <a:pt x="304800" y="61913"/>
                  </a:cubicBezTo>
                  <a:lnTo>
                    <a:pt x="304800" y="319088"/>
                  </a:lnTo>
                  <a:cubicBezTo>
                    <a:pt x="304800" y="353280"/>
                    <a:pt x="277080" y="381000"/>
                    <a:pt x="242888" y="381000"/>
                  </a:cubicBezTo>
                  <a:lnTo>
                    <a:pt x="61913" y="381000"/>
                  </a:lnTo>
                  <a:cubicBezTo>
                    <a:pt x="27719" y="381000"/>
                    <a:pt x="0" y="353280"/>
                    <a:pt x="0" y="319088"/>
                  </a:cubicBezTo>
                  <a:lnTo>
                    <a:pt x="0" y="61913"/>
                  </a:lnTo>
                  <a:close/>
                  <a:moveTo>
                    <a:pt x="95250" y="57150"/>
                  </a:moveTo>
                  <a:cubicBezTo>
                    <a:pt x="74208" y="57150"/>
                    <a:pt x="57150" y="74208"/>
                    <a:pt x="57150" y="95250"/>
                  </a:cubicBezTo>
                  <a:lnTo>
                    <a:pt x="57150" y="114300"/>
                  </a:lnTo>
                  <a:cubicBezTo>
                    <a:pt x="57150" y="135342"/>
                    <a:pt x="74208" y="152400"/>
                    <a:pt x="95250" y="152400"/>
                  </a:cubicBezTo>
                  <a:lnTo>
                    <a:pt x="209550" y="152400"/>
                  </a:lnTo>
                  <a:cubicBezTo>
                    <a:pt x="230593" y="152400"/>
                    <a:pt x="247650" y="135342"/>
                    <a:pt x="247650" y="114300"/>
                  </a:cubicBezTo>
                  <a:lnTo>
                    <a:pt x="247650" y="95250"/>
                  </a:lnTo>
                  <a:cubicBezTo>
                    <a:pt x="247650" y="74208"/>
                    <a:pt x="230593" y="57150"/>
                    <a:pt x="209550" y="57150"/>
                  </a:cubicBezTo>
                  <a:lnTo>
                    <a:pt x="95250" y="57150"/>
                  </a:lnTo>
                  <a:close/>
                  <a:moveTo>
                    <a:pt x="104775" y="214313"/>
                  </a:moveTo>
                  <a:cubicBezTo>
                    <a:pt x="104775" y="201160"/>
                    <a:pt x="94114" y="190500"/>
                    <a:pt x="80963" y="190500"/>
                  </a:cubicBezTo>
                  <a:cubicBezTo>
                    <a:pt x="67811" y="190500"/>
                    <a:pt x="57150" y="201160"/>
                    <a:pt x="57150" y="214313"/>
                  </a:cubicBezTo>
                  <a:cubicBezTo>
                    <a:pt x="57150" y="227465"/>
                    <a:pt x="67811" y="238125"/>
                    <a:pt x="80963" y="238125"/>
                  </a:cubicBezTo>
                  <a:cubicBezTo>
                    <a:pt x="94114" y="238125"/>
                    <a:pt x="104775" y="227465"/>
                    <a:pt x="104775" y="214313"/>
                  </a:cubicBezTo>
                  <a:close/>
                  <a:moveTo>
                    <a:pt x="80963" y="314325"/>
                  </a:moveTo>
                  <a:cubicBezTo>
                    <a:pt x="94114" y="314325"/>
                    <a:pt x="104775" y="303665"/>
                    <a:pt x="104775" y="290513"/>
                  </a:cubicBezTo>
                  <a:cubicBezTo>
                    <a:pt x="104775" y="277360"/>
                    <a:pt x="94114" y="266700"/>
                    <a:pt x="80963" y="266700"/>
                  </a:cubicBezTo>
                  <a:cubicBezTo>
                    <a:pt x="67811" y="266700"/>
                    <a:pt x="57150" y="277360"/>
                    <a:pt x="57150" y="290513"/>
                  </a:cubicBezTo>
                  <a:cubicBezTo>
                    <a:pt x="57150" y="303665"/>
                    <a:pt x="67811" y="314325"/>
                    <a:pt x="80963" y="314325"/>
                  </a:cubicBezTo>
                  <a:close/>
                  <a:moveTo>
                    <a:pt x="247650" y="214313"/>
                  </a:moveTo>
                  <a:cubicBezTo>
                    <a:pt x="247650" y="201160"/>
                    <a:pt x="236990" y="190500"/>
                    <a:pt x="223838" y="190500"/>
                  </a:cubicBezTo>
                  <a:cubicBezTo>
                    <a:pt x="210685" y="190500"/>
                    <a:pt x="200025" y="201160"/>
                    <a:pt x="200025" y="214313"/>
                  </a:cubicBezTo>
                  <a:cubicBezTo>
                    <a:pt x="200025" y="227465"/>
                    <a:pt x="210685" y="238125"/>
                    <a:pt x="223838" y="238125"/>
                  </a:cubicBezTo>
                  <a:cubicBezTo>
                    <a:pt x="236990" y="238125"/>
                    <a:pt x="247650" y="227465"/>
                    <a:pt x="247650" y="214313"/>
                  </a:cubicBezTo>
                  <a:close/>
                  <a:moveTo>
                    <a:pt x="223838" y="314325"/>
                  </a:moveTo>
                  <a:cubicBezTo>
                    <a:pt x="236990" y="314325"/>
                    <a:pt x="247650" y="303665"/>
                    <a:pt x="247650" y="290513"/>
                  </a:cubicBezTo>
                  <a:cubicBezTo>
                    <a:pt x="247650" y="277360"/>
                    <a:pt x="236990" y="266700"/>
                    <a:pt x="223838" y="266700"/>
                  </a:cubicBezTo>
                  <a:cubicBezTo>
                    <a:pt x="210685" y="266700"/>
                    <a:pt x="200025" y="277360"/>
                    <a:pt x="200025" y="290513"/>
                  </a:cubicBezTo>
                  <a:cubicBezTo>
                    <a:pt x="200025" y="303665"/>
                    <a:pt x="210685" y="314325"/>
                    <a:pt x="223838" y="314325"/>
                  </a:cubicBezTo>
                  <a:close/>
                  <a:moveTo>
                    <a:pt x="176213" y="214313"/>
                  </a:moveTo>
                  <a:cubicBezTo>
                    <a:pt x="176213" y="201160"/>
                    <a:pt x="165552" y="190500"/>
                    <a:pt x="152400" y="190500"/>
                  </a:cubicBezTo>
                  <a:cubicBezTo>
                    <a:pt x="139248" y="190500"/>
                    <a:pt x="128588" y="201160"/>
                    <a:pt x="128588" y="214313"/>
                  </a:cubicBezTo>
                  <a:cubicBezTo>
                    <a:pt x="128588" y="227465"/>
                    <a:pt x="139248" y="238125"/>
                    <a:pt x="152400" y="238125"/>
                  </a:cubicBezTo>
                  <a:cubicBezTo>
                    <a:pt x="165552" y="238125"/>
                    <a:pt x="176213" y="227465"/>
                    <a:pt x="176213" y="214313"/>
                  </a:cubicBezTo>
                  <a:close/>
                  <a:moveTo>
                    <a:pt x="152400" y="314325"/>
                  </a:moveTo>
                  <a:cubicBezTo>
                    <a:pt x="165552" y="314325"/>
                    <a:pt x="176213" y="303665"/>
                    <a:pt x="176213" y="290513"/>
                  </a:cubicBezTo>
                  <a:cubicBezTo>
                    <a:pt x="176213" y="277360"/>
                    <a:pt x="165552" y="266700"/>
                    <a:pt x="152400" y="266700"/>
                  </a:cubicBezTo>
                  <a:cubicBezTo>
                    <a:pt x="139248" y="266700"/>
                    <a:pt x="128588" y="277360"/>
                    <a:pt x="128588" y="290513"/>
                  </a:cubicBezTo>
                  <a:cubicBezTo>
                    <a:pt x="128588" y="303665"/>
                    <a:pt x="139248" y="314325"/>
                    <a:pt x="152400" y="314325"/>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99101" y="2544022"/>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Validate and document actuarial models in human language</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501210" y="3287146"/>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Automatically generate actuarial compliance reports</a:t>
            </a: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501210" y="4030270"/>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Enhance search techniques </a:t>
            </a:r>
            <a:br>
              <a:rPr kumimoji="0" lang="en-CA" sz="1000" b="0" i="0" u="none" strike="noStrike" kern="1200" cap="none" spc="0" normalizeH="0" baseline="0" noProof="0">
                <a:ln>
                  <a:noFill/>
                </a:ln>
                <a:solidFill>
                  <a:srgbClr val="FFFFFF"/>
                </a:solidFill>
                <a:effectLst/>
                <a:uLnTx/>
                <a:uFillTx/>
                <a:latin typeface="Segoe UI"/>
                <a:ea typeface="+mn-ea"/>
                <a:cs typeface="+mn-cs"/>
              </a:rPr>
            </a:br>
            <a:r>
              <a:rPr kumimoji="0" lang="en-CA" sz="1000" b="0" i="0" u="none" strike="noStrike" kern="1200" cap="none" spc="0" normalizeH="0" baseline="0" noProof="0">
                <a:ln>
                  <a:noFill/>
                </a:ln>
                <a:solidFill>
                  <a:srgbClr val="FFFFFF"/>
                </a:solidFill>
                <a:effectLst/>
                <a:uLnTx/>
                <a:uFillTx/>
                <a:latin typeface="Segoe UI"/>
                <a:ea typeface="+mn-ea"/>
                <a:cs typeface="+mn-cs"/>
              </a:rPr>
              <a:t>for trend analysis with natural language queries</a:t>
            </a:r>
          </a:p>
        </p:txBody>
      </p:sp>
      <p:grpSp>
        <p:nvGrpSpPr>
          <p:cNvPr id="26" name="Group 25" descr="Underwriting">
            <a:extLst>
              <a:ext uri="{FF2B5EF4-FFF2-40B4-BE49-F238E27FC236}">
                <a16:creationId xmlns:a16="http://schemas.microsoft.com/office/drawing/2014/main" id="{5E755F2E-2E61-2FC6-BF92-0B0B2F0642BB}"/>
              </a:ext>
            </a:extLst>
          </p:cNvPr>
          <p:cNvGrpSpPr/>
          <p:nvPr/>
        </p:nvGrpSpPr>
        <p:grpSpPr>
          <a:xfrm>
            <a:off x="6444590" y="2200616"/>
            <a:ext cx="2036450" cy="313932"/>
            <a:chOff x="6530315" y="1511659"/>
            <a:chExt cx="2036450" cy="313932"/>
          </a:xfrm>
        </p:grpSpPr>
        <p:sp>
          <p:nvSpPr>
            <p:cNvPr id="53" name="TextBox 52">
              <a:extLst>
                <a:ext uri="{FF2B5EF4-FFF2-40B4-BE49-F238E27FC236}">
                  <a16:creationId xmlns:a16="http://schemas.microsoft.com/office/drawing/2014/main" id="{4DC40F92-A716-4A06-9433-3B4DE3442E31}"/>
                </a:ext>
              </a:extLst>
            </p:cNvPr>
            <p:cNvSpPr txBox="1"/>
            <p:nvPr/>
          </p:nvSpPr>
          <p:spPr>
            <a:xfrm>
              <a:off x="7143291" y="1511659"/>
              <a:ext cx="142347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Underwriting</a:t>
              </a:r>
            </a:p>
          </p:txBody>
        </p:sp>
        <p:sp>
          <p:nvSpPr>
            <p:cNvPr id="15" name="Graphic 67">
              <a:extLst>
                <a:ext uri="{FF2B5EF4-FFF2-40B4-BE49-F238E27FC236}">
                  <a16:creationId xmlns:a16="http://schemas.microsoft.com/office/drawing/2014/main" id="{39067237-76B9-69E5-3123-D9BFB172AE82}"/>
                </a:ext>
              </a:extLst>
            </p:cNvPr>
            <p:cNvSpPr>
              <a:spLocks noChangeAspect="1"/>
            </p:cNvSpPr>
            <p:nvPr/>
          </p:nvSpPr>
          <p:spPr>
            <a:xfrm>
              <a:off x="6530315" y="1525393"/>
              <a:ext cx="411480" cy="257175"/>
            </a:xfrm>
            <a:custGeom>
              <a:avLst/>
              <a:gdLst>
                <a:gd name="connsiteX0" fmla="*/ 376622 w 381000"/>
                <a:gd name="connsiteY0" fmla="*/ 24579 h 238125"/>
                <a:gd name="connsiteX1" fmla="*/ 377003 w 381000"/>
                <a:gd name="connsiteY1" fmla="*/ 4377 h 238125"/>
                <a:gd name="connsiteX2" fmla="*/ 356803 w 381000"/>
                <a:gd name="connsiteY2" fmla="*/ 3996 h 238125"/>
                <a:gd name="connsiteX3" fmla="*/ 228215 w 381000"/>
                <a:gd name="connsiteY3" fmla="*/ 127822 h 238125"/>
                <a:gd name="connsiteX4" fmla="*/ 227834 w 381000"/>
                <a:gd name="connsiteY4" fmla="*/ 148022 h 238125"/>
                <a:gd name="connsiteX5" fmla="*/ 248035 w 381000"/>
                <a:gd name="connsiteY5" fmla="*/ 148403 h 238125"/>
                <a:gd name="connsiteX6" fmla="*/ 376622 w 381000"/>
                <a:gd name="connsiteY6" fmla="*/ 24579 h 238125"/>
                <a:gd name="connsiteX7" fmla="*/ 323597 w 381000"/>
                <a:gd name="connsiteY7" fmla="*/ 9525 h 238125"/>
                <a:gd name="connsiteX8" fmla="*/ 48578 w 381000"/>
                <a:gd name="connsiteY8" fmla="*/ 9525 h 238125"/>
                <a:gd name="connsiteX9" fmla="*/ 0 w 381000"/>
                <a:gd name="connsiteY9" fmla="*/ 58103 h 238125"/>
                <a:gd name="connsiteX10" fmla="*/ 0 w 381000"/>
                <a:gd name="connsiteY10" fmla="*/ 189548 h 238125"/>
                <a:gd name="connsiteX11" fmla="*/ 48578 w 381000"/>
                <a:gd name="connsiteY11" fmla="*/ 238125 h 238125"/>
                <a:gd name="connsiteX12" fmla="*/ 332423 w 381000"/>
                <a:gd name="connsiteY12" fmla="*/ 238125 h 238125"/>
                <a:gd name="connsiteX13" fmla="*/ 381000 w 381000"/>
                <a:gd name="connsiteY13" fmla="*/ 189548 h 238125"/>
                <a:gd name="connsiteX14" fmla="*/ 381000 w 381000"/>
                <a:gd name="connsiteY14" fmla="*/ 58103 h 238125"/>
                <a:gd name="connsiteX15" fmla="*/ 379916 w 381000"/>
                <a:gd name="connsiteY15" fmla="*/ 47854 h 238125"/>
                <a:gd name="connsiteX16" fmla="*/ 261250 w 381000"/>
                <a:gd name="connsiteY16" fmla="*/ 162127 h 238125"/>
                <a:gd name="connsiteX17" fmla="*/ 214111 w 381000"/>
                <a:gd name="connsiteY17" fmla="*/ 161237 h 238125"/>
                <a:gd name="connsiteX18" fmla="*/ 215000 w 381000"/>
                <a:gd name="connsiteY18" fmla="*/ 114098 h 238125"/>
                <a:gd name="connsiteX19" fmla="*/ 323597 w 381000"/>
                <a:gd name="connsiteY19" fmla="*/ 9525 h 238125"/>
                <a:gd name="connsiteX20" fmla="*/ 47625 w 381000"/>
                <a:gd name="connsiteY20" fmla="*/ 90488 h 238125"/>
                <a:gd name="connsiteX21" fmla="*/ 61913 w 381000"/>
                <a:gd name="connsiteY21" fmla="*/ 76200 h 238125"/>
                <a:gd name="connsiteX22" fmla="*/ 100013 w 381000"/>
                <a:gd name="connsiteY22" fmla="*/ 76200 h 238125"/>
                <a:gd name="connsiteX23" fmla="*/ 114300 w 381000"/>
                <a:gd name="connsiteY23" fmla="*/ 90488 h 238125"/>
                <a:gd name="connsiteX24" fmla="*/ 100013 w 381000"/>
                <a:gd name="connsiteY24" fmla="*/ 104775 h 238125"/>
                <a:gd name="connsiteX25" fmla="*/ 61913 w 381000"/>
                <a:gd name="connsiteY25" fmla="*/ 104775 h 238125"/>
                <a:gd name="connsiteX26" fmla="*/ 47625 w 381000"/>
                <a:gd name="connsiteY26" fmla="*/ 90488 h 238125"/>
                <a:gd name="connsiteX27" fmla="*/ 47625 w 381000"/>
                <a:gd name="connsiteY27" fmla="*/ 157163 h 238125"/>
                <a:gd name="connsiteX28" fmla="*/ 61913 w 381000"/>
                <a:gd name="connsiteY28" fmla="*/ 142875 h 238125"/>
                <a:gd name="connsiteX29" fmla="*/ 157163 w 381000"/>
                <a:gd name="connsiteY29" fmla="*/ 142875 h 238125"/>
                <a:gd name="connsiteX30" fmla="*/ 171450 w 381000"/>
                <a:gd name="connsiteY30" fmla="*/ 157163 h 238125"/>
                <a:gd name="connsiteX31" fmla="*/ 157163 w 381000"/>
                <a:gd name="connsiteY31" fmla="*/ 171450 h 238125"/>
                <a:gd name="connsiteX32" fmla="*/ 61913 w 381000"/>
                <a:gd name="connsiteY32" fmla="*/ 171450 h 238125"/>
                <a:gd name="connsiteX33" fmla="*/ 47625 w 381000"/>
                <a:gd name="connsiteY33" fmla="*/ 157163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38125">
                  <a:moveTo>
                    <a:pt x="376622" y="24579"/>
                  </a:moveTo>
                  <a:cubicBezTo>
                    <a:pt x="382307" y="19106"/>
                    <a:pt x="382478" y="10061"/>
                    <a:pt x="377003" y="4377"/>
                  </a:cubicBezTo>
                  <a:cubicBezTo>
                    <a:pt x="371530" y="-1307"/>
                    <a:pt x="362485" y="-1477"/>
                    <a:pt x="356803" y="3996"/>
                  </a:cubicBezTo>
                  <a:lnTo>
                    <a:pt x="228215" y="127822"/>
                  </a:lnTo>
                  <a:cubicBezTo>
                    <a:pt x="222531" y="133295"/>
                    <a:pt x="222359" y="142340"/>
                    <a:pt x="227834" y="148022"/>
                  </a:cubicBezTo>
                  <a:cubicBezTo>
                    <a:pt x="233307" y="153707"/>
                    <a:pt x="242352" y="153878"/>
                    <a:pt x="248035" y="148403"/>
                  </a:cubicBezTo>
                  <a:lnTo>
                    <a:pt x="376622" y="24579"/>
                  </a:lnTo>
                  <a:close/>
                  <a:moveTo>
                    <a:pt x="323597" y="9525"/>
                  </a:moveTo>
                  <a:lnTo>
                    <a:pt x="48578" y="9525"/>
                  </a:lnTo>
                  <a:cubicBezTo>
                    <a:pt x="21749" y="9525"/>
                    <a:pt x="0" y="31274"/>
                    <a:pt x="0" y="58103"/>
                  </a:cubicBezTo>
                  <a:lnTo>
                    <a:pt x="0" y="189548"/>
                  </a:lnTo>
                  <a:cubicBezTo>
                    <a:pt x="0" y="216376"/>
                    <a:pt x="21749" y="238125"/>
                    <a:pt x="48578" y="238125"/>
                  </a:cubicBezTo>
                  <a:lnTo>
                    <a:pt x="332423" y="238125"/>
                  </a:lnTo>
                  <a:cubicBezTo>
                    <a:pt x="359251" y="238125"/>
                    <a:pt x="381000" y="216376"/>
                    <a:pt x="381000" y="189548"/>
                  </a:cubicBezTo>
                  <a:lnTo>
                    <a:pt x="381000" y="58103"/>
                  </a:lnTo>
                  <a:cubicBezTo>
                    <a:pt x="381000" y="54586"/>
                    <a:pt x="380627" y="51158"/>
                    <a:pt x="379916" y="47854"/>
                  </a:cubicBezTo>
                  <a:lnTo>
                    <a:pt x="261250" y="162127"/>
                  </a:lnTo>
                  <a:cubicBezTo>
                    <a:pt x="247987" y="174898"/>
                    <a:pt x="226882" y="174500"/>
                    <a:pt x="214111" y="161237"/>
                  </a:cubicBezTo>
                  <a:cubicBezTo>
                    <a:pt x="201339" y="147975"/>
                    <a:pt x="201738" y="126869"/>
                    <a:pt x="215000" y="114098"/>
                  </a:cubicBezTo>
                  <a:lnTo>
                    <a:pt x="323597" y="9525"/>
                  </a:lnTo>
                  <a:close/>
                  <a:moveTo>
                    <a:pt x="47625" y="90488"/>
                  </a:moveTo>
                  <a:cubicBezTo>
                    <a:pt x="47625" y="82597"/>
                    <a:pt x="54022" y="76200"/>
                    <a:pt x="61913" y="76200"/>
                  </a:cubicBezTo>
                  <a:lnTo>
                    <a:pt x="100013" y="76200"/>
                  </a:lnTo>
                  <a:cubicBezTo>
                    <a:pt x="107903" y="76200"/>
                    <a:pt x="114300" y="82597"/>
                    <a:pt x="114300" y="90488"/>
                  </a:cubicBezTo>
                  <a:cubicBezTo>
                    <a:pt x="114300" y="98378"/>
                    <a:pt x="107903" y="104775"/>
                    <a:pt x="100013" y="104775"/>
                  </a:cubicBezTo>
                  <a:lnTo>
                    <a:pt x="61913" y="104775"/>
                  </a:lnTo>
                  <a:cubicBezTo>
                    <a:pt x="54022" y="104775"/>
                    <a:pt x="47625" y="98378"/>
                    <a:pt x="47625" y="90488"/>
                  </a:cubicBezTo>
                  <a:close/>
                  <a:moveTo>
                    <a:pt x="47625" y="157163"/>
                  </a:moveTo>
                  <a:cubicBezTo>
                    <a:pt x="47625" y="149272"/>
                    <a:pt x="54022" y="142875"/>
                    <a:pt x="61913" y="142875"/>
                  </a:cubicBezTo>
                  <a:lnTo>
                    <a:pt x="157163" y="142875"/>
                  </a:lnTo>
                  <a:cubicBezTo>
                    <a:pt x="165053" y="142875"/>
                    <a:pt x="171450" y="149272"/>
                    <a:pt x="171450" y="157163"/>
                  </a:cubicBezTo>
                  <a:cubicBezTo>
                    <a:pt x="171450" y="165053"/>
                    <a:pt x="165053" y="171450"/>
                    <a:pt x="157163" y="171450"/>
                  </a:cubicBezTo>
                  <a:lnTo>
                    <a:pt x="61913" y="171450"/>
                  </a:lnTo>
                  <a:cubicBezTo>
                    <a:pt x="54022" y="171450"/>
                    <a:pt x="47625" y="165053"/>
                    <a:pt x="47625" y="157163"/>
                  </a:cubicBez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AB723BE0-C21A-BF60-05C7-D10A22A8EF40}"/>
              </a:ext>
            </a:extLst>
          </p:cNvPr>
          <p:cNvSpPr/>
          <p:nvPr/>
        </p:nvSpPr>
        <p:spPr bwMode="auto">
          <a:xfrm>
            <a:off x="6408591" y="2544022"/>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Automate email replies to agents and other key stakeholders</a:t>
            </a:r>
          </a:p>
        </p:txBody>
      </p:sp>
      <p:sp>
        <p:nvSpPr>
          <p:cNvPr id="75" name="Rectangle 74">
            <a:extLst>
              <a:ext uri="{FF2B5EF4-FFF2-40B4-BE49-F238E27FC236}">
                <a16:creationId xmlns:a16="http://schemas.microsoft.com/office/drawing/2014/main" id="{0068E43B-5F90-A03A-D021-1C68C2EE0380}"/>
              </a:ext>
            </a:extLst>
          </p:cNvPr>
          <p:cNvSpPr/>
          <p:nvPr/>
        </p:nvSpPr>
        <p:spPr bwMode="auto">
          <a:xfrm>
            <a:off x="6412809" y="3287146"/>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Summarize application details to help underwriters focus on key issues/risk</a:t>
            </a:r>
          </a:p>
        </p:txBody>
      </p:sp>
      <p:sp>
        <p:nvSpPr>
          <p:cNvPr id="19" name="Rectangle 18">
            <a:extLst>
              <a:ext uri="{FF2B5EF4-FFF2-40B4-BE49-F238E27FC236}">
                <a16:creationId xmlns:a16="http://schemas.microsoft.com/office/drawing/2014/main" id="{ABB35E87-C87F-87DF-9481-8DA3F90F8B4A}"/>
              </a:ext>
            </a:extLst>
          </p:cNvPr>
          <p:cNvSpPr/>
          <p:nvPr/>
        </p:nvSpPr>
        <p:spPr bwMode="auto">
          <a:xfrm>
            <a:off x="6412809" y="4030270"/>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Automatically generate Subject Matter Expert docs (e.g., policy documents) and audit responses</a:t>
            </a:r>
          </a:p>
        </p:txBody>
      </p:sp>
      <p:sp>
        <p:nvSpPr>
          <p:cNvPr id="22" name="Rectangle 21">
            <a:extLst>
              <a:ext uri="{FF2B5EF4-FFF2-40B4-BE49-F238E27FC236}">
                <a16:creationId xmlns:a16="http://schemas.microsoft.com/office/drawing/2014/main" id="{A8CDF44E-4CB7-A120-F559-D4B4D27A72F0}"/>
              </a:ext>
            </a:extLst>
          </p:cNvPr>
          <p:cNvSpPr/>
          <p:nvPr/>
        </p:nvSpPr>
        <p:spPr bwMode="auto">
          <a:xfrm>
            <a:off x="6412809" y="4773394"/>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100" b="0" i="0" u="none" strike="noStrike" kern="1200" cap="none" spc="0" normalizeH="0" baseline="0" noProof="0">
                <a:ln>
                  <a:noFill/>
                </a:ln>
                <a:solidFill>
                  <a:srgbClr val="FFFFFF"/>
                </a:solidFill>
                <a:effectLst/>
                <a:uLnTx/>
                <a:uFillTx/>
                <a:latin typeface="Segoe UI Semibold"/>
                <a:ea typeface="+mn-ea"/>
                <a:cs typeface="+mn-cs"/>
              </a:rPr>
              <a:t>Ensure pricing fairness: </a:t>
            </a:r>
            <a:r>
              <a:rPr kumimoji="0" lang="en-CA" sz="1000" b="0" i="0" u="none" strike="noStrike" kern="1200" cap="none" spc="0" normalizeH="0" baseline="0" noProof="0">
                <a:ln>
                  <a:noFill/>
                </a:ln>
                <a:solidFill>
                  <a:srgbClr val="FFFFFF"/>
                </a:solidFill>
                <a:effectLst/>
                <a:uLnTx/>
                <a:uFillTx/>
                <a:latin typeface="Segoe UI"/>
                <a:ea typeface="+mn-ea"/>
                <a:cs typeface="+mn-cs"/>
              </a:rPr>
              <a:t>compare application results across pool for consistency (risk evaluation and pricing)</a:t>
            </a:r>
          </a:p>
        </p:txBody>
      </p:sp>
      <p:sp>
        <p:nvSpPr>
          <p:cNvPr id="21" name="Rectangle 20">
            <a:extLst>
              <a:ext uri="{FF2B5EF4-FFF2-40B4-BE49-F238E27FC236}">
                <a16:creationId xmlns:a16="http://schemas.microsoft.com/office/drawing/2014/main" id="{9EC9977A-815B-BE7F-2512-9E30E42E0C9B}"/>
              </a:ext>
            </a:extLst>
          </p:cNvPr>
          <p:cNvSpPr/>
          <p:nvPr/>
        </p:nvSpPr>
        <p:spPr bwMode="auto">
          <a:xfrm>
            <a:off x="6412809" y="5516519"/>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Simplify onboarding and knowledge/content management</a:t>
            </a:r>
          </a:p>
        </p:txBody>
      </p:sp>
      <p:grpSp>
        <p:nvGrpSpPr>
          <p:cNvPr id="30" name="Group 29" descr="Claims">
            <a:extLst>
              <a:ext uri="{FF2B5EF4-FFF2-40B4-BE49-F238E27FC236}">
                <a16:creationId xmlns:a16="http://schemas.microsoft.com/office/drawing/2014/main" id="{11A9D7CF-3A6F-62D1-2F55-A964ED85431F}"/>
              </a:ext>
            </a:extLst>
          </p:cNvPr>
          <p:cNvGrpSpPr/>
          <p:nvPr/>
        </p:nvGrpSpPr>
        <p:grpSpPr>
          <a:xfrm>
            <a:off x="9336332" y="2130500"/>
            <a:ext cx="2088285" cy="384048"/>
            <a:chOff x="9631607" y="1467465"/>
            <a:chExt cx="2088285" cy="384048"/>
          </a:xfrm>
        </p:grpSpPr>
        <p:sp>
          <p:nvSpPr>
            <p:cNvPr id="55" name="TextBox 54">
              <a:extLst>
                <a:ext uri="{FF2B5EF4-FFF2-40B4-BE49-F238E27FC236}">
                  <a16:creationId xmlns:a16="http://schemas.microsoft.com/office/drawing/2014/main" id="{DE964AD1-72B1-EF73-4E3A-F9CC7EFBFB8C}"/>
                </a:ext>
              </a:extLst>
            </p:cNvPr>
            <p:cNvSpPr txBox="1"/>
            <p:nvPr/>
          </p:nvSpPr>
          <p:spPr>
            <a:xfrm>
              <a:off x="10212598" y="1511659"/>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Claims</a:t>
              </a:r>
            </a:p>
          </p:txBody>
        </p:sp>
        <p:sp>
          <p:nvSpPr>
            <p:cNvPr id="9" name="Graphic 240">
              <a:extLst>
                <a:ext uri="{FF2B5EF4-FFF2-40B4-BE49-F238E27FC236}">
                  <a16:creationId xmlns:a16="http://schemas.microsoft.com/office/drawing/2014/main" id="{58C7B3A0-B328-BD0A-6EB4-77E16FA3DCFE}"/>
                </a:ext>
              </a:extLst>
            </p:cNvPr>
            <p:cNvSpPr>
              <a:spLocks noChangeAspect="1"/>
            </p:cNvSpPr>
            <p:nvPr/>
          </p:nvSpPr>
          <p:spPr>
            <a:xfrm>
              <a:off x="9631607" y="1467465"/>
              <a:ext cx="394155" cy="384048"/>
            </a:xfrm>
            <a:custGeom>
              <a:avLst/>
              <a:gdLst>
                <a:gd name="connsiteX0" fmla="*/ 95250 w 371475"/>
                <a:gd name="connsiteY0" fmla="*/ 0 h 361950"/>
                <a:gd name="connsiteX1" fmla="*/ 190412 w 371475"/>
                <a:gd name="connsiteY1" fmla="*/ 91118 h 361950"/>
                <a:gd name="connsiteX2" fmla="*/ 190500 w 371475"/>
                <a:gd name="connsiteY2" fmla="*/ 95250 h 361950"/>
                <a:gd name="connsiteX3" fmla="*/ 190500 w 371475"/>
                <a:gd name="connsiteY3" fmla="*/ 304800 h 361950"/>
                <a:gd name="connsiteX4" fmla="*/ 133350 w 371475"/>
                <a:gd name="connsiteY4" fmla="*/ 361950 h 361950"/>
                <a:gd name="connsiteX5" fmla="*/ 76297 w 371475"/>
                <a:gd name="connsiteY5" fmla="*/ 308159 h 361950"/>
                <a:gd name="connsiteX6" fmla="*/ 76200 w 371475"/>
                <a:gd name="connsiteY6" fmla="*/ 304800 h 361950"/>
                <a:gd name="connsiteX7" fmla="*/ 76200 w 371475"/>
                <a:gd name="connsiteY7" fmla="*/ 114300 h 361950"/>
                <a:gd name="connsiteX8" fmla="*/ 95250 w 371475"/>
                <a:gd name="connsiteY8" fmla="*/ 95250 h 361950"/>
                <a:gd name="connsiteX9" fmla="*/ 114172 w 371475"/>
                <a:gd name="connsiteY9" fmla="*/ 112078 h 361950"/>
                <a:gd name="connsiteX10" fmla="*/ 114300 w 371475"/>
                <a:gd name="connsiteY10" fmla="*/ 114300 h 361950"/>
                <a:gd name="connsiteX11" fmla="*/ 114300 w 371475"/>
                <a:gd name="connsiteY11" fmla="*/ 304800 h 361950"/>
                <a:gd name="connsiteX12" fmla="*/ 133350 w 371475"/>
                <a:gd name="connsiteY12" fmla="*/ 323850 h 361950"/>
                <a:gd name="connsiteX13" fmla="*/ 152272 w 371475"/>
                <a:gd name="connsiteY13" fmla="*/ 307021 h 361950"/>
                <a:gd name="connsiteX14" fmla="*/ 152400 w 371475"/>
                <a:gd name="connsiteY14" fmla="*/ 304800 h 361950"/>
                <a:gd name="connsiteX15" fmla="*/ 152400 w 371475"/>
                <a:gd name="connsiteY15" fmla="*/ 95250 h 361950"/>
                <a:gd name="connsiteX16" fmla="*/ 95250 w 371475"/>
                <a:gd name="connsiteY16" fmla="*/ 38100 h 361950"/>
                <a:gd name="connsiteX17" fmla="*/ 38197 w 371475"/>
                <a:gd name="connsiteY17" fmla="*/ 91892 h 361950"/>
                <a:gd name="connsiteX18" fmla="*/ 38100 w 371475"/>
                <a:gd name="connsiteY18" fmla="*/ 95250 h 361950"/>
                <a:gd name="connsiteX19" fmla="*/ 38100 w 371475"/>
                <a:gd name="connsiteY19" fmla="*/ 266700 h 361950"/>
                <a:gd name="connsiteX20" fmla="*/ 19050 w 371475"/>
                <a:gd name="connsiteY20" fmla="*/ 285750 h 361950"/>
                <a:gd name="connsiteX21" fmla="*/ 128 w 371475"/>
                <a:gd name="connsiteY21" fmla="*/ 268921 h 361950"/>
                <a:gd name="connsiteX22" fmla="*/ 0 w 371475"/>
                <a:gd name="connsiteY22" fmla="*/ 266700 h 361950"/>
                <a:gd name="connsiteX23" fmla="*/ 0 w 371475"/>
                <a:gd name="connsiteY23" fmla="*/ 95250 h 361950"/>
                <a:gd name="connsiteX24" fmla="*/ 95250 w 371475"/>
                <a:gd name="connsiteY24" fmla="*/ 0 h 361950"/>
                <a:gd name="connsiteX25" fmla="*/ 247650 w 371475"/>
                <a:gd name="connsiteY25" fmla="*/ 266700 h 361950"/>
                <a:gd name="connsiteX26" fmla="*/ 285750 w 371475"/>
                <a:gd name="connsiteY26" fmla="*/ 266700 h 361950"/>
                <a:gd name="connsiteX27" fmla="*/ 304800 w 371475"/>
                <a:gd name="connsiteY27" fmla="*/ 285750 h 361950"/>
                <a:gd name="connsiteX28" fmla="*/ 287971 w 371475"/>
                <a:gd name="connsiteY28" fmla="*/ 304672 h 361950"/>
                <a:gd name="connsiteX29" fmla="*/ 285750 w 371475"/>
                <a:gd name="connsiteY29" fmla="*/ 304800 h 361950"/>
                <a:gd name="connsiteX30" fmla="*/ 247650 w 371475"/>
                <a:gd name="connsiteY30" fmla="*/ 304800 h 361950"/>
                <a:gd name="connsiteX31" fmla="*/ 228600 w 371475"/>
                <a:gd name="connsiteY31" fmla="*/ 285750 h 361950"/>
                <a:gd name="connsiteX32" fmla="*/ 245429 w 371475"/>
                <a:gd name="connsiteY32" fmla="*/ 266828 h 361950"/>
                <a:gd name="connsiteX33" fmla="*/ 247650 w 371475"/>
                <a:gd name="connsiteY33" fmla="*/ 266700 h 361950"/>
                <a:gd name="connsiteX34" fmla="*/ 285750 w 371475"/>
                <a:gd name="connsiteY34" fmla="*/ 266700 h 361950"/>
                <a:gd name="connsiteX35" fmla="*/ 247650 w 371475"/>
                <a:gd name="connsiteY35" fmla="*/ 266700 h 361950"/>
                <a:gd name="connsiteX36" fmla="*/ 247650 w 371475"/>
                <a:gd name="connsiteY36" fmla="*/ 190500 h 361950"/>
                <a:gd name="connsiteX37" fmla="*/ 352425 w 371475"/>
                <a:gd name="connsiteY37" fmla="*/ 190500 h 361950"/>
                <a:gd name="connsiteX38" fmla="*/ 371475 w 371475"/>
                <a:gd name="connsiteY38" fmla="*/ 209550 h 361950"/>
                <a:gd name="connsiteX39" fmla="*/ 354646 w 371475"/>
                <a:gd name="connsiteY39" fmla="*/ 228472 h 361950"/>
                <a:gd name="connsiteX40" fmla="*/ 352425 w 371475"/>
                <a:gd name="connsiteY40" fmla="*/ 228600 h 361950"/>
                <a:gd name="connsiteX41" fmla="*/ 247650 w 371475"/>
                <a:gd name="connsiteY41" fmla="*/ 228600 h 361950"/>
                <a:gd name="connsiteX42" fmla="*/ 228600 w 371475"/>
                <a:gd name="connsiteY42" fmla="*/ 209550 h 361950"/>
                <a:gd name="connsiteX43" fmla="*/ 245429 w 371475"/>
                <a:gd name="connsiteY43" fmla="*/ 190628 h 361950"/>
                <a:gd name="connsiteX44" fmla="*/ 247650 w 371475"/>
                <a:gd name="connsiteY44" fmla="*/ 190500 h 361950"/>
                <a:gd name="connsiteX45" fmla="*/ 352425 w 371475"/>
                <a:gd name="connsiteY45" fmla="*/ 190500 h 361950"/>
                <a:gd name="connsiteX46" fmla="*/ 247650 w 371475"/>
                <a:gd name="connsiteY46" fmla="*/ 190500 h 361950"/>
                <a:gd name="connsiteX47" fmla="*/ 247650 w 371475"/>
                <a:gd name="connsiteY47" fmla="*/ 114300 h 361950"/>
                <a:gd name="connsiteX48" fmla="*/ 352425 w 371475"/>
                <a:gd name="connsiteY48" fmla="*/ 114300 h 361950"/>
                <a:gd name="connsiteX49" fmla="*/ 371475 w 371475"/>
                <a:gd name="connsiteY49" fmla="*/ 133350 h 361950"/>
                <a:gd name="connsiteX50" fmla="*/ 354646 w 371475"/>
                <a:gd name="connsiteY50" fmla="*/ 152272 h 361950"/>
                <a:gd name="connsiteX51" fmla="*/ 352425 w 371475"/>
                <a:gd name="connsiteY51" fmla="*/ 152400 h 361950"/>
                <a:gd name="connsiteX52" fmla="*/ 247650 w 371475"/>
                <a:gd name="connsiteY52" fmla="*/ 152400 h 361950"/>
                <a:gd name="connsiteX53" fmla="*/ 228600 w 371475"/>
                <a:gd name="connsiteY53" fmla="*/ 133350 h 361950"/>
                <a:gd name="connsiteX54" fmla="*/ 245429 w 371475"/>
                <a:gd name="connsiteY54" fmla="*/ 114428 h 361950"/>
                <a:gd name="connsiteX55" fmla="*/ 247650 w 371475"/>
                <a:gd name="connsiteY55" fmla="*/ 114300 h 361950"/>
                <a:gd name="connsiteX56" fmla="*/ 352425 w 371475"/>
                <a:gd name="connsiteY56" fmla="*/ 114300 h 361950"/>
                <a:gd name="connsiteX57" fmla="*/ 247650 w 371475"/>
                <a:gd name="connsiteY57" fmla="*/ 114300 h 361950"/>
                <a:gd name="connsiteX58" fmla="*/ 247650 w 371475"/>
                <a:gd name="connsiteY58" fmla="*/ 38100 h 361950"/>
                <a:gd name="connsiteX59" fmla="*/ 352425 w 371475"/>
                <a:gd name="connsiteY59" fmla="*/ 38100 h 361950"/>
                <a:gd name="connsiteX60" fmla="*/ 371475 w 371475"/>
                <a:gd name="connsiteY60" fmla="*/ 57150 h 361950"/>
                <a:gd name="connsiteX61" fmla="*/ 354646 w 371475"/>
                <a:gd name="connsiteY61" fmla="*/ 76072 h 361950"/>
                <a:gd name="connsiteX62" fmla="*/ 352425 w 371475"/>
                <a:gd name="connsiteY62" fmla="*/ 76200 h 361950"/>
                <a:gd name="connsiteX63" fmla="*/ 247650 w 371475"/>
                <a:gd name="connsiteY63" fmla="*/ 76200 h 361950"/>
                <a:gd name="connsiteX64" fmla="*/ 228600 w 371475"/>
                <a:gd name="connsiteY64" fmla="*/ 57150 h 361950"/>
                <a:gd name="connsiteX65" fmla="*/ 245429 w 371475"/>
                <a:gd name="connsiteY65" fmla="*/ 38228 h 361950"/>
                <a:gd name="connsiteX66" fmla="*/ 247650 w 371475"/>
                <a:gd name="connsiteY66" fmla="*/ 38100 h 361950"/>
                <a:gd name="connsiteX67" fmla="*/ 352425 w 371475"/>
                <a:gd name="connsiteY67" fmla="*/ 38100 h 361950"/>
                <a:gd name="connsiteX68" fmla="*/ 247650 w 371475"/>
                <a:gd name="connsiteY68" fmla="*/ 38100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371475" h="361950">
                  <a:moveTo>
                    <a:pt x="95250" y="0"/>
                  </a:moveTo>
                  <a:cubicBezTo>
                    <a:pt x="146471" y="0"/>
                    <a:pt x="188248" y="40430"/>
                    <a:pt x="190412" y="91118"/>
                  </a:cubicBezTo>
                  <a:lnTo>
                    <a:pt x="190500" y="95250"/>
                  </a:lnTo>
                  <a:lnTo>
                    <a:pt x="190500" y="304800"/>
                  </a:lnTo>
                  <a:cubicBezTo>
                    <a:pt x="190500" y="336364"/>
                    <a:pt x="164914" y="361950"/>
                    <a:pt x="133350" y="361950"/>
                  </a:cubicBezTo>
                  <a:cubicBezTo>
                    <a:pt x="102914" y="361950"/>
                    <a:pt x="78035" y="338158"/>
                    <a:pt x="76297" y="308159"/>
                  </a:cubicBezTo>
                  <a:lnTo>
                    <a:pt x="76200" y="304800"/>
                  </a:lnTo>
                  <a:lnTo>
                    <a:pt x="76200" y="114300"/>
                  </a:lnTo>
                  <a:cubicBezTo>
                    <a:pt x="76200" y="103779"/>
                    <a:pt x="84729" y="95250"/>
                    <a:pt x="95250" y="95250"/>
                  </a:cubicBezTo>
                  <a:cubicBezTo>
                    <a:pt x="105020" y="95250"/>
                    <a:pt x="113071" y="102604"/>
                    <a:pt x="114172" y="112078"/>
                  </a:cubicBezTo>
                  <a:lnTo>
                    <a:pt x="114300" y="114300"/>
                  </a:lnTo>
                  <a:lnTo>
                    <a:pt x="114300" y="304800"/>
                  </a:lnTo>
                  <a:cubicBezTo>
                    <a:pt x="114300" y="315321"/>
                    <a:pt x="122829" y="323850"/>
                    <a:pt x="133350" y="323850"/>
                  </a:cubicBezTo>
                  <a:cubicBezTo>
                    <a:pt x="143120" y="323850"/>
                    <a:pt x="151171" y="316497"/>
                    <a:pt x="152272" y="307021"/>
                  </a:cubicBezTo>
                  <a:lnTo>
                    <a:pt x="152400" y="304800"/>
                  </a:lnTo>
                  <a:lnTo>
                    <a:pt x="152400" y="95250"/>
                  </a:lnTo>
                  <a:cubicBezTo>
                    <a:pt x="152400" y="63687"/>
                    <a:pt x="126813" y="38100"/>
                    <a:pt x="95250" y="38100"/>
                  </a:cubicBezTo>
                  <a:cubicBezTo>
                    <a:pt x="64814" y="38100"/>
                    <a:pt x="39935" y="61892"/>
                    <a:pt x="38197" y="91892"/>
                  </a:cubicBezTo>
                  <a:lnTo>
                    <a:pt x="38100" y="95250"/>
                  </a:lnTo>
                  <a:lnTo>
                    <a:pt x="38100" y="266700"/>
                  </a:lnTo>
                  <a:cubicBezTo>
                    <a:pt x="38100" y="277221"/>
                    <a:pt x="29571" y="285750"/>
                    <a:pt x="19050" y="285750"/>
                  </a:cubicBezTo>
                  <a:cubicBezTo>
                    <a:pt x="9280" y="285750"/>
                    <a:pt x="1229" y="278397"/>
                    <a:pt x="128" y="268921"/>
                  </a:cubicBezTo>
                  <a:lnTo>
                    <a:pt x="0" y="266700"/>
                  </a:lnTo>
                  <a:lnTo>
                    <a:pt x="0" y="95250"/>
                  </a:lnTo>
                  <a:cubicBezTo>
                    <a:pt x="0" y="42645"/>
                    <a:pt x="42645" y="0"/>
                    <a:pt x="95250" y="0"/>
                  </a:cubicBezTo>
                  <a:close/>
                  <a:moveTo>
                    <a:pt x="247650" y="266700"/>
                  </a:moveTo>
                  <a:lnTo>
                    <a:pt x="285750" y="266700"/>
                  </a:lnTo>
                  <a:cubicBezTo>
                    <a:pt x="296271" y="266700"/>
                    <a:pt x="304800" y="275229"/>
                    <a:pt x="304800" y="285750"/>
                  </a:cubicBezTo>
                  <a:cubicBezTo>
                    <a:pt x="304800" y="295519"/>
                    <a:pt x="297447" y="303571"/>
                    <a:pt x="287971" y="304672"/>
                  </a:cubicBezTo>
                  <a:lnTo>
                    <a:pt x="285750" y="304800"/>
                  </a:lnTo>
                  <a:lnTo>
                    <a:pt x="247650" y="304800"/>
                  </a:lnTo>
                  <a:cubicBezTo>
                    <a:pt x="237129" y="304800"/>
                    <a:pt x="228600" y="296271"/>
                    <a:pt x="228600" y="285750"/>
                  </a:cubicBezTo>
                  <a:cubicBezTo>
                    <a:pt x="228600" y="275981"/>
                    <a:pt x="235953" y="267929"/>
                    <a:pt x="245429" y="266828"/>
                  </a:cubicBezTo>
                  <a:lnTo>
                    <a:pt x="247650" y="266700"/>
                  </a:lnTo>
                  <a:lnTo>
                    <a:pt x="285750" y="266700"/>
                  </a:lnTo>
                  <a:lnTo>
                    <a:pt x="247650" y="266700"/>
                  </a:lnTo>
                  <a:close/>
                  <a:moveTo>
                    <a:pt x="247650" y="190500"/>
                  </a:moveTo>
                  <a:lnTo>
                    <a:pt x="352425" y="190500"/>
                  </a:lnTo>
                  <a:cubicBezTo>
                    <a:pt x="362946" y="190500"/>
                    <a:pt x="371475" y="199029"/>
                    <a:pt x="371475" y="209550"/>
                  </a:cubicBezTo>
                  <a:cubicBezTo>
                    <a:pt x="371475" y="219319"/>
                    <a:pt x="364122" y="227371"/>
                    <a:pt x="354646" y="228472"/>
                  </a:cubicBezTo>
                  <a:lnTo>
                    <a:pt x="352425" y="228600"/>
                  </a:lnTo>
                  <a:lnTo>
                    <a:pt x="247650" y="228600"/>
                  </a:lnTo>
                  <a:cubicBezTo>
                    <a:pt x="237129" y="228600"/>
                    <a:pt x="228600" y="220071"/>
                    <a:pt x="228600" y="209550"/>
                  </a:cubicBezTo>
                  <a:cubicBezTo>
                    <a:pt x="228600" y="199781"/>
                    <a:pt x="235953" y="191729"/>
                    <a:pt x="245429" y="190628"/>
                  </a:cubicBezTo>
                  <a:lnTo>
                    <a:pt x="247650" y="190500"/>
                  </a:lnTo>
                  <a:lnTo>
                    <a:pt x="352425" y="190500"/>
                  </a:lnTo>
                  <a:lnTo>
                    <a:pt x="247650" y="190500"/>
                  </a:lnTo>
                  <a:close/>
                  <a:moveTo>
                    <a:pt x="247650" y="114300"/>
                  </a:moveTo>
                  <a:lnTo>
                    <a:pt x="352425" y="114300"/>
                  </a:lnTo>
                  <a:cubicBezTo>
                    <a:pt x="362946" y="114300"/>
                    <a:pt x="371475" y="122829"/>
                    <a:pt x="371475" y="133350"/>
                  </a:cubicBezTo>
                  <a:cubicBezTo>
                    <a:pt x="371475" y="143119"/>
                    <a:pt x="364122" y="151171"/>
                    <a:pt x="354646" y="152272"/>
                  </a:cubicBezTo>
                  <a:lnTo>
                    <a:pt x="352425" y="152400"/>
                  </a:lnTo>
                  <a:lnTo>
                    <a:pt x="247650" y="152400"/>
                  </a:lnTo>
                  <a:cubicBezTo>
                    <a:pt x="237129" y="152400"/>
                    <a:pt x="228600" y="143871"/>
                    <a:pt x="228600" y="133350"/>
                  </a:cubicBezTo>
                  <a:cubicBezTo>
                    <a:pt x="228600" y="123580"/>
                    <a:pt x="235953" y="115529"/>
                    <a:pt x="245429" y="114428"/>
                  </a:cubicBezTo>
                  <a:lnTo>
                    <a:pt x="247650" y="114300"/>
                  </a:lnTo>
                  <a:lnTo>
                    <a:pt x="352425" y="114300"/>
                  </a:lnTo>
                  <a:lnTo>
                    <a:pt x="247650" y="114300"/>
                  </a:lnTo>
                  <a:close/>
                  <a:moveTo>
                    <a:pt x="247650" y="38100"/>
                  </a:moveTo>
                  <a:lnTo>
                    <a:pt x="352425" y="38100"/>
                  </a:lnTo>
                  <a:cubicBezTo>
                    <a:pt x="362946" y="38100"/>
                    <a:pt x="371475" y="46629"/>
                    <a:pt x="371475" y="57150"/>
                  </a:cubicBezTo>
                  <a:cubicBezTo>
                    <a:pt x="371475" y="66920"/>
                    <a:pt x="364122" y="74971"/>
                    <a:pt x="354646" y="76072"/>
                  </a:cubicBezTo>
                  <a:lnTo>
                    <a:pt x="352425" y="76200"/>
                  </a:lnTo>
                  <a:lnTo>
                    <a:pt x="247650" y="76200"/>
                  </a:lnTo>
                  <a:cubicBezTo>
                    <a:pt x="237129" y="76200"/>
                    <a:pt x="228600" y="67671"/>
                    <a:pt x="228600" y="57150"/>
                  </a:cubicBezTo>
                  <a:cubicBezTo>
                    <a:pt x="228600" y="47380"/>
                    <a:pt x="235953" y="39329"/>
                    <a:pt x="245429" y="38228"/>
                  </a:cubicBezTo>
                  <a:lnTo>
                    <a:pt x="247650" y="38100"/>
                  </a:lnTo>
                  <a:lnTo>
                    <a:pt x="352425" y="38100"/>
                  </a:lnTo>
                  <a:lnTo>
                    <a:pt x="247650" y="38100"/>
                  </a:lnTo>
                  <a:close/>
                </a:path>
              </a:pathLst>
            </a:custGeom>
            <a:gradFill>
              <a:gsLst>
                <a:gs pos="26000">
                  <a:srgbClr val="8DC8E8"/>
                </a:gs>
                <a:gs pos="75000">
                  <a:srgbClr val="CD98CF"/>
                </a:gs>
              </a:gsLst>
              <a:lin ang="2700000" scaled="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5693047F-3091-B640-9A74-B6608865C843}"/>
              </a:ext>
            </a:extLst>
          </p:cNvPr>
          <p:cNvSpPr/>
          <p:nvPr/>
        </p:nvSpPr>
        <p:spPr bwMode="auto">
          <a:xfrm>
            <a:off x="9318082" y="2544022"/>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Handlers: post customer calls, generate automated notes, actions and follow-ups </a:t>
            </a:r>
          </a:p>
        </p:txBody>
      </p:sp>
      <p:sp>
        <p:nvSpPr>
          <p:cNvPr id="23" name="Rectangle 22">
            <a:extLst>
              <a:ext uri="{FF2B5EF4-FFF2-40B4-BE49-F238E27FC236}">
                <a16:creationId xmlns:a16="http://schemas.microsoft.com/office/drawing/2014/main" id="{6B88AA09-B383-5185-9774-699E732A8D23}"/>
              </a:ext>
            </a:extLst>
          </p:cNvPr>
          <p:cNvSpPr/>
          <p:nvPr/>
        </p:nvSpPr>
        <p:spPr bwMode="auto">
          <a:xfrm>
            <a:off x="9324409" y="3287146"/>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Handlers: generate automated email replies to customers and other relevant parties</a:t>
            </a:r>
          </a:p>
        </p:txBody>
      </p:sp>
      <p:sp>
        <p:nvSpPr>
          <p:cNvPr id="24" name="Rectangle 23">
            <a:extLst>
              <a:ext uri="{FF2B5EF4-FFF2-40B4-BE49-F238E27FC236}">
                <a16:creationId xmlns:a16="http://schemas.microsoft.com/office/drawing/2014/main" id="{AF07EBD5-E9AA-7A4A-BE72-F3063A5732B5}"/>
              </a:ext>
            </a:extLst>
          </p:cNvPr>
          <p:cNvSpPr/>
          <p:nvPr/>
        </p:nvSpPr>
        <p:spPr bwMode="auto">
          <a:xfrm>
            <a:off x="9324409" y="4030270"/>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Adjusters: auto generate reports </a:t>
            </a:r>
            <a:br>
              <a:rPr kumimoji="0" lang="en-CA" sz="1000" b="0" i="0" u="none" strike="noStrike" kern="1200" cap="none" spc="0" normalizeH="0" baseline="0" noProof="0">
                <a:ln>
                  <a:noFill/>
                </a:ln>
                <a:solidFill>
                  <a:srgbClr val="FFFFFF"/>
                </a:solidFill>
                <a:effectLst/>
                <a:uLnTx/>
                <a:uFillTx/>
                <a:latin typeface="Segoe UI"/>
                <a:ea typeface="+mn-ea"/>
                <a:cs typeface="+mn-cs"/>
              </a:rPr>
            </a:br>
            <a:r>
              <a:rPr kumimoji="0" lang="en-CA" sz="1000" b="0" i="0" u="none" strike="noStrike" kern="1200" cap="none" spc="0" normalizeH="0" baseline="0" noProof="0">
                <a:ln>
                  <a:noFill/>
                </a:ln>
                <a:solidFill>
                  <a:srgbClr val="FFFFFF"/>
                </a:solidFill>
                <a:effectLst/>
                <a:uLnTx/>
                <a:uFillTx/>
                <a:latin typeface="Segoe UI"/>
                <a:ea typeface="+mn-ea"/>
                <a:cs typeface="+mn-cs"/>
              </a:rPr>
              <a:t>and summaries of claims investigation findings </a:t>
            </a:r>
          </a:p>
        </p:txBody>
      </p:sp>
      <p:sp>
        <p:nvSpPr>
          <p:cNvPr id="29" name="Rectangle 28">
            <a:extLst>
              <a:ext uri="{FF2B5EF4-FFF2-40B4-BE49-F238E27FC236}">
                <a16:creationId xmlns:a16="http://schemas.microsoft.com/office/drawing/2014/main" id="{609B5A44-DE41-B11C-5754-A5155CF8BCC0}"/>
              </a:ext>
            </a:extLst>
          </p:cNvPr>
          <p:cNvSpPr/>
          <p:nvPr/>
        </p:nvSpPr>
        <p:spPr bwMode="auto">
          <a:xfrm>
            <a:off x="9324409" y="4773394"/>
            <a:ext cx="2295144" cy="752215"/>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a:ea typeface="+mn-ea"/>
                <a:cs typeface="+mn-cs"/>
              </a:rPr>
              <a:t>Fraud: reduce fraud through </a:t>
            </a:r>
            <a:br>
              <a:rPr kumimoji="0" lang="en-CA" sz="1000" b="0" i="0" u="none" strike="noStrike" kern="1200" cap="none" spc="0" normalizeH="0" baseline="0" noProof="0">
                <a:ln>
                  <a:noFill/>
                </a:ln>
                <a:solidFill>
                  <a:srgbClr val="FFFFFF"/>
                </a:solidFill>
                <a:effectLst/>
                <a:uLnTx/>
                <a:uFillTx/>
                <a:latin typeface="Segoe UI"/>
                <a:ea typeface="+mn-ea"/>
                <a:cs typeface="+mn-cs"/>
              </a:rPr>
            </a:br>
            <a:r>
              <a:rPr kumimoji="0" lang="en-CA" sz="1000" b="0" i="0" u="none" strike="noStrike" kern="1200" cap="none" spc="0" normalizeH="0" baseline="0" noProof="0">
                <a:ln>
                  <a:noFill/>
                </a:ln>
                <a:solidFill>
                  <a:srgbClr val="FFFFFF"/>
                </a:solidFill>
                <a:effectLst/>
                <a:uLnTx/>
                <a:uFillTx/>
                <a:latin typeface="Segoe UI"/>
                <a:ea typeface="+mn-ea"/>
                <a:cs typeface="+mn-cs"/>
              </a:rPr>
              <a:t>claims analysis </a:t>
            </a:r>
          </a:p>
        </p:txBody>
      </p:sp>
      <p:cxnSp>
        <p:nvCxnSpPr>
          <p:cNvPr id="14" name="Straight Connector 13">
            <a:extLst>
              <a:ext uri="{FF2B5EF4-FFF2-40B4-BE49-F238E27FC236}">
                <a16:creationId xmlns:a16="http://schemas.microsoft.com/office/drawing/2014/main" id="{D24A6D32-750F-B653-6CAA-30D331FC9B27}"/>
              </a:ext>
              <a:ext uri="{C183D7F6-B498-43B3-948B-1728B52AA6E4}">
                <adec:decorative xmlns:adec="http://schemas.microsoft.com/office/drawing/2017/decorative" val="1"/>
              </a:ext>
            </a:extLst>
          </p:cNvPr>
          <p:cNvCxnSpPr>
            <a:cxnSpLocks/>
          </p:cNvCxnSpPr>
          <p:nvPr/>
        </p:nvCxnSpPr>
        <p:spPr>
          <a:xfrm>
            <a:off x="9010908" y="1990841"/>
            <a:ext cx="0" cy="4246052"/>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51FF1E1-06F8-57C8-EAA0-DD1EADC3F3B9}"/>
              </a:ext>
              <a:ext uri="{C183D7F6-B498-43B3-948B-1728B52AA6E4}">
                <adec:decorative xmlns:adec="http://schemas.microsoft.com/office/drawing/2017/decorative" val="1"/>
              </a:ext>
            </a:extLst>
          </p:cNvPr>
          <p:cNvCxnSpPr>
            <a:cxnSpLocks/>
          </p:cNvCxnSpPr>
          <p:nvPr/>
        </p:nvCxnSpPr>
        <p:spPr>
          <a:xfrm>
            <a:off x="319192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4C1983-804B-186E-F692-E964A244EA9F}"/>
              </a:ext>
              <a:ext uri="{C183D7F6-B498-43B3-948B-1728B52AA6E4}">
                <adec:decorative xmlns:adec="http://schemas.microsoft.com/office/drawing/2017/decorative" val="1"/>
              </a:ext>
            </a:extLst>
          </p:cNvPr>
          <p:cNvCxnSpPr>
            <a:cxnSpLocks/>
          </p:cNvCxnSpPr>
          <p:nvPr/>
        </p:nvCxnSpPr>
        <p:spPr>
          <a:xfrm>
            <a:off x="6101418" y="2017713"/>
            <a:ext cx="0" cy="4330596"/>
          </a:xfrm>
          <a:prstGeom prst="line">
            <a:avLst/>
          </a:prstGeom>
          <a:ln w="15875">
            <a:gradFill>
              <a:gsLst>
                <a:gs pos="0">
                  <a:srgbClr val="000000"/>
                </a:gs>
                <a:gs pos="56000">
                  <a:schemeClr val="bg1">
                    <a:lumMod val="75000"/>
                    <a:lumOff val="25000"/>
                  </a:schemeClr>
                </a:gs>
                <a:gs pos="100000">
                  <a:srgbClr val="000000"/>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64F4B2E-DA85-7081-809E-CF44DA042736}"/>
              </a:ext>
            </a:extLst>
          </p:cNvPr>
          <p:cNvSpPr txBox="1"/>
          <p:nvPr/>
        </p:nvSpPr>
        <p:spPr>
          <a:xfrm>
            <a:off x="938311" y="6230167"/>
            <a:ext cx="1094055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For detailed use cases around customer &amp; advisor journey: see Azure OpenAI POVs for Insurance</a:t>
            </a:r>
            <a:endParaRPr kumimoji="0" lang="en-CH" sz="2000"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50368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fade">
                                      <p:cBhvr>
                                        <p:cTn id="7" dur="500"/>
                                        <p:tgtEl>
                                          <p:spTgt spid="35">
                                            <p:txEl>
                                              <p:pRg st="0" end="0"/>
                                            </p:txEl>
                                          </p:spTgt>
                                        </p:tgtEl>
                                      </p:cBhvr>
                                    </p:animEffect>
                                  </p:childTnLst>
                                </p:cTn>
                              </p:par>
                              <p:par>
                                <p:cTn id="8" presetID="42" presetClass="path" presetSubtype="0" decel="100000" fill="hold" grpId="1" nodeType="withEffect">
                                  <p:stCondLst>
                                    <p:cond delay="100"/>
                                  </p:stCondLst>
                                  <p:childTnLst>
                                    <p:animMotion origin="layout" path="M 3.75E-6 -3.7037E-7 L 3.75E-6 0.01806 " pathEditMode="relative" rAng="0" ptsTypes="AA">
                                      <p:cBhvr>
                                        <p:cTn id="9" dur="500" spd="-100000" fill="hold"/>
                                        <p:tgtEl>
                                          <p:spTgt spid="35">
                                            <p:txEl>
                                              <p:pRg st="0" end="0"/>
                                            </p:txEl>
                                          </p:spTgt>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build="p"/>
      <p:bldP spid="35" grpI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C3943-709B-EFC3-014F-300B966DF51E}"/>
              </a:ext>
            </a:extLst>
          </p:cNvPr>
          <p:cNvSpPr>
            <a:spLocks noGrp="1"/>
          </p:cNvSpPr>
          <p:nvPr>
            <p:ph type="title"/>
          </p:nvPr>
        </p:nvSpPr>
        <p:spPr/>
        <p:txBody>
          <a:bodyPr/>
          <a:lstStyle/>
          <a:p>
            <a:r>
              <a:rPr lang="en-GB"/>
              <a:t>LSEG Partnership - Transforming the client experience </a:t>
            </a:r>
            <a:r>
              <a:rPr lang="en-US"/>
              <a:t>underpinned by Data and AI  </a:t>
            </a:r>
          </a:p>
        </p:txBody>
      </p:sp>
      <p:grpSp>
        <p:nvGrpSpPr>
          <p:cNvPr id="5" name="Group 4">
            <a:extLst>
              <a:ext uri="{FF2B5EF4-FFF2-40B4-BE49-F238E27FC236}">
                <a16:creationId xmlns:a16="http://schemas.microsoft.com/office/drawing/2014/main" id="{AF619EA0-4F10-6256-C78A-84E45DA2676E}"/>
              </a:ext>
            </a:extLst>
          </p:cNvPr>
          <p:cNvGrpSpPr/>
          <p:nvPr/>
        </p:nvGrpSpPr>
        <p:grpSpPr>
          <a:xfrm>
            <a:off x="309077" y="1742765"/>
            <a:ext cx="5092656" cy="5115235"/>
            <a:chOff x="309077" y="2015413"/>
            <a:chExt cx="2666996" cy="4842587"/>
          </a:xfrm>
        </p:grpSpPr>
        <p:pic>
          <p:nvPicPr>
            <p:cNvPr id="21" name="Picture 20">
              <a:extLst>
                <a:ext uri="{FF2B5EF4-FFF2-40B4-BE49-F238E27FC236}">
                  <a16:creationId xmlns:a16="http://schemas.microsoft.com/office/drawing/2014/main" id="{C3F5E985-794E-B8C5-C332-6034C7EAFB04}"/>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09077" y="2015413"/>
              <a:ext cx="2666996" cy="4842587"/>
            </a:xfrm>
            <a:prstGeom prst="round2SameRect">
              <a:avLst>
                <a:gd name="adj1" fmla="val 4218"/>
                <a:gd name="adj2" fmla="val 0"/>
              </a:avLst>
            </a:prstGeom>
          </p:spPr>
        </p:pic>
        <p:sp>
          <p:nvSpPr>
            <p:cNvPr id="3" name="Rectangle: Rounded Corners 2">
              <a:extLst>
                <a:ext uri="{FF2B5EF4-FFF2-40B4-BE49-F238E27FC236}">
                  <a16:creationId xmlns:a16="http://schemas.microsoft.com/office/drawing/2014/main" id="{761CF41F-F670-84A7-50AF-E141217A0B77}"/>
                </a:ext>
                <a:ext uri="{C183D7F6-B498-43B3-948B-1728B52AA6E4}">
                  <adec:decorative xmlns:adec="http://schemas.microsoft.com/office/drawing/2017/decorative" val="1"/>
                </a:ext>
              </a:extLst>
            </p:cNvPr>
            <p:cNvSpPr/>
            <p:nvPr/>
          </p:nvSpPr>
          <p:spPr bwMode="auto">
            <a:xfrm>
              <a:off x="444500" y="2118360"/>
              <a:ext cx="2110348" cy="4445953"/>
            </a:xfrm>
            <a:prstGeom prst="roundRect">
              <a:avLst>
                <a:gd name="adj" fmla="val 5427"/>
              </a:avLst>
            </a:prstGeom>
            <a:solidFill>
              <a:schemeClr val="bg1">
                <a:alpha val="8000"/>
              </a:schemeClr>
            </a:solidFill>
            <a:ln>
              <a:noFill/>
            </a:ln>
            <a:effectLst>
              <a:outerShdw blurRad="3429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0" bIns="118872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sym typeface="Helvetica Light"/>
              </a:endParaRPr>
            </a:p>
          </p:txBody>
        </p:sp>
        <p:cxnSp>
          <p:nvCxnSpPr>
            <p:cNvPr id="31" name="Straight Connector 30">
              <a:extLst>
                <a:ext uri="{FF2B5EF4-FFF2-40B4-BE49-F238E27FC236}">
                  <a16:creationId xmlns:a16="http://schemas.microsoft.com/office/drawing/2014/main" id="{829D6E69-93C2-1336-BE86-EB706A434895}"/>
                </a:ext>
                <a:ext uri="{C183D7F6-B498-43B3-948B-1728B52AA6E4}">
                  <adec:decorative xmlns:adec="http://schemas.microsoft.com/office/drawing/2017/decorative" val="1"/>
                </a:ext>
              </a:extLst>
            </p:cNvPr>
            <p:cNvCxnSpPr>
              <a:cxnSpLocks/>
            </p:cNvCxnSpPr>
            <p:nvPr/>
          </p:nvCxnSpPr>
          <p:spPr>
            <a:xfrm>
              <a:off x="1334294" y="2118360"/>
              <a:ext cx="290512" cy="0"/>
            </a:xfrm>
            <a:prstGeom prst="line">
              <a:avLst/>
            </a:prstGeom>
            <a:ln w="381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C5268C99-19FF-45E4-E214-37ED771E2A8E}"/>
                </a:ext>
              </a:extLst>
            </p:cNvPr>
            <p:cNvSpPr/>
            <p:nvPr/>
          </p:nvSpPr>
          <p:spPr bwMode="auto">
            <a:xfrm>
              <a:off x="444500" y="2118360"/>
              <a:ext cx="2070100" cy="4445953"/>
            </a:xfrm>
            <a:prstGeom prst="roundRect">
              <a:avLst>
                <a:gd name="adj" fmla="val 5427"/>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0" bIns="118872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mn-cs"/>
                <a:sym typeface="Helvetica Light"/>
              </a:endParaRPr>
            </a:p>
          </p:txBody>
        </p:sp>
      </p:grpSp>
      <p:sp>
        <p:nvSpPr>
          <p:cNvPr id="17" name="Rectangle: Rounded Corners 16">
            <a:extLst>
              <a:ext uri="{FF2B5EF4-FFF2-40B4-BE49-F238E27FC236}">
                <a16:creationId xmlns:a16="http://schemas.microsoft.com/office/drawing/2014/main" id="{1686C65E-EC2E-A415-873A-AFD951647435}"/>
              </a:ext>
              <a:ext uri="{C183D7F6-B498-43B3-948B-1728B52AA6E4}">
                <adec:decorative xmlns:adec="http://schemas.microsoft.com/office/drawing/2017/decorative" val="1"/>
              </a:ext>
            </a:extLst>
          </p:cNvPr>
          <p:cNvSpPr/>
          <p:nvPr/>
        </p:nvSpPr>
        <p:spPr bwMode="auto">
          <a:xfrm>
            <a:off x="4779138" y="1383539"/>
            <a:ext cx="7119176" cy="4866142"/>
          </a:xfrm>
          <a:prstGeom prst="roundRect">
            <a:avLst>
              <a:gd name="adj" fmla="val 1976"/>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B68D5AB5-048E-C3AB-AA3D-7AD1C0DFADF9}"/>
              </a:ext>
            </a:extLst>
          </p:cNvPr>
          <p:cNvCxnSpPr/>
          <p:nvPr/>
        </p:nvCxnSpPr>
        <p:spPr>
          <a:xfrm>
            <a:off x="736600" y="5043897"/>
            <a:ext cx="3598333"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0B42AA4-8C64-72ED-4D49-015C01A1189D}"/>
              </a:ext>
            </a:extLst>
          </p:cNvPr>
          <p:cNvSpPr txBox="1"/>
          <p:nvPr/>
        </p:nvSpPr>
        <p:spPr>
          <a:xfrm>
            <a:off x="765875" y="2107972"/>
            <a:ext cx="364090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Empowering the </a:t>
            </a:r>
            <a:r>
              <a:rPr kumimoji="0" lang="en-US" sz="1200" b="1" i="0" u="none" strike="noStrike" kern="1200" cap="none" spc="0" normalizeH="0" baseline="0" noProof="0">
                <a:ln>
                  <a:noFill/>
                </a:ln>
                <a:solidFill>
                  <a:srgbClr val="FFFFFF"/>
                </a:solidFill>
                <a:effectLst/>
                <a:uLnTx/>
                <a:uFillTx/>
                <a:latin typeface="Univers" panose="020B0503020202020204" pitchFamily="34" charset="0"/>
                <a:ea typeface="+mn-ea"/>
                <a:cs typeface="+mn-cs"/>
              </a:rPr>
              <a:t>future of financial markets </a:t>
            </a: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and transform how </a:t>
            </a:r>
            <a:r>
              <a:rPr kumimoji="0" lang="en-US" sz="1200" b="1" i="0" u="none" strike="noStrike" kern="1200" cap="none" spc="0" normalizeH="0" baseline="0" noProof="0">
                <a:ln>
                  <a:noFill/>
                </a:ln>
                <a:solidFill>
                  <a:srgbClr val="FFFFFF"/>
                </a:solidFill>
                <a:effectLst/>
                <a:uLnTx/>
                <a:uFillTx/>
                <a:latin typeface="Univers" panose="020B0503020202020204" pitchFamily="34" charset="0"/>
                <a:ea typeface="+mn-ea"/>
                <a:cs typeface="+mn-cs"/>
              </a:rPr>
              <a:t>firms connect, research, analyze, collaborate and transact across the entire financial markets value chain</a:t>
            </a:r>
          </a:p>
        </p:txBody>
      </p:sp>
      <p:sp>
        <p:nvSpPr>
          <p:cNvPr id="28" name="TextBox 27">
            <a:extLst>
              <a:ext uri="{FF2B5EF4-FFF2-40B4-BE49-F238E27FC236}">
                <a16:creationId xmlns:a16="http://schemas.microsoft.com/office/drawing/2014/main" id="{DC24AFB8-5220-F498-E168-E9BE4C9E40C2}"/>
              </a:ext>
            </a:extLst>
          </p:cNvPr>
          <p:cNvSpPr txBox="1"/>
          <p:nvPr/>
        </p:nvSpPr>
        <p:spPr>
          <a:xfrm>
            <a:off x="765874" y="5133883"/>
            <a:ext cx="375467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Microsoft differentiating products in focus</a:t>
            </a:r>
            <a:endParaRPr kumimoji="0" lang="de-DE"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Picture 6">
            <a:extLst>
              <a:ext uri="{FF2B5EF4-FFF2-40B4-BE49-F238E27FC236}">
                <a16:creationId xmlns:a16="http://schemas.microsoft.com/office/drawing/2014/main" id="{E7941E9B-A8C5-EF2B-390F-0D10F07B5D8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20568" r="20568"/>
          <a:stretch/>
        </p:blipFill>
        <p:spPr bwMode="auto">
          <a:xfrm>
            <a:off x="2373766" y="5424270"/>
            <a:ext cx="289876" cy="277008"/>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7E593BE-87D3-8EB8-9C8E-648603BDD09C}"/>
              </a:ext>
            </a:extLst>
          </p:cNvPr>
          <p:cNvSpPr txBox="1"/>
          <p:nvPr/>
        </p:nvSpPr>
        <p:spPr>
          <a:xfrm>
            <a:off x="2036159" y="5861100"/>
            <a:ext cx="999214"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Azure</a:t>
            </a:r>
            <a:endParaRPr kumimoji="0" lang="de-DE"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2" name="TextBox 41">
            <a:extLst>
              <a:ext uri="{FF2B5EF4-FFF2-40B4-BE49-F238E27FC236}">
                <a16:creationId xmlns:a16="http://schemas.microsoft.com/office/drawing/2014/main" id="{98FC56EA-8F6B-4105-4BC9-D95E7B179BFB}"/>
              </a:ext>
            </a:extLst>
          </p:cNvPr>
          <p:cNvSpPr txBox="1"/>
          <p:nvPr/>
        </p:nvSpPr>
        <p:spPr>
          <a:xfrm>
            <a:off x="3314075" y="5861100"/>
            <a:ext cx="999214"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Fabric</a:t>
            </a:r>
            <a:endParaRPr kumimoji="0" lang="de-DE"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809BA1AD-A687-50DA-8D4D-1C679F3C72A4}"/>
              </a:ext>
            </a:extLst>
          </p:cNvPr>
          <p:cNvSpPr txBox="1"/>
          <p:nvPr/>
        </p:nvSpPr>
        <p:spPr>
          <a:xfrm>
            <a:off x="736600" y="5861100"/>
            <a:ext cx="999214"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365</a:t>
            </a:r>
            <a:endParaRPr kumimoji="0" lang="de-DE" sz="1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4" name="TextBox 13">
            <a:extLst>
              <a:ext uri="{FF2B5EF4-FFF2-40B4-BE49-F238E27FC236}">
                <a16:creationId xmlns:a16="http://schemas.microsoft.com/office/drawing/2014/main" id="{22636B2C-D7EE-305A-2CAF-D99AC9D98223}"/>
              </a:ext>
            </a:extLst>
          </p:cNvPr>
          <p:cNvSpPr txBox="1"/>
          <p:nvPr/>
        </p:nvSpPr>
        <p:spPr>
          <a:xfrm>
            <a:off x="765875" y="3078847"/>
            <a:ext cx="3640900" cy="166199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nivers" panose="020B0503020202020204" pitchFamily="34" charset="0"/>
                <a:ea typeface="+mn-ea"/>
                <a:cs typeface="+mn-cs"/>
              </a:rPr>
              <a:t>Co-Innovation</a:t>
            </a:r>
          </a:p>
          <a:p>
            <a:pPr marL="152400" marR="0" lvl="0" indent="-15240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Single point of access to financial markets data</a:t>
            </a:r>
          </a:p>
          <a:p>
            <a:pPr marL="152400" marR="0" lvl="0" indent="-15240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Intelligent analytics solutions</a:t>
            </a:r>
          </a:p>
          <a:p>
            <a:pPr marL="152400" marR="0" lvl="0" indent="-15240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Integrated financial services Workspace</a:t>
            </a:r>
          </a:p>
          <a:p>
            <a:pPr marL="152400" marR="0" lvl="0" indent="-15240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endPar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endParaRPr>
          </a:p>
        </p:txBody>
      </p:sp>
      <p:sp>
        <p:nvSpPr>
          <p:cNvPr id="15" name="TextBox 14">
            <a:extLst>
              <a:ext uri="{FF2B5EF4-FFF2-40B4-BE49-F238E27FC236}">
                <a16:creationId xmlns:a16="http://schemas.microsoft.com/office/drawing/2014/main" id="{1370345F-8570-6915-9D08-E9158D706CEE}"/>
              </a:ext>
            </a:extLst>
          </p:cNvPr>
          <p:cNvSpPr txBox="1"/>
          <p:nvPr/>
        </p:nvSpPr>
        <p:spPr>
          <a:xfrm>
            <a:off x="765875" y="3979851"/>
            <a:ext cx="364090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nivers" panose="020B0503020202020204" pitchFamily="34" charset="0"/>
                <a:ea typeface="+mn-ea"/>
                <a:cs typeface="+mn-cs"/>
              </a:rPr>
              <a:t>Digital Transformation</a:t>
            </a:r>
          </a:p>
          <a:p>
            <a:pPr marL="152400" marR="0" lvl="0" indent="-152400" algn="l" defTabSz="914367" rtl="0" eaLnBrk="1" fontAlgn="auto" latinLnBrk="0" hangingPunct="1">
              <a:lnSpc>
                <a:spcPct val="100000"/>
              </a:lnSpc>
              <a:spcBef>
                <a:spcPts val="0"/>
              </a:spcBef>
              <a:spcAft>
                <a:spcPts val="0"/>
              </a:spcAft>
              <a:buClrTx/>
              <a:buSzPct val="90000"/>
              <a:buFont typeface="Wingdings" panose="05000000000000000000" pitchFamily="2" charset="2"/>
              <a:buChar char=""/>
              <a:tabLst/>
              <a:defRPr/>
            </a:pPr>
            <a:r>
              <a:rPr kumimoji="0" lang="en-US" sz="1200" b="0" i="0" u="none" strike="noStrike" kern="1200" cap="none" spc="0" normalizeH="0" baseline="0" noProof="0">
                <a:ln>
                  <a:noFill/>
                </a:ln>
                <a:solidFill>
                  <a:srgbClr val="FFFFFF"/>
                </a:solidFill>
                <a:effectLst/>
                <a:uLnTx/>
                <a:uFillTx/>
                <a:latin typeface="Univers" panose="020B0503020202020204" pitchFamily="34" charset="0"/>
                <a:ea typeface="+mn-ea"/>
                <a:cs typeface="+mn-cs"/>
              </a:rPr>
              <a:t>Accelerate LSEG’s own digital transformation through a large-scale cloud migration and application modernization program</a:t>
            </a:r>
          </a:p>
        </p:txBody>
      </p:sp>
      <p:pic>
        <p:nvPicPr>
          <p:cNvPr id="18" name="Picture 2" descr="Microsoft 365 (2022) Logo PNG Vector">
            <a:extLst>
              <a:ext uri="{FF2B5EF4-FFF2-40B4-BE49-F238E27FC236}">
                <a16:creationId xmlns:a16="http://schemas.microsoft.com/office/drawing/2014/main" id="{2C295D04-994B-D1F0-9B91-95C2631EF2A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91269" y="5403502"/>
            <a:ext cx="289876" cy="3185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0D25042A-0E3E-57BC-8328-D02011113E88}"/>
              </a:ext>
            </a:extLst>
          </p:cNvPr>
          <p:cNvPicPr>
            <a:picLocks noChangeAspect="1"/>
          </p:cNvPicPr>
          <p:nvPr/>
        </p:nvPicPr>
        <p:blipFill>
          <a:blip r:embed="rId7"/>
          <a:stretch>
            <a:fillRect/>
          </a:stretch>
        </p:blipFill>
        <p:spPr>
          <a:xfrm>
            <a:off x="3654705" y="5403797"/>
            <a:ext cx="317954" cy="317954"/>
          </a:xfrm>
          <a:prstGeom prst="rect">
            <a:avLst/>
          </a:prstGeom>
        </p:spPr>
      </p:pic>
      <p:grpSp>
        <p:nvGrpSpPr>
          <p:cNvPr id="6" name="Group 5">
            <a:extLst>
              <a:ext uri="{FF2B5EF4-FFF2-40B4-BE49-F238E27FC236}">
                <a16:creationId xmlns:a16="http://schemas.microsoft.com/office/drawing/2014/main" id="{8BC49A26-5F2D-4E80-A06B-A1EDF5690FD1}"/>
              </a:ext>
            </a:extLst>
          </p:cNvPr>
          <p:cNvGrpSpPr/>
          <p:nvPr/>
        </p:nvGrpSpPr>
        <p:grpSpPr>
          <a:xfrm>
            <a:off x="11139810" y="6557156"/>
            <a:ext cx="969042" cy="225082"/>
            <a:chOff x="10678349" y="144730"/>
            <a:chExt cx="1180720" cy="274320"/>
          </a:xfrm>
        </p:grpSpPr>
        <p:grpSp>
          <p:nvGrpSpPr>
            <p:cNvPr id="7" name="Group 64">
              <a:extLst>
                <a:ext uri="{FF2B5EF4-FFF2-40B4-BE49-F238E27FC236}">
                  <a16:creationId xmlns:a16="http://schemas.microsoft.com/office/drawing/2014/main" id="{C4A7EBDD-AD1A-F4E2-568B-3ABD01623256}"/>
                </a:ext>
              </a:extLst>
            </p:cNvPr>
            <p:cNvGrpSpPr/>
            <p:nvPr userDrawn="1"/>
          </p:nvGrpSpPr>
          <p:grpSpPr>
            <a:xfrm>
              <a:off x="10785410" y="170682"/>
              <a:ext cx="1073659" cy="222416"/>
              <a:chOff x="0" y="0"/>
              <a:chExt cx="5002776" cy="1068045"/>
            </a:xfrm>
          </p:grpSpPr>
          <p:sp>
            <p:nvSpPr>
              <p:cNvPr id="10" name="Shape 6">
                <a:extLst>
                  <a:ext uri="{FF2B5EF4-FFF2-40B4-BE49-F238E27FC236}">
                    <a16:creationId xmlns:a16="http://schemas.microsoft.com/office/drawing/2014/main" id="{C27820E1-3D22-EF41-9D08-0067FFD560C7}"/>
                  </a:ext>
                </a:extLst>
              </p:cNvPr>
              <p:cNvSpPr/>
              <p:nvPr userDrawn="1"/>
            </p:nvSpPr>
            <p:spPr>
              <a:xfrm>
                <a:off x="1388005" y="213850"/>
                <a:ext cx="692607" cy="639953"/>
              </a:xfrm>
              <a:custGeom>
                <a:avLst/>
                <a:gdLst/>
                <a:ahLst/>
                <a:cxnLst/>
                <a:rect l="0" t="0" r="0" b="0"/>
                <a:pathLst>
                  <a:path w="692607" h="639953">
                    <a:moveTo>
                      <a:pt x="0" y="0"/>
                    </a:moveTo>
                    <a:lnTo>
                      <a:pt x="158585" y="0"/>
                    </a:lnTo>
                    <a:lnTo>
                      <a:pt x="346545" y="475336"/>
                    </a:lnTo>
                    <a:lnTo>
                      <a:pt x="540233" y="0"/>
                    </a:lnTo>
                    <a:lnTo>
                      <a:pt x="692607" y="0"/>
                    </a:lnTo>
                    <a:lnTo>
                      <a:pt x="692607" y="639953"/>
                    </a:lnTo>
                    <a:lnTo>
                      <a:pt x="582511" y="639953"/>
                    </a:lnTo>
                    <a:lnTo>
                      <a:pt x="582511" y="147498"/>
                    </a:lnTo>
                    <a:lnTo>
                      <a:pt x="578955" y="147498"/>
                    </a:lnTo>
                    <a:lnTo>
                      <a:pt x="383578" y="639953"/>
                    </a:lnTo>
                    <a:lnTo>
                      <a:pt x="305499" y="639953"/>
                    </a:lnTo>
                    <a:lnTo>
                      <a:pt x="107023" y="147447"/>
                    </a:lnTo>
                    <a:lnTo>
                      <a:pt x="103467" y="147447"/>
                    </a:lnTo>
                    <a:lnTo>
                      <a:pt x="103467" y="639953"/>
                    </a:lnTo>
                    <a:lnTo>
                      <a:pt x="0" y="639953"/>
                    </a:lnTo>
                    <a:lnTo>
                      <a:pt x="0" y="0"/>
                    </a:ln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Shape 83">
                <a:extLst>
                  <a:ext uri="{FF2B5EF4-FFF2-40B4-BE49-F238E27FC236}">
                    <a16:creationId xmlns:a16="http://schemas.microsoft.com/office/drawing/2014/main" id="{D5B5F42D-6682-2FAD-7F55-BE2A8FC937CD}"/>
                  </a:ext>
                </a:extLst>
              </p:cNvPr>
              <p:cNvSpPr/>
              <p:nvPr userDrawn="1"/>
            </p:nvSpPr>
            <p:spPr>
              <a:xfrm>
                <a:off x="2184642" y="395186"/>
                <a:ext cx="107886" cy="458622"/>
              </a:xfrm>
              <a:custGeom>
                <a:avLst/>
                <a:gdLst/>
                <a:ahLst/>
                <a:cxnLst/>
                <a:rect l="0" t="0" r="0" b="0"/>
                <a:pathLst>
                  <a:path w="107886" h="458622">
                    <a:moveTo>
                      <a:pt x="0" y="0"/>
                    </a:moveTo>
                    <a:lnTo>
                      <a:pt x="107886" y="0"/>
                    </a:lnTo>
                    <a:lnTo>
                      <a:pt x="107886" y="458622"/>
                    </a:lnTo>
                    <a:lnTo>
                      <a:pt x="0" y="458622"/>
                    </a:lnTo>
                    <a:lnTo>
                      <a:pt x="0" y="0"/>
                    </a:lnTo>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Shape 8">
                <a:extLst>
                  <a:ext uri="{FF2B5EF4-FFF2-40B4-BE49-F238E27FC236}">
                    <a16:creationId xmlns:a16="http://schemas.microsoft.com/office/drawing/2014/main" id="{56CF0F51-E076-89EB-55F0-D6EF791C49E3}"/>
                  </a:ext>
                </a:extLst>
              </p:cNvPr>
              <p:cNvSpPr/>
              <p:nvPr userDrawn="1"/>
            </p:nvSpPr>
            <p:spPr>
              <a:xfrm>
                <a:off x="2174469" y="199809"/>
                <a:ext cx="130886" cy="124676"/>
              </a:xfrm>
              <a:custGeom>
                <a:avLst/>
                <a:gdLst/>
                <a:ahLst/>
                <a:cxnLst/>
                <a:rect l="0" t="0" r="0" b="0"/>
                <a:pathLst>
                  <a:path w="130886" h="124676">
                    <a:moveTo>
                      <a:pt x="65214" y="0"/>
                    </a:moveTo>
                    <a:cubicBezTo>
                      <a:pt x="83896" y="0"/>
                      <a:pt x="99682" y="6223"/>
                      <a:pt x="112116" y="18504"/>
                    </a:cubicBezTo>
                    <a:cubicBezTo>
                      <a:pt x="124574" y="30810"/>
                      <a:pt x="130886" y="45783"/>
                      <a:pt x="130886" y="63005"/>
                    </a:cubicBezTo>
                    <a:cubicBezTo>
                      <a:pt x="130886" y="80569"/>
                      <a:pt x="124396" y="95415"/>
                      <a:pt x="111595" y="107124"/>
                    </a:cubicBezTo>
                    <a:cubicBezTo>
                      <a:pt x="98870" y="118770"/>
                      <a:pt x="83274" y="124676"/>
                      <a:pt x="65214" y="124676"/>
                    </a:cubicBezTo>
                    <a:cubicBezTo>
                      <a:pt x="47155" y="124676"/>
                      <a:pt x="31623" y="118770"/>
                      <a:pt x="19050" y="107112"/>
                    </a:cubicBezTo>
                    <a:cubicBezTo>
                      <a:pt x="6401" y="95415"/>
                      <a:pt x="0" y="80569"/>
                      <a:pt x="0" y="63005"/>
                    </a:cubicBezTo>
                    <a:cubicBezTo>
                      <a:pt x="0" y="45161"/>
                      <a:pt x="6477" y="30035"/>
                      <a:pt x="19253" y="18021"/>
                    </a:cubicBezTo>
                    <a:cubicBezTo>
                      <a:pt x="31979" y="6045"/>
                      <a:pt x="47460" y="0"/>
                      <a:pt x="65214" y="0"/>
                    </a:cubicBez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Shape 9">
                <a:extLst>
                  <a:ext uri="{FF2B5EF4-FFF2-40B4-BE49-F238E27FC236}">
                    <a16:creationId xmlns:a16="http://schemas.microsoft.com/office/drawing/2014/main" id="{F3986B6F-1E5F-64C4-03D1-07B5A949D804}"/>
                  </a:ext>
                </a:extLst>
              </p:cNvPr>
              <p:cNvSpPr/>
              <p:nvPr userDrawn="1"/>
            </p:nvSpPr>
            <p:spPr>
              <a:xfrm>
                <a:off x="2366825" y="384130"/>
                <a:ext cx="359105" cy="480746"/>
              </a:xfrm>
              <a:custGeom>
                <a:avLst/>
                <a:gdLst/>
                <a:ahLst/>
                <a:cxnLst/>
                <a:rect l="0" t="0" r="0" b="0"/>
                <a:pathLst>
                  <a:path w="359105" h="480746">
                    <a:moveTo>
                      <a:pt x="247434" y="0"/>
                    </a:moveTo>
                    <a:cubicBezTo>
                      <a:pt x="266713" y="0"/>
                      <a:pt x="286995" y="2172"/>
                      <a:pt x="307734" y="6477"/>
                    </a:cubicBezTo>
                    <a:cubicBezTo>
                      <a:pt x="328562" y="10782"/>
                      <a:pt x="345339" y="16472"/>
                      <a:pt x="357645" y="23355"/>
                    </a:cubicBezTo>
                    <a:lnTo>
                      <a:pt x="359105" y="24181"/>
                    </a:lnTo>
                    <a:lnTo>
                      <a:pt x="359105" y="128321"/>
                    </a:lnTo>
                    <a:lnTo>
                      <a:pt x="354584" y="125032"/>
                    </a:lnTo>
                    <a:cubicBezTo>
                      <a:pt x="321894" y="101321"/>
                      <a:pt x="287338" y="89306"/>
                      <a:pt x="251879" y="89306"/>
                    </a:cubicBezTo>
                    <a:cubicBezTo>
                      <a:pt x="210426" y="89306"/>
                      <a:pt x="176378" y="103365"/>
                      <a:pt x="150698" y="131077"/>
                    </a:cubicBezTo>
                    <a:cubicBezTo>
                      <a:pt x="124930" y="158864"/>
                      <a:pt x="111862" y="196520"/>
                      <a:pt x="111862" y="243015"/>
                    </a:cubicBezTo>
                    <a:cubicBezTo>
                      <a:pt x="111862" y="289217"/>
                      <a:pt x="124396" y="325933"/>
                      <a:pt x="149123" y="352082"/>
                    </a:cubicBezTo>
                    <a:cubicBezTo>
                      <a:pt x="173787" y="378193"/>
                      <a:pt x="207772" y="391439"/>
                      <a:pt x="250101" y="391439"/>
                    </a:cubicBezTo>
                    <a:cubicBezTo>
                      <a:pt x="265341" y="391439"/>
                      <a:pt x="282727" y="388074"/>
                      <a:pt x="301790" y="381419"/>
                    </a:cubicBezTo>
                    <a:cubicBezTo>
                      <a:pt x="320904" y="374764"/>
                      <a:pt x="338671" y="365519"/>
                      <a:pt x="354571" y="353936"/>
                    </a:cubicBezTo>
                    <a:lnTo>
                      <a:pt x="359105" y="350634"/>
                    </a:lnTo>
                    <a:lnTo>
                      <a:pt x="359105" y="449466"/>
                    </a:lnTo>
                    <a:lnTo>
                      <a:pt x="357683" y="450279"/>
                    </a:lnTo>
                    <a:cubicBezTo>
                      <a:pt x="322593" y="470497"/>
                      <a:pt x="278816" y="480746"/>
                      <a:pt x="227546" y="480746"/>
                    </a:cubicBezTo>
                    <a:cubicBezTo>
                      <a:pt x="183617" y="480746"/>
                      <a:pt x="143942" y="471094"/>
                      <a:pt x="109614" y="452069"/>
                    </a:cubicBezTo>
                    <a:cubicBezTo>
                      <a:pt x="75235" y="433019"/>
                      <a:pt x="48070" y="405562"/>
                      <a:pt x="28880" y="370459"/>
                    </a:cubicBezTo>
                    <a:cubicBezTo>
                      <a:pt x="9703" y="335407"/>
                      <a:pt x="0" y="295643"/>
                      <a:pt x="0" y="252311"/>
                    </a:cubicBezTo>
                    <a:cubicBezTo>
                      <a:pt x="0" y="202844"/>
                      <a:pt x="10008" y="158483"/>
                      <a:pt x="29718" y="120510"/>
                    </a:cubicBezTo>
                    <a:cubicBezTo>
                      <a:pt x="49517" y="82436"/>
                      <a:pt x="78613" y="52502"/>
                      <a:pt x="116243" y="31534"/>
                    </a:cubicBezTo>
                    <a:cubicBezTo>
                      <a:pt x="153797" y="10617"/>
                      <a:pt x="197942" y="0"/>
                      <a:pt x="247434" y="0"/>
                    </a:cubicBez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Shape 10">
                <a:extLst>
                  <a:ext uri="{FF2B5EF4-FFF2-40B4-BE49-F238E27FC236}">
                    <a16:creationId xmlns:a16="http://schemas.microsoft.com/office/drawing/2014/main" id="{226F7E83-C33F-2D89-6E0E-68AE6F9C9CE3}"/>
                  </a:ext>
                </a:extLst>
              </p:cNvPr>
              <p:cNvSpPr/>
              <p:nvPr userDrawn="1"/>
            </p:nvSpPr>
            <p:spPr>
              <a:xfrm>
                <a:off x="2807452" y="387217"/>
                <a:ext cx="266674" cy="466585"/>
              </a:xfrm>
              <a:custGeom>
                <a:avLst/>
                <a:gdLst/>
                <a:ahLst/>
                <a:cxnLst/>
                <a:rect l="0" t="0" r="0" b="0"/>
                <a:pathLst>
                  <a:path w="266674" h="466585">
                    <a:moveTo>
                      <a:pt x="222682" y="0"/>
                    </a:moveTo>
                    <a:cubicBezTo>
                      <a:pt x="240665" y="0"/>
                      <a:pt x="254876" y="2159"/>
                      <a:pt x="264922" y="6426"/>
                    </a:cubicBezTo>
                    <a:lnTo>
                      <a:pt x="266674" y="7175"/>
                    </a:lnTo>
                    <a:lnTo>
                      <a:pt x="266674" y="115938"/>
                    </a:lnTo>
                    <a:lnTo>
                      <a:pt x="262141" y="112662"/>
                    </a:lnTo>
                    <a:cubicBezTo>
                      <a:pt x="257149" y="109055"/>
                      <a:pt x="248679" y="105639"/>
                      <a:pt x="236982" y="102489"/>
                    </a:cubicBezTo>
                    <a:cubicBezTo>
                      <a:pt x="225171" y="99314"/>
                      <a:pt x="214262" y="97714"/>
                      <a:pt x="204546" y="97714"/>
                    </a:cubicBezTo>
                    <a:cubicBezTo>
                      <a:pt x="175882" y="97714"/>
                      <a:pt x="152400" y="110109"/>
                      <a:pt x="134772" y="134569"/>
                    </a:cubicBezTo>
                    <a:cubicBezTo>
                      <a:pt x="116929" y="159321"/>
                      <a:pt x="107886" y="192088"/>
                      <a:pt x="107886" y="231991"/>
                    </a:cubicBezTo>
                    <a:lnTo>
                      <a:pt x="107886" y="466585"/>
                    </a:lnTo>
                    <a:lnTo>
                      <a:pt x="0" y="466585"/>
                    </a:lnTo>
                    <a:lnTo>
                      <a:pt x="0" y="7963"/>
                    </a:lnTo>
                    <a:lnTo>
                      <a:pt x="107886" y="7963"/>
                    </a:lnTo>
                    <a:lnTo>
                      <a:pt x="107886" y="87389"/>
                    </a:lnTo>
                    <a:lnTo>
                      <a:pt x="109029" y="87389"/>
                    </a:lnTo>
                    <a:cubicBezTo>
                      <a:pt x="119113" y="61608"/>
                      <a:pt x="132296" y="40945"/>
                      <a:pt x="150533" y="25870"/>
                    </a:cubicBezTo>
                    <a:cubicBezTo>
                      <a:pt x="171310" y="8712"/>
                      <a:pt x="195580" y="0"/>
                      <a:pt x="222682" y="0"/>
                    </a:cubicBez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Shape 11">
                <a:extLst>
                  <a:ext uri="{FF2B5EF4-FFF2-40B4-BE49-F238E27FC236}">
                    <a16:creationId xmlns:a16="http://schemas.microsoft.com/office/drawing/2014/main" id="{C26AE47E-0029-3777-0CB8-7E34A1E1FDF3}"/>
                  </a:ext>
                </a:extLst>
              </p:cNvPr>
              <p:cNvSpPr/>
              <p:nvPr userDrawn="1"/>
            </p:nvSpPr>
            <p:spPr>
              <a:xfrm>
                <a:off x="3081119" y="384697"/>
                <a:ext cx="235737" cy="480170"/>
              </a:xfrm>
              <a:custGeom>
                <a:avLst/>
                <a:gdLst/>
                <a:ahLst/>
                <a:cxnLst/>
                <a:rect l="0" t="0" r="0" b="0"/>
                <a:pathLst>
                  <a:path w="235737" h="480170">
                    <a:moveTo>
                      <a:pt x="235737" y="0"/>
                    </a:moveTo>
                    <a:lnTo>
                      <a:pt x="235737" y="88883"/>
                    </a:lnTo>
                    <a:lnTo>
                      <a:pt x="209537" y="91240"/>
                    </a:lnTo>
                    <a:cubicBezTo>
                      <a:pt x="183330" y="96228"/>
                      <a:pt x="161792" y="108670"/>
                      <a:pt x="145275" y="128406"/>
                    </a:cubicBezTo>
                    <a:cubicBezTo>
                      <a:pt x="123101" y="154885"/>
                      <a:pt x="111874" y="192947"/>
                      <a:pt x="111874" y="241575"/>
                    </a:cubicBezTo>
                    <a:cubicBezTo>
                      <a:pt x="111874" y="288730"/>
                      <a:pt x="123088" y="325814"/>
                      <a:pt x="145250" y="351837"/>
                    </a:cubicBezTo>
                    <a:cubicBezTo>
                      <a:pt x="161766" y="371258"/>
                      <a:pt x="183483" y="383507"/>
                      <a:pt x="210026" y="388418"/>
                    </a:cubicBezTo>
                    <a:lnTo>
                      <a:pt x="235737" y="390665"/>
                    </a:lnTo>
                    <a:lnTo>
                      <a:pt x="235737" y="479868"/>
                    </a:lnTo>
                    <a:lnTo>
                      <a:pt x="231978" y="480170"/>
                    </a:lnTo>
                    <a:cubicBezTo>
                      <a:pt x="161620" y="480170"/>
                      <a:pt x="104762" y="458847"/>
                      <a:pt x="62979" y="416746"/>
                    </a:cubicBezTo>
                    <a:cubicBezTo>
                      <a:pt x="21196" y="374671"/>
                      <a:pt x="0" y="316937"/>
                      <a:pt x="0" y="245106"/>
                    </a:cubicBezTo>
                    <a:cubicBezTo>
                      <a:pt x="0" y="169503"/>
                      <a:pt x="21717" y="109013"/>
                      <a:pt x="64516" y="65299"/>
                    </a:cubicBezTo>
                    <a:cubicBezTo>
                      <a:pt x="96625" y="32524"/>
                      <a:pt x="138442" y="11864"/>
                      <a:pt x="189255" y="3583"/>
                    </a:cubicBezTo>
                    <a:lnTo>
                      <a:pt x="235737" y="0"/>
                    </a:ln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Shape 12">
                <a:extLst>
                  <a:ext uri="{FF2B5EF4-FFF2-40B4-BE49-F238E27FC236}">
                    <a16:creationId xmlns:a16="http://schemas.microsoft.com/office/drawing/2014/main" id="{3627C35C-0267-A3D8-31E7-86A7E436EFF5}"/>
                  </a:ext>
                </a:extLst>
              </p:cNvPr>
              <p:cNvSpPr/>
              <p:nvPr userDrawn="1"/>
            </p:nvSpPr>
            <p:spPr>
              <a:xfrm>
                <a:off x="3316857" y="384134"/>
                <a:ext cx="235725" cy="480431"/>
              </a:xfrm>
              <a:custGeom>
                <a:avLst/>
                <a:gdLst/>
                <a:ahLst/>
                <a:cxnLst/>
                <a:rect l="0" t="0" r="0" b="0"/>
                <a:pathLst>
                  <a:path w="235725" h="480431">
                    <a:moveTo>
                      <a:pt x="7303" y="0"/>
                    </a:moveTo>
                    <a:cubicBezTo>
                      <a:pt x="78524" y="0"/>
                      <a:pt x="135027" y="21196"/>
                      <a:pt x="175209" y="63017"/>
                    </a:cubicBezTo>
                    <a:cubicBezTo>
                      <a:pt x="215367" y="104813"/>
                      <a:pt x="235725" y="163004"/>
                      <a:pt x="235725" y="235941"/>
                    </a:cubicBezTo>
                    <a:cubicBezTo>
                      <a:pt x="235725" y="309778"/>
                      <a:pt x="214021" y="369684"/>
                      <a:pt x="171234" y="413957"/>
                    </a:cubicBezTo>
                    <a:cubicBezTo>
                      <a:pt x="139125" y="447189"/>
                      <a:pt x="97973" y="468135"/>
                      <a:pt x="48483" y="476530"/>
                    </a:cubicBezTo>
                    <a:lnTo>
                      <a:pt x="0" y="480431"/>
                    </a:lnTo>
                    <a:lnTo>
                      <a:pt x="0" y="391227"/>
                    </a:lnTo>
                    <a:lnTo>
                      <a:pt x="2426" y="391439"/>
                    </a:lnTo>
                    <a:cubicBezTo>
                      <a:pt x="42316" y="391439"/>
                      <a:pt x="72796" y="378536"/>
                      <a:pt x="93078" y="353136"/>
                    </a:cubicBezTo>
                    <a:cubicBezTo>
                      <a:pt x="113500" y="327546"/>
                      <a:pt x="123863" y="289293"/>
                      <a:pt x="123863" y="239484"/>
                    </a:cubicBezTo>
                    <a:cubicBezTo>
                      <a:pt x="123863" y="190284"/>
                      <a:pt x="112852" y="152527"/>
                      <a:pt x="91148" y="127229"/>
                    </a:cubicBezTo>
                    <a:cubicBezTo>
                      <a:pt x="69545" y="102057"/>
                      <a:pt x="39408" y="89306"/>
                      <a:pt x="1550" y="89306"/>
                    </a:cubicBezTo>
                    <a:lnTo>
                      <a:pt x="0" y="89446"/>
                    </a:lnTo>
                    <a:lnTo>
                      <a:pt x="0" y="563"/>
                    </a:lnTo>
                    <a:lnTo>
                      <a:pt x="7303" y="0"/>
                    </a:ln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Shape 13">
                <a:extLst>
                  <a:ext uri="{FF2B5EF4-FFF2-40B4-BE49-F238E27FC236}">
                    <a16:creationId xmlns:a16="http://schemas.microsoft.com/office/drawing/2014/main" id="{C0838C35-EF84-B382-A649-4FE0C08673AB}"/>
                  </a:ext>
                </a:extLst>
              </p:cNvPr>
              <p:cNvSpPr/>
              <p:nvPr userDrawn="1"/>
            </p:nvSpPr>
            <p:spPr>
              <a:xfrm>
                <a:off x="3604001" y="384130"/>
                <a:ext cx="304711" cy="480746"/>
              </a:xfrm>
              <a:custGeom>
                <a:avLst/>
                <a:gdLst/>
                <a:ahLst/>
                <a:cxnLst/>
                <a:rect l="0" t="0" r="0" b="0"/>
                <a:pathLst>
                  <a:path w="304711" h="480746">
                    <a:moveTo>
                      <a:pt x="175794" y="0"/>
                    </a:moveTo>
                    <a:cubicBezTo>
                      <a:pt x="191529" y="0"/>
                      <a:pt x="209639" y="1867"/>
                      <a:pt x="229603" y="5563"/>
                    </a:cubicBezTo>
                    <a:cubicBezTo>
                      <a:pt x="249644" y="9284"/>
                      <a:pt x="266142" y="13881"/>
                      <a:pt x="278664" y="19240"/>
                    </a:cubicBezTo>
                    <a:lnTo>
                      <a:pt x="280378" y="19977"/>
                    </a:lnTo>
                    <a:lnTo>
                      <a:pt x="280378" y="119723"/>
                    </a:lnTo>
                    <a:lnTo>
                      <a:pt x="275920" y="116675"/>
                    </a:lnTo>
                    <a:cubicBezTo>
                      <a:pt x="262344" y="107442"/>
                      <a:pt x="246101" y="99898"/>
                      <a:pt x="227597" y="94272"/>
                    </a:cubicBezTo>
                    <a:cubicBezTo>
                      <a:pt x="209080" y="88633"/>
                      <a:pt x="190462" y="85763"/>
                      <a:pt x="172263" y="85763"/>
                    </a:cubicBezTo>
                    <a:cubicBezTo>
                      <a:pt x="152654" y="85763"/>
                      <a:pt x="137020" y="90183"/>
                      <a:pt x="125793" y="98882"/>
                    </a:cubicBezTo>
                    <a:cubicBezTo>
                      <a:pt x="114643" y="107544"/>
                      <a:pt x="109220" y="118224"/>
                      <a:pt x="109220" y="131559"/>
                    </a:cubicBezTo>
                    <a:cubicBezTo>
                      <a:pt x="109220" y="146609"/>
                      <a:pt x="113614" y="158483"/>
                      <a:pt x="122276" y="166891"/>
                    </a:cubicBezTo>
                    <a:cubicBezTo>
                      <a:pt x="131255" y="175577"/>
                      <a:pt x="153048" y="186919"/>
                      <a:pt x="187046" y="200558"/>
                    </a:cubicBezTo>
                    <a:cubicBezTo>
                      <a:pt x="229731" y="217767"/>
                      <a:pt x="260325" y="237236"/>
                      <a:pt x="277952" y="258445"/>
                    </a:cubicBezTo>
                    <a:cubicBezTo>
                      <a:pt x="295707" y="279819"/>
                      <a:pt x="304711" y="306337"/>
                      <a:pt x="304711" y="337249"/>
                    </a:cubicBezTo>
                    <a:cubicBezTo>
                      <a:pt x="304711" y="380111"/>
                      <a:pt x="287986" y="415150"/>
                      <a:pt x="254978" y="441427"/>
                    </a:cubicBezTo>
                    <a:cubicBezTo>
                      <a:pt x="222174" y="467525"/>
                      <a:pt x="177229" y="480746"/>
                      <a:pt x="121400" y="480746"/>
                    </a:cubicBezTo>
                    <a:cubicBezTo>
                      <a:pt x="103302" y="480746"/>
                      <a:pt x="82486" y="478333"/>
                      <a:pt x="59563" y="473596"/>
                    </a:cubicBezTo>
                    <a:cubicBezTo>
                      <a:pt x="36602" y="468859"/>
                      <a:pt x="17120" y="462852"/>
                      <a:pt x="1664" y="455714"/>
                    </a:cubicBezTo>
                    <a:lnTo>
                      <a:pt x="0" y="454939"/>
                    </a:lnTo>
                    <a:lnTo>
                      <a:pt x="0" y="349796"/>
                    </a:lnTo>
                    <a:lnTo>
                      <a:pt x="4534" y="353047"/>
                    </a:lnTo>
                    <a:cubicBezTo>
                      <a:pt x="23076" y="366395"/>
                      <a:pt x="43650" y="376809"/>
                      <a:pt x="65672" y="384048"/>
                    </a:cubicBezTo>
                    <a:cubicBezTo>
                      <a:pt x="87681" y="391300"/>
                      <a:pt x="107772" y="394970"/>
                      <a:pt x="125375" y="394970"/>
                    </a:cubicBezTo>
                    <a:cubicBezTo>
                      <a:pt x="172860" y="394970"/>
                      <a:pt x="195936" y="379984"/>
                      <a:pt x="195936" y="349174"/>
                    </a:cubicBezTo>
                    <a:cubicBezTo>
                      <a:pt x="195936" y="338341"/>
                      <a:pt x="193650" y="329578"/>
                      <a:pt x="189167" y="323177"/>
                    </a:cubicBezTo>
                    <a:cubicBezTo>
                      <a:pt x="184557" y="316624"/>
                      <a:pt x="176378" y="309905"/>
                      <a:pt x="164859" y="303213"/>
                    </a:cubicBezTo>
                    <a:cubicBezTo>
                      <a:pt x="153073" y="296393"/>
                      <a:pt x="134519" y="287731"/>
                      <a:pt x="109652" y="277495"/>
                    </a:cubicBezTo>
                    <a:cubicBezTo>
                      <a:pt x="80061" y="264782"/>
                      <a:pt x="57734" y="252285"/>
                      <a:pt x="43269" y="240360"/>
                    </a:cubicBezTo>
                    <a:cubicBezTo>
                      <a:pt x="28689" y="228333"/>
                      <a:pt x="17717" y="214008"/>
                      <a:pt x="10630" y="197726"/>
                    </a:cubicBezTo>
                    <a:cubicBezTo>
                      <a:pt x="3582" y="181508"/>
                      <a:pt x="0" y="162382"/>
                      <a:pt x="0" y="140856"/>
                    </a:cubicBezTo>
                    <a:cubicBezTo>
                      <a:pt x="0" y="99428"/>
                      <a:pt x="16586" y="65202"/>
                      <a:pt x="49289" y="39103"/>
                    </a:cubicBezTo>
                    <a:cubicBezTo>
                      <a:pt x="81801" y="13157"/>
                      <a:pt x="124346" y="0"/>
                      <a:pt x="175794" y="0"/>
                    </a:cubicBez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Shape 14">
                <a:extLst>
                  <a:ext uri="{FF2B5EF4-FFF2-40B4-BE49-F238E27FC236}">
                    <a16:creationId xmlns:a16="http://schemas.microsoft.com/office/drawing/2014/main" id="{8689E787-0E51-8A24-E233-E1289D2FE9C2}"/>
                  </a:ext>
                </a:extLst>
              </p:cNvPr>
              <p:cNvSpPr/>
              <p:nvPr userDrawn="1"/>
            </p:nvSpPr>
            <p:spPr>
              <a:xfrm>
                <a:off x="3955882" y="384697"/>
                <a:ext cx="235731" cy="480171"/>
              </a:xfrm>
              <a:custGeom>
                <a:avLst/>
                <a:gdLst/>
                <a:ahLst/>
                <a:cxnLst/>
                <a:rect l="0" t="0" r="0" b="0"/>
                <a:pathLst>
                  <a:path w="235731" h="480171">
                    <a:moveTo>
                      <a:pt x="235731" y="0"/>
                    </a:moveTo>
                    <a:lnTo>
                      <a:pt x="235731" y="88883"/>
                    </a:lnTo>
                    <a:lnTo>
                      <a:pt x="209531" y="91241"/>
                    </a:lnTo>
                    <a:cubicBezTo>
                      <a:pt x="183329" y="96228"/>
                      <a:pt x="161789" y="108670"/>
                      <a:pt x="145262" y="128406"/>
                    </a:cubicBezTo>
                    <a:cubicBezTo>
                      <a:pt x="123088" y="154886"/>
                      <a:pt x="111861" y="192947"/>
                      <a:pt x="111861" y="241576"/>
                    </a:cubicBezTo>
                    <a:cubicBezTo>
                      <a:pt x="111861" y="288718"/>
                      <a:pt x="123088" y="325815"/>
                      <a:pt x="145250" y="351837"/>
                    </a:cubicBezTo>
                    <a:cubicBezTo>
                      <a:pt x="161766" y="371259"/>
                      <a:pt x="183476" y="383508"/>
                      <a:pt x="210021" y="388418"/>
                    </a:cubicBezTo>
                    <a:lnTo>
                      <a:pt x="235731" y="390664"/>
                    </a:lnTo>
                    <a:lnTo>
                      <a:pt x="235731" y="479868"/>
                    </a:lnTo>
                    <a:lnTo>
                      <a:pt x="231965" y="480171"/>
                    </a:lnTo>
                    <a:cubicBezTo>
                      <a:pt x="161620" y="480171"/>
                      <a:pt x="104749" y="458847"/>
                      <a:pt x="62966" y="416747"/>
                    </a:cubicBezTo>
                    <a:cubicBezTo>
                      <a:pt x="21184" y="374672"/>
                      <a:pt x="0" y="316912"/>
                      <a:pt x="0" y="245106"/>
                    </a:cubicBezTo>
                    <a:cubicBezTo>
                      <a:pt x="0" y="169503"/>
                      <a:pt x="21704" y="109013"/>
                      <a:pt x="64503" y="65300"/>
                    </a:cubicBezTo>
                    <a:cubicBezTo>
                      <a:pt x="96622" y="32524"/>
                      <a:pt x="138441" y="11864"/>
                      <a:pt x="189249" y="3583"/>
                    </a:cubicBezTo>
                    <a:lnTo>
                      <a:pt x="235731" y="0"/>
                    </a:ln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Shape 15">
                <a:extLst>
                  <a:ext uri="{FF2B5EF4-FFF2-40B4-BE49-F238E27FC236}">
                    <a16:creationId xmlns:a16="http://schemas.microsoft.com/office/drawing/2014/main" id="{34084012-A8CF-73C0-706E-04FC566AB3D6}"/>
                  </a:ext>
                </a:extLst>
              </p:cNvPr>
              <p:cNvSpPr/>
              <p:nvPr userDrawn="1"/>
            </p:nvSpPr>
            <p:spPr>
              <a:xfrm>
                <a:off x="4191612" y="384134"/>
                <a:ext cx="235718" cy="480430"/>
              </a:xfrm>
              <a:custGeom>
                <a:avLst/>
                <a:gdLst/>
                <a:ahLst/>
                <a:cxnLst/>
                <a:rect l="0" t="0" r="0" b="0"/>
                <a:pathLst>
                  <a:path w="235718" h="480430">
                    <a:moveTo>
                      <a:pt x="7296" y="0"/>
                    </a:moveTo>
                    <a:cubicBezTo>
                      <a:pt x="78530" y="0"/>
                      <a:pt x="135033" y="21196"/>
                      <a:pt x="175216" y="63017"/>
                    </a:cubicBezTo>
                    <a:cubicBezTo>
                      <a:pt x="215373" y="104813"/>
                      <a:pt x="235718" y="163004"/>
                      <a:pt x="235718" y="235941"/>
                    </a:cubicBezTo>
                    <a:cubicBezTo>
                      <a:pt x="235718" y="309778"/>
                      <a:pt x="214027" y="369684"/>
                      <a:pt x="171228" y="413957"/>
                    </a:cubicBezTo>
                    <a:cubicBezTo>
                      <a:pt x="139119" y="447189"/>
                      <a:pt x="97973" y="468135"/>
                      <a:pt x="48482" y="476530"/>
                    </a:cubicBezTo>
                    <a:lnTo>
                      <a:pt x="0" y="480430"/>
                    </a:lnTo>
                    <a:lnTo>
                      <a:pt x="0" y="391227"/>
                    </a:lnTo>
                    <a:lnTo>
                      <a:pt x="2432" y="391439"/>
                    </a:lnTo>
                    <a:cubicBezTo>
                      <a:pt x="42310" y="391439"/>
                      <a:pt x="72803" y="378536"/>
                      <a:pt x="93085" y="353136"/>
                    </a:cubicBezTo>
                    <a:cubicBezTo>
                      <a:pt x="113506" y="327546"/>
                      <a:pt x="123870" y="289293"/>
                      <a:pt x="123870" y="239484"/>
                    </a:cubicBezTo>
                    <a:cubicBezTo>
                      <a:pt x="123870" y="190284"/>
                      <a:pt x="112846" y="152527"/>
                      <a:pt x="91141" y="127229"/>
                    </a:cubicBezTo>
                    <a:cubicBezTo>
                      <a:pt x="69552" y="102057"/>
                      <a:pt x="39414" y="89306"/>
                      <a:pt x="1543" y="89306"/>
                    </a:cubicBezTo>
                    <a:lnTo>
                      <a:pt x="0" y="89445"/>
                    </a:lnTo>
                    <a:lnTo>
                      <a:pt x="0" y="562"/>
                    </a:lnTo>
                    <a:lnTo>
                      <a:pt x="7296" y="0"/>
                    </a:ln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Shape 16">
                <a:extLst>
                  <a:ext uri="{FF2B5EF4-FFF2-40B4-BE49-F238E27FC236}">
                    <a16:creationId xmlns:a16="http://schemas.microsoft.com/office/drawing/2014/main" id="{24A4CADF-6866-855F-72FA-5B0F2DEA6709}"/>
                  </a:ext>
                </a:extLst>
              </p:cNvPr>
              <p:cNvSpPr/>
              <p:nvPr userDrawn="1"/>
            </p:nvSpPr>
            <p:spPr>
              <a:xfrm>
                <a:off x="4437931" y="166972"/>
                <a:ext cx="564845" cy="697903"/>
              </a:xfrm>
              <a:custGeom>
                <a:avLst/>
                <a:gdLst/>
                <a:ahLst/>
                <a:cxnLst/>
                <a:rect l="0" t="0" r="0" b="0"/>
                <a:pathLst>
                  <a:path w="564845" h="697903">
                    <a:moveTo>
                      <a:pt x="242151" y="0"/>
                    </a:moveTo>
                    <a:cubicBezTo>
                      <a:pt x="267424" y="0"/>
                      <a:pt x="287833" y="2718"/>
                      <a:pt x="302819" y="8103"/>
                    </a:cubicBezTo>
                    <a:lnTo>
                      <a:pt x="304724" y="8801"/>
                    </a:lnTo>
                    <a:lnTo>
                      <a:pt x="304724" y="101460"/>
                    </a:lnTo>
                    <a:lnTo>
                      <a:pt x="300686" y="99657"/>
                    </a:lnTo>
                    <a:cubicBezTo>
                      <a:pt x="284620" y="92494"/>
                      <a:pt x="268643" y="88862"/>
                      <a:pt x="253213" y="88862"/>
                    </a:cubicBezTo>
                    <a:cubicBezTo>
                      <a:pt x="231763" y="88862"/>
                      <a:pt x="214922" y="95745"/>
                      <a:pt x="203162" y="109309"/>
                    </a:cubicBezTo>
                    <a:cubicBezTo>
                      <a:pt x="191313" y="123025"/>
                      <a:pt x="185293" y="143599"/>
                      <a:pt x="185293" y="170485"/>
                    </a:cubicBezTo>
                    <a:lnTo>
                      <a:pt x="185293" y="228206"/>
                    </a:lnTo>
                    <a:lnTo>
                      <a:pt x="347269" y="228206"/>
                    </a:lnTo>
                    <a:lnTo>
                      <a:pt x="347269" y="124574"/>
                    </a:lnTo>
                    <a:lnTo>
                      <a:pt x="349288" y="123952"/>
                    </a:lnTo>
                    <a:lnTo>
                      <a:pt x="451904" y="92558"/>
                    </a:lnTo>
                    <a:lnTo>
                      <a:pt x="455600" y="91427"/>
                    </a:lnTo>
                    <a:lnTo>
                      <a:pt x="455600" y="228206"/>
                    </a:lnTo>
                    <a:lnTo>
                      <a:pt x="564845" y="228206"/>
                    </a:lnTo>
                    <a:lnTo>
                      <a:pt x="564845" y="316192"/>
                    </a:lnTo>
                    <a:lnTo>
                      <a:pt x="455600" y="316192"/>
                    </a:lnTo>
                    <a:lnTo>
                      <a:pt x="455600" y="532727"/>
                    </a:lnTo>
                    <a:cubicBezTo>
                      <a:pt x="455600" y="560476"/>
                      <a:pt x="460566" y="580314"/>
                      <a:pt x="470383" y="591655"/>
                    </a:cubicBezTo>
                    <a:cubicBezTo>
                      <a:pt x="480085" y="602894"/>
                      <a:pt x="495732" y="608597"/>
                      <a:pt x="516877" y="608597"/>
                    </a:cubicBezTo>
                    <a:cubicBezTo>
                      <a:pt x="522491" y="608597"/>
                      <a:pt x="529743" y="607365"/>
                      <a:pt x="538442" y="604926"/>
                    </a:cubicBezTo>
                    <a:cubicBezTo>
                      <a:pt x="547103" y="602526"/>
                      <a:pt x="554482" y="599300"/>
                      <a:pt x="560400" y="595351"/>
                    </a:cubicBezTo>
                    <a:lnTo>
                      <a:pt x="564845" y="592404"/>
                    </a:lnTo>
                    <a:lnTo>
                      <a:pt x="564845" y="681203"/>
                    </a:lnTo>
                    <a:lnTo>
                      <a:pt x="563410" y="682054"/>
                    </a:lnTo>
                    <a:cubicBezTo>
                      <a:pt x="556908" y="685775"/>
                      <a:pt x="545859" y="689267"/>
                      <a:pt x="529641" y="692760"/>
                    </a:cubicBezTo>
                    <a:cubicBezTo>
                      <a:pt x="513702" y="696163"/>
                      <a:pt x="498094" y="697903"/>
                      <a:pt x="483260" y="697903"/>
                    </a:cubicBezTo>
                    <a:cubicBezTo>
                      <a:pt x="393027" y="697903"/>
                      <a:pt x="347269" y="648741"/>
                      <a:pt x="347269" y="551739"/>
                    </a:cubicBezTo>
                    <a:lnTo>
                      <a:pt x="347269" y="316192"/>
                    </a:lnTo>
                    <a:lnTo>
                      <a:pt x="185293" y="316192"/>
                    </a:lnTo>
                    <a:lnTo>
                      <a:pt x="185293" y="686841"/>
                    </a:lnTo>
                    <a:lnTo>
                      <a:pt x="76086" y="686841"/>
                    </a:lnTo>
                    <a:lnTo>
                      <a:pt x="76086" y="316192"/>
                    </a:lnTo>
                    <a:lnTo>
                      <a:pt x="0" y="316192"/>
                    </a:lnTo>
                    <a:lnTo>
                      <a:pt x="0" y="228206"/>
                    </a:lnTo>
                    <a:lnTo>
                      <a:pt x="76086" y="228206"/>
                    </a:lnTo>
                    <a:lnTo>
                      <a:pt x="76086" y="164732"/>
                    </a:lnTo>
                    <a:cubicBezTo>
                      <a:pt x="76086" y="132842"/>
                      <a:pt x="83122" y="104026"/>
                      <a:pt x="97003" y="79070"/>
                    </a:cubicBezTo>
                    <a:cubicBezTo>
                      <a:pt x="110922" y="54089"/>
                      <a:pt x="130797" y="34442"/>
                      <a:pt x="156070" y="20676"/>
                    </a:cubicBezTo>
                    <a:cubicBezTo>
                      <a:pt x="181318" y="6934"/>
                      <a:pt x="210274" y="0"/>
                      <a:pt x="242151" y="0"/>
                    </a:cubicBezTo>
                    <a:close/>
                  </a:path>
                </a:pathLst>
              </a:custGeom>
              <a:ln w="0" cap="flat">
                <a:miter lim="127000"/>
              </a:ln>
            </p:spPr>
            <p:style>
              <a:lnRef idx="0">
                <a:srgbClr val="000000"/>
              </a:lnRef>
              <a:fillRef idx="1">
                <a:srgbClr val="7D7E7E"/>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Shape 84">
                <a:extLst>
                  <a:ext uri="{FF2B5EF4-FFF2-40B4-BE49-F238E27FC236}">
                    <a16:creationId xmlns:a16="http://schemas.microsoft.com/office/drawing/2014/main" id="{CB457E1C-0E6D-2BE4-C4AF-362EAB7B6B84}"/>
                  </a:ext>
                </a:extLst>
              </p:cNvPr>
              <p:cNvSpPr/>
              <p:nvPr userDrawn="1"/>
            </p:nvSpPr>
            <p:spPr>
              <a:xfrm>
                <a:off x="0" y="0"/>
                <a:ext cx="507505" cy="507505"/>
              </a:xfrm>
              <a:custGeom>
                <a:avLst/>
                <a:gdLst/>
                <a:ahLst/>
                <a:cxnLst/>
                <a:rect l="0" t="0" r="0" b="0"/>
                <a:pathLst>
                  <a:path w="507505" h="507505">
                    <a:moveTo>
                      <a:pt x="0" y="0"/>
                    </a:moveTo>
                    <a:lnTo>
                      <a:pt x="507505" y="0"/>
                    </a:lnTo>
                    <a:lnTo>
                      <a:pt x="507505" y="507505"/>
                    </a:lnTo>
                    <a:lnTo>
                      <a:pt x="0" y="507505"/>
                    </a:lnTo>
                    <a:lnTo>
                      <a:pt x="0" y="0"/>
                    </a:lnTo>
                  </a:path>
                </a:pathLst>
              </a:custGeom>
              <a:ln w="0" cap="flat">
                <a:miter lim="127000"/>
              </a:ln>
            </p:spPr>
            <p:style>
              <a:lnRef idx="0">
                <a:srgbClr val="000000"/>
              </a:lnRef>
              <a:fillRef idx="1">
                <a:srgbClr val="EA632D"/>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Shape 85">
                <a:extLst>
                  <a:ext uri="{FF2B5EF4-FFF2-40B4-BE49-F238E27FC236}">
                    <a16:creationId xmlns:a16="http://schemas.microsoft.com/office/drawing/2014/main" id="{4A352EF2-5AD2-F414-6940-B8118DEA09FC}"/>
                  </a:ext>
                </a:extLst>
              </p:cNvPr>
              <p:cNvSpPr/>
              <p:nvPr userDrawn="1"/>
            </p:nvSpPr>
            <p:spPr>
              <a:xfrm>
                <a:off x="560349" y="0"/>
                <a:ext cx="507492" cy="507505"/>
              </a:xfrm>
              <a:custGeom>
                <a:avLst/>
                <a:gdLst/>
                <a:ahLst/>
                <a:cxnLst/>
                <a:rect l="0" t="0" r="0" b="0"/>
                <a:pathLst>
                  <a:path w="507492" h="507505">
                    <a:moveTo>
                      <a:pt x="0" y="0"/>
                    </a:moveTo>
                    <a:lnTo>
                      <a:pt x="507492" y="0"/>
                    </a:lnTo>
                    <a:lnTo>
                      <a:pt x="507492" y="507505"/>
                    </a:lnTo>
                    <a:lnTo>
                      <a:pt x="0" y="507505"/>
                    </a:lnTo>
                    <a:lnTo>
                      <a:pt x="0" y="0"/>
                    </a:lnTo>
                  </a:path>
                </a:pathLst>
              </a:custGeom>
              <a:ln w="0" cap="flat">
                <a:miter lim="127000"/>
              </a:ln>
            </p:spPr>
            <p:style>
              <a:lnRef idx="0">
                <a:srgbClr val="000000"/>
              </a:lnRef>
              <a:fillRef idx="1">
                <a:srgbClr val="8CBD3A"/>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Shape 86">
                <a:extLst>
                  <a:ext uri="{FF2B5EF4-FFF2-40B4-BE49-F238E27FC236}">
                    <a16:creationId xmlns:a16="http://schemas.microsoft.com/office/drawing/2014/main" id="{F8CCD6A4-C96C-3835-263B-D8C3F9E17614}"/>
                  </a:ext>
                </a:extLst>
              </p:cNvPr>
              <p:cNvSpPr/>
              <p:nvPr userDrawn="1"/>
            </p:nvSpPr>
            <p:spPr>
              <a:xfrm>
                <a:off x="0" y="560540"/>
                <a:ext cx="507492" cy="507505"/>
              </a:xfrm>
              <a:custGeom>
                <a:avLst/>
                <a:gdLst/>
                <a:ahLst/>
                <a:cxnLst/>
                <a:rect l="0" t="0" r="0" b="0"/>
                <a:pathLst>
                  <a:path w="507492" h="507505">
                    <a:moveTo>
                      <a:pt x="0" y="0"/>
                    </a:moveTo>
                    <a:lnTo>
                      <a:pt x="507492" y="0"/>
                    </a:lnTo>
                    <a:lnTo>
                      <a:pt x="507492" y="507505"/>
                    </a:lnTo>
                    <a:lnTo>
                      <a:pt x="0" y="507505"/>
                    </a:lnTo>
                    <a:lnTo>
                      <a:pt x="0" y="0"/>
                    </a:lnTo>
                  </a:path>
                </a:pathLst>
              </a:custGeom>
              <a:ln w="0" cap="flat">
                <a:miter lim="127000"/>
              </a:ln>
            </p:spPr>
            <p:style>
              <a:lnRef idx="0">
                <a:srgbClr val="000000"/>
              </a:lnRef>
              <a:fillRef idx="1">
                <a:srgbClr val="009ED5"/>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Shape 87">
                <a:extLst>
                  <a:ext uri="{FF2B5EF4-FFF2-40B4-BE49-F238E27FC236}">
                    <a16:creationId xmlns:a16="http://schemas.microsoft.com/office/drawing/2014/main" id="{170A5267-ACF2-EFFC-8F46-2803F7D44C12}"/>
                  </a:ext>
                </a:extLst>
              </p:cNvPr>
              <p:cNvSpPr/>
              <p:nvPr userDrawn="1"/>
            </p:nvSpPr>
            <p:spPr>
              <a:xfrm>
                <a:off x="560349" y="560540"/>
                <a:ext cx="507492" cy="507505"/>
              </a:xfrm>
              <a:custGeom>
                <a:avLst/>
                <a:gdLst/>
                <a:ahLst/>
                <a:cxnLst/>
                <a:rect l="0" t="0" r="0" b="0"/>
                <a:pathLst>
                  <a:path w="507492" h="507505">
                    <a:moveTo>
                      <a:pt x="0" y="0"/>
                    </a:moveTo>
                    <a:lnTo>
                      <a:pt x="507492" y="0"/>
                    </a:lnTo>
                    <a:lnTo>
                      <a:pt x="507492" y="507505"/>
                    </a:lnTo>
                    <a:lnTo>
                      <a:pt x="0" y="507505"/>
                    </a:lnTo>
                    <a:lnTo>
                      <a:pt x="0" y="0"/>
                    </a:lnTo>
                  </a:path>
                </a:pathLst>
              </a:custGeom>
              <a:ln w="0" cap="flat">
                <a:miter lim="127000"/>
              </a:ln>
            </p:spPr>
            <p:style>
              <a:lnRef idx="0">
                <a:srgbClr val="000000"/>
              </a:lnRef>
              <a:fillRef idx="1">
                <a:srgbClr val="FABA27"/>
              </a:fillRef>
              <a:effectRef idx="0">
                <a:scrgbClr r="0" g="0" b="0"/>
              </a:effectRef>
              <a:fontRef idx="none"/>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8" name="Straight Connector 81">
              <a:extLst>
                <a:ext uri="{FF2B5EF4-FFF2-40B4-BE49-F238E27FC236}">
                  <a16:creationId xmlns:a16="http://schemas.microsoft.com/office/drawing/2014/main" id="{8F53E318-6844-AD7A-C356-8B5E4255377D}"/>
                </a:ext>
              </a:extLst>
            </p:cNvPr>
            <p:cNvCxnSpPr>
              <a:cxnSpLocks/>
            </p:cNvCxnSpPr>
            <p:nvPr userDrawn="1"/>
          </p:nvCxnSpPr>
          <p:spPr>
            <a:xfrm>
              <a:off x="10678349" y="144730"/>
              <a:ext cx="0" cy="274320"/>
            </a:xfrm>
            <a:prstGeom prst="line">
              <a:avLst/>
            </a:prstGeom>
            <a:ln w="9525">
              <a:solidFill>
                <a:schemeClr val="accent5"/>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8" name="Online Media 37" title="The future of financial services: Enhanced data and discovery from LSEG and Microsoft">
            <a:hlinkClick r:id="" action="ppaction://media"/>
            <a:extLst>
              <a:ext uri="{FF2B5EF4-FFF2-40B4-BE49-F238E27FC236}">
                <a16:creationId xmlns:a16="http://schemas.microsoft.com/office/drawing/2014/main" id="{74DEB490-58C2-26E3-FF90-2E1449B8BBBA}"/>
              </a:ext>
            </a:extLst>
          </p:cNvPr>
          <p:cNvPicPr>
            <a:picLocks noRot="1" noChangeAspect="1"/>
          </p:cNvPicPr>
          <p:nvPr>
            <a:videoFile r:link="rId1"/>
          </p:nvPr>
        </p:nvPicPr>
        <p:blipFill>
          <a:blip r:embed="rId8"/>
          <a:stretch>
            <a:fillRect/>
          </a:stretch>
        </p:blipFill>
        <p:spPr>
          <a:xfrm>
            <a:off x="4817499" y="1742765"/>
            <a:ext cx="7042453" cy="3978986"/>
          </a:xfrm>
          <a:prstGeom prst="rect">
            <a:avLst/>
          </a:prstGeom>
        </p:spPr>
      </p:pic>
    </p:spTree>
    <p:extLst>
      <p:ext uri="{BB962C8B-B14F-4D97-AF65-F5344CB8AC3E}">
        <p14:creationId xmlns:p14="http://schemas.microsoft.com/office/powerpoint/2010/main" val="984541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0E781D05-4752-89F8-301C-6F9EC24BA4B8}"/>
              </a:ext>
              <a:ext uri="{C183D7F6-B498-43B3-948B-1728B52AA6E4}">
                <adec:decorative xmlns:adec="http://schemas.microsoft.com/office/drawing/2017/decorative" val="1"/>
              </a:ext>
            </a:extLst>
          </p:cNvPr>
          <p:cNvSpPr/>
          <p:nvPr/>
        </p:nvSpPr>
        <p:spPr bwMode="auto">
          <a:xfrm flipV="1">
            <a:off x="582612" y="1490659"/>
            <a:ext cx="11026775" cy="5098983"/>
          </a:xfrm>
          <a:prstGeom prst="roundRect">
            <a:avLst>
              <a:gd name="adj" fmla="val 3478"/>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 name="Title 1">
            <a:extLst>
              <a:ext uri="{FF2B5EF4-FFF2-40B4-BE49-F238E27FC236}">
                <a16:creationId xmlns:a16="http://schemas.microsoft.com/office/drawing/2014/main" id="{9C478496-834D-B91A-3139-334BB195E0E3}"/>
              </a:ext>
            </a:extLst>
          </p:cNvPr>
          <p:cNvSpPr>
            <a:spLocks noGrp="1"/>
          </p:cNvSpPr>
          <p:nvPr>
            <p:ph type="title"/>
          </p:nvPr>
        </p:nvSpPr>
        <p:spPr/>
        <p:txBody>
          <a:bodyPr/>
          <a:lstStyle/>
          <a:p>
            <a:r>
              <a:rPr lang="en-IN"/>
              <a:t>Industry Trends 3/3</a:t>
            </a:r>
          </a:p>
        </p:txBody>
      </p:sp>
      <p:sp>
        <p:nvSpPr>
          <p:cNvPr id="4" name="Rectangle: Rounded Corners 3">
            <a:extLst>
              <a:ext uri="{FF2B5EF4-FFF2-40B4-BE49-F238E27FC236}">
                <a16:creationId xmlns:a16="http://schemas.microsoft.com/office/drawing/2014/main" id="{F253FEB5-2369-8BB4-948D-195D2ED7E440}"/>
              </a:ext>
              <a:ext uri="{C183D7F6-B498-43B3-948B-1728B52AA6E4}">
                <adec:decorative xmlns:adec="http://schemas.microsoft.com/office/drawing/2017/decorative" val="1"/>
              </a:ext>
            </a:extLst>
          </p:cNvPr>
          <p:cNvSpPr>
            <a:spLocks/>
          </p:cNvSpPr>
          <p:nvPr/>
        </p:nvSpPr>
        <p:spPr>
          <a:xfrm>
            <a:off x="701485" y="5734050"/>
            <a:ext cx="10789030" cy="748994"/>
          </a:xfrm>
          <a:prstGeom prst="roundRect">
            <a:avLst>
              <a:gd name="adj" fmla="val 14995"/>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j-ea"/>
              <a:cs typeface="Segoe UI" pitchFamily="34" charset="0"/>
            </a:endParaRPr>
          </a:p>
        </p:txBody>
      </p:sp>
      <p:sp>
        <p:nvSpPr>
          <p:cNvPr id="5" name="TextBox 4">
            <a:extLst>
              <a:ext uri="{FF2B5EF4-FFF2-40B4-BE49-F238E27FC236}">
                <a16:creationId xmlns:a16="http://schemas.microsoft.com/office/drawing/2014/main" id="{BB7DB622-C4CC-D44E-AD41-96C9352EF083}"/>
              </a:ext>
              <a:ext uri="{C183D7F6-B498-43B3-948B-1728B52AA6E4}">
                <adec:decorative xmlns:adec="http://schemas.microsoft.com/office/drawing/2017/decorative" val="1"/>
              </a:ext>
            </a:extLst>
          </p:cNvPr>
          <p:cNvSpPr txBox="1"/>
          <p:nvPr/>
        </p:nvSpPr>
        <p:spPr>
          <a:xfrm>
            <a:off x="769255" y="5807960"/>
            <a:ext cx="2802620" cy="601175"/>
          </a:xfrm>
          <a:prstGeom prst="roundRect">
            <a:avLst>
              <a:gd name="adj" fmla="val 8023"/>
            </a:avLst>
          </a:prstGeom>
          <a:solidFill>
            <a:schemeClr val="accent1">
              <a:lumMod val="40000"/>
              <a:lumOff val="60000"/>
            </a:schemeClr>
          </a:solidFill>
          <a:ln>
            <a:noFill/>
            <a:headEnd type="none" w="med" len="med"/>
            <a:tailEnd type="none" w="med" len="med"/>
          </a:ln>
          <a:effectLst>
            <a:outerShdw blurRad="381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solidFill>
                  <a:schemeClr val="bg1"/>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7" name="Rectangle: Rounded Corners 6">
            <a:extLst>
              <a:ext uri="{FF2B5EF4-FFF2-40B4-BE49-F238E27FC236}">
                <a16:creationId xmlns:a16="http://schemas.microsoft.com/office/drawing/2014/main" id="{33F448CE-0D3A-C35B-95D0-1C9155A99836}"/>
              </a:ext>
              <a:ext uri="{C183D7F6-B498-43B3-948B-1728B52AA6E4}">
                <adec:decorative xmlns:adec="http://schemas.microsoft.com/office/drawing/2017/decorative" val="1"/>
              </a:ext>
            </a:extLst>
          </p:cNvPr>
          <p:cNvSpPr/>
          <p:nvPr/>
        </p:nvSpPr>
        <p:spPr>
          <a:xfrm>
            <a:off x="664908" y="1571929"/>
            <a:ext cx="3565077" cy="1700027"/>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8" name="Rectangle: Rounded Corners 7">
            <a:extLst>
              <a:ext uri="{FF2B5EF4-FFF2-40B4-BE49-F238E27FC236}">
                <a16:creationId xmlns:a16="http://schemas.microsoft.com/office/drawing/2014/main" id="{F3CCCFAD-76B7-4AD7-04ED-15FB2029429B}"/>
              </a:ext>
              <a:ext uri="{C183D7F6-B498-43B3-948B-1728B52AA6E4}">
                <adec:decorative xmlns:adec="http://schemas.microsoft.com/office/drawing/2017/decorative" val="1"/>
              </a:ext>
            </a:extLst>
          </p:cNvPr>
          <p:cNvSpPr/>
          <p:nvPr/>
        </p:nvSpPr>
        <p:spPr>
          <a:xfrm>
            <a:off x="4313461" y="1571929"/>
            <a:ext cx="3565077" cy="1700027"/>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9" name="Rectangle: Rounded Corners 8">
            <a:extLst>
              <a:ext uri="{FF2B5EF4-FFF2-40B4-BE49-F238E27FC236}">
                <a16:creationId xmlns:a16="http://schemas.microsoft.com/office/drawing/2014/main" id="{895E54B8-45B1-1FC1-8C0B-40A16FE24733}"/>
              </a:ext>
              <a:ext uri="{C183D7F6-B498-43B3-948B-1728B52AA6E4}">
                <adec:decorative xmlns:adec="http://schemas.microsoft.com/office/drawing/2017/decorative" val="1"/>
              </a:ext>
            </a:extLst>
          </p:cNvPr>
          <p:cNvSpPr/>
          <p:nvPr/>
        </p:nvSpPr>
        <p:spPr>
          <a:xfrm>
            <a:off x="7962014" y="1571929"/>
            <a:ext cx="3565077" cy="1700027"/>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10" name="Rectangle: Rounded Corners 9">
            <a:extLst>
              <a:ext uri="{FF2B5EF4-FFF2-40B4-BE49-F238E27FC236}">
                <a16:creationId xmlns:a16="http://schemas.microsoft.com/office/drawing/2014/main" id="{EB0FF642-EBA4-6839-DF81-3FEA5C2C7CE0}"/>
              </a:ext>
              <a:ext uri="{C183D7F6-B498-43B3-948B-1728B52AA6E4}">
                <adec:decorative xmlns:adec="http://schemas.microsoft.com/office/drawing/2017/decorative" val="1"/>
              </a:ext>
            </a:extLst>
          </p:cNvPr>
          <p:cNvSpPr>
            <a:spLocks/>
          </p:cNvSpPr>
          <p:nvPr/>
        </p:nvSpPr>
        <p:spPr>
          <a:xfrm>
            <a:off x="664908" y="3356959"/>
            <a:ext cx="3565077" cy="2295824"/>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11" name="Rectangle: Rounded Corners 10">
            <a:extLst>
              <a:ext uri="{FF2B5EF4-FFF2-40B4-BE49-F238E27FC236}">
                <a16:creationId xmlns:a16="http://schemas.microsoft.com/office/drawing/2014/main" id="{1F1BC3A6-C974-4F43-01CC-36E0F0A69AEF}"/>
              </a:ext>
              <a:ext uri="{C183D7F6-B498-43B3-948B-1728B52AA6E4}">
                <adec:decorative xmlns:adec="http://schemas.microsoft.com/office/drawing/2017/decorative" val="1"/>
              </a:ext>
            </a:extLst>
          </p:cNvPr>
          <p:cNvSpPr/>
          <p:nvPr/>
        </p:nvSpPr>
        <p:spPr>
          <a:xfrm>
            <a:off x="4313461" y="3356959"/>
            <a:ext cx="3565077" cy="2295824"/>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12" name="Rectangle: Rounded Corners 11">
            <a:extLst>
              <a:ext uri="{FF2B5EF4-FFF2-40B4-BE49-F238E27FC236}">
                <a16:creationId xmlns:a16="http://schemas.microsoft.com/office/drawing/2014/main" id="{D88EC8A4-82B5-D8BF-2A6F-38279B760AA5}"/>
              </a:ext>
              <a:ext uri="{C183D7F6-B498-43B3-948B-1728B52AA6E4}">
                <adec:decorative xmlns:adec="http://schemas.microsoft.com/office/drawing/2017/decorative" val="1"/>
              </a:ext>
            </a:extLst>
          </p:cNvPr>
          <p:cNvSpPr>
            <a:spLocks/>
          </p:cNvSpPr>
          <p:nvPr/>
        </p:nvSpPr>
        <p:spPr>
          <a:xfrm>
            <a:off x="7962014" y="3356959"/>
            <a:ext cx="3565077" cy="2295824"/>
          </a:xfrm>
          <a:prstGeom prst="roundRect">
            <a:avLst>
              <a:gd name="adj" fmla="val 8800"/>
            </a:avLst>
          </a:prstGeom>
          <a:solidFill>
            <a:schemeClr val="accent1">
              <a:lumMod val="20000"/>
              <a:lumOff val="80000"/>
              <a:alpha val="85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endParaRPr>
          </a:p>
        </p:txBody>
      </p:sp>
      <p:sp>
        <p:nvSpPr>
          <p:cNvPr id="18" name="Rectangle: Rounded Corners 6">
            <a:extLst>
              <a:ext uri="{FF2B5EF4-FFF2-40B4-BE49-F238E27FC236}">
                <a16:creationId xmlns:a16="http://schemas.microsoft.com/office/drawing/2014/main" id="{E6746975-5104-210D-9898-C28299DAE3AA}"/>
              </a:ext>
              <a:ext uri="{C183D7F6-B498-43B3-948B-1728B52AA6E4}">
                <adec:decorative xmlns:adec="http://schemas.microsoft.com/office/drawing/2017/decorative" val="1"/>
              </a:ext>
            </a:extLst>
          </p:cNvPr>
          <p:cNvSpPr/>
          <p:nvPr/>
        </p:nvSpPr>
        <p:spPr bwMode="auto">
          <a:xfrm>
            <a:off x="-1" y="1043941"/>
            <a:ext cx="12192002" cy="4464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49" name="Rectangle: Rounded Corners 6_1">
            <a:extLst>
              <a:ext uri="{FF2B5EF4-FFF2-40B4-BE49-F238E27FC236}">
                <a16:creationId xmlns:a16="http://schemas.microsoft.com/office/drawing/2014/main" id="{F5286BDB-6188-8573-70A2-2EA8E96569E3}"/>
              </a:ext>
            </a:extLst>
          </p:cNvPr>
          <p:cNvSpPr/>
          <p:nvPr/>
        </p:nvSpPr>
        <p:spPr bwMode="auto">
          <a:xfrm>
            <a:off x="4656503" y="1128651"/>
            <a:ext cx="287899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Segoe UI" pitchFamily="34" charset="0"/>
              </a:rPr>
              <a:t>Healthcare &amp; Life Sciences</a:t>
            </a:r>
          </a:p>
        </p:txBody>
      </p:sp>
      <p:sp>
        <p:nvSpPr>
          <p:cNvPr id="53" name="Rounded Rectangle 6_1">
            <a:extLst>
              <a:ext uri="{FF2B5EF4-FFF2-40B4-BE49-F238E27FC236}">
                <a16:creationId xmlns:a16="http://schemas.microsoft.com/office/drawing/2014/main" id="{DAEA7177-9105-CFD0-EE78-B3691D65618F}"/>
              </a:ext>
            </a:extLst>
          </p:cNvPr>
          <p:cNvSpPr/>
          <p:nvPr/>
        </p:nvSpPr>
        <p:spPr>
          <a:xfrm>
            <a:off x="754741" y="1629085"/>
            <a:ext cx="3385410" cy="1349087"/>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Streamline administrative tasks</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 Azure OpenAI Service can be used to automate administrative tasks such as scheduling, patient registration, and insurance verification, freeing up healthcare staff to focus on patient care.</a:t>
            </a:r>
          </a:p>
        </p:txBody>
      </p:sp>
      <p:sp>
        <p:nvSpPr>
          <p:cNvPr id="62" name="Rounded Rectangle 7_1">
            <a:extLst>
              <a:ext uri="{FF2B5EF4-FFF2-40B4-BE49-F238E27FC236}">
                <a16:creationId xmlns:a16="http://schemas.microsoft.com/office/drawing/2014/main" id="{335367E1-F1D8-6592-3F22-4AA6856886F0}"/>
              </a:ext>
            </a:extLst>
          </p:cNvPr>
          <p:cNvSpPr/>
          <p:nvPr/>
        </p:nvSpPr>
        <p:spPr>
          <a:xfrm>
            <a:off x="4403294" y="1629085"/>
            <a:ext cx="3385410" cy="1564531"/>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Improve supply chain management</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 Healthcare providers can use Azure OpenAI Service to help analyze data and help optimize inventory levels of medical supplies, reducing waste and ensuring that essential supplies are always available</a:t>
            </a:r>
            <a:b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when needed.</a:t>
            </a:r>
          </a:p>
        </p:txBody>
      </p:sp>
      <p:sp>
        <p:nvSpPr>
          <p:cNvPr id="70" name="Rounded Rectangle 8_1">
            <a:extLst>
              <a:ext uri="{FF2B5EF4-FFF2-40B4-BE49-F238E27FC236}">
                <a16:creationId xmlns:a16="http://schemas.microsoft.com/office/drawing/2014/main" id="{F57F072D-FD27-109B-AD59-B5CB9C465F0C}"/>
              </a:ext>
            </a:extLst>
          </p:cNvPr>
          <p:cNvSpPr/>
          <p:nvPr/>
        </p:nvSpPr>
        <p:spPr>
          <a:xfrm>
            <a:off x="8051847" y="1629085"/>
            <a:ext cx="3385410" cy="159530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Predictive maintenance of medical equipment</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Azure OpenAI Service can help monitor the performance of medical equipment enabling healthcare providers to predict when maintenance is needed and prevent unexpected downtime.</a:t>
            </a:r>
          </a:p>
        </p:txBody>
      </p:sp>
      <p:sp>
        <p:nvSpPr>
          <p:cNvPr id="77" name="Rounded Rectangle 9_1">
            <a:extLst>
              <a:ext uri="{FF2B5EF4-FFF2-40B4-BE49-F238E27FC236}">
                <a16:creationId xmlns:a16="http://schemas.microsoft.com/office/drawing/2014/main" id="{9E086BA1-A08A-1BCE-4A77-DEEA1FC0F647}"/>
              </a:ext>
            </a:extLst>
          </p:cNvPr>
          <p:cNvSpPr>
            <a:spLocks/>
          </p:cNvSpPr>
          <p:nvPr/>
        </p:nvSpPr>
        <p:spPr>
          <a:xfrm>
            <a:off x="754741" y="3414115"/>
            <a:ext cx="3385410" cy="1349087"/>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Automated medical coding</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Azure OpenAI Service can be used to automatically analyze medical records and recommend medical codes for billing and reimbursement purposes, reducing errors and improving efficiency.</a:t>
            </a:r>
          </a:p>
        </p:txBody>
      </p:sp>
      <p:sp>
        <p:nvSpPr>
          <p:cNvPr id="83" name="Rounded Rectangle 10_1">
            <a:extLst>
              <a:ext uri="{FF2B5EF4-FFF2-40B4-BE49-F238E27FC236}">
                <a16:creationId xmlns:a16="http://schemas.microsoft.com/office/drawing/2014/main" id="{143FBA85-1CD0-4231-5E3B-E0C4295CDE52}"/>
              </a:ext>
            </a:extLst>
          </p:cNvPr>
          <p:cNvSpPr/>
          <p:nvPr/>
        </p:nvSpPr>
        <p:spPr>
          <a:xfrm>
            <a:off x="4403294" y="3414115"/>
            <a:ext cx="3385410" cy="1349087"/>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Enable data insights</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By analyzing large amounts of data, Azure OpenAI Service can help healthcare providers identify patterns that enables more informed decisions about</a:t>
            </a:r>
            <a:b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b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their practice.</a:t>
            </a:r>
          </a:p>
        </p:txBody>
      </p:sp>
      <p:sp>
        <p:nvSpPr>
          <p:cNvPr id="88" name="Rounded Rectangle 11_2">
            <a:extLst>
              <a:ext uri="{FF2B5EF4-FFF2-40B4-BE49-F238E27FC236}">
                <a16:creationId xmlns:a16="http://schemas.microsoft.com/office/drawing/2014/main" id="{B634CFE7-CED0-DAA1-2F63-FD5B5E3F34E0}"/>
              </a:ext>
            </a:extLst>
          </p:cNvPr>
          <p:cNvSpPr>
            <a:spLocks/>
          </p:cNvSpPr>
          <p:nvPr/>
        </p:nvSpPr>
        <p:spPr>
          <a:xfrm>
            <a:off x="8051847" y="3414115"/>
            <a:ext cx="3385410" cy="2210862"/>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49" rtl="0" eaLnBrk="1" fontAlgn="base" latinLnBrk="0" hangingPunct="1">
              <a:lnSpc>
                <a:spcPct val="100000"/>
              </a:lnSpc>
              <a:spcBef>
                <a:spcPct val="0"/>
              </a:spcBef>
              <a:spcAft>
                <a:spcPts val="20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mj-ea"/>
                <a:cs typeface="Segoe UI" pitchFamily="34" charset="0"/>
              </a:rPr>
              <a:t>Fraud detection</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a:ea typeface="+mj-ea"/>
                <a:cs typeface="Segoe UI" pitchFamily="34" charset="0"/>
              </a:rPr>
              <a:t>Healthcare providers can use Azure OpenAI Service to detect fraudulent insurance claims. Providers can use machine learning algorithms to analyze large volumes of data and identify patterns that indicate potential fraud. By detecting fraudulent claims early, healthcare providers can prevent losses and protect patients from unnecessary treatments.</a:t>
            </a:r>
          </a:p>
        </p:txBody>
      </p:sp>
      <p:pic>
        <p:nvPicPr>
          <p:cNvPr id="89" name="Picture 2" descr="Epic logo">
            <a:extLst>
              <a:ext uri="{FF2B5EF4-FFF2-40B4-BE49-F238E27FC236}">
                <a16:creationId xmlns:a16="http://schemas.microsoft.com/office/drawing/2014/main" id="{0A9346D9-976E-12C6-1FDA-A890248B5167}"/>
              </a:ext>
              <a:ext uri="{C183D7F6-B498-43B3-948B-1728B52AA6E4}">
                <adec:decorative xmlns:adec="http://schemas.microsoft.com/office/drawing/2017/decorative" val="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7977" y="6004574"/>
            <a:ext cx="550448" cy="207946"/>
          </a:xfrm>
          <a:prstGeom prst="rect">
            <a:avLst/>
          </a:prstGeom>
          <a:noFill/>
          <a:extLst>
            <a:ext uri="{909E8E84-426E-40DD-AFC4-6F175D3DCCD1}">
              <a14:hiddenFill xmlns:a14="http://schemas.microsoft.com/office/drawing/2010/main">
                <a:solidFill>
                  <a:srgbClr val="FFFFFF"/>
                </a:solidFill>
              </a14:hiddenFill>
            </a:ext>
          </a:extLst>
        </p:spPr>
      </p:pic>
      <p:sp>
        <p:nvSpPr>
          <p:cNvPr id="92" name="Title 7">
            <a:extLst>
              <a:ext uri="{FF2B5EF4-FFF2-40B4-BE49-F238E27FC236}">
                <a16:creationId xmlns:a16="http://schemas.microsoft.com/office/drawing/2014/main" id="{926344A5-AB11-EB16-60BD-4881A649B1EB}"/>
              </a:ext>
            </a:extLst>
          </p:cNvPr>
          <p:cNvSpPr txBox="1">
            <a:spLocks/>
          </p:cNvSpPr>
          <p:nvPr/>
        </p:nvSpPr>
        <p:spPr>
          <a:xfrm>
            <a:off x="1417147" y="5893104"/>
            <a:ext cx="2117948" cy="430887"/>
          </a:xfrm>
          <a:prstGeom prst="rect">
            <a:avLst/>
          </a:prstGeom>
        </p:spPr>
        <p:txBody>
          <a:bodyPr wrap="square" lIns="0" tIns="0" rIns="0" bIns="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Epic brings GPT-4 to Electronic Health Records</a:t>
            </a:r>
          </a:p>
        </p:txBody>
      </p:sp>
      <p:sp>
        <p:nvSpPr>
          <p:cNvPr id="94" name="Text Placeholder 8">
            <a:extLst>
              <a:ext uri="{FF2B5EF4-FFF2-40B4-BE49-F238E27FC236}">
                <a16:creationId xmlns:a16="http://schemas.microsoft.com/office/drawing/2014/main" id="{4536CD2D-F131-C369-E0CE-6179B79783D4}"/>
              </a:ext>
            </a:extLst>
          </p:cNvPr>
          <p:cNvSpPr txBox="1">
            <a:spLocks/>
          </p:cNvSpPr>
          <p:nvPr/>
        </p:nvSpPr>
        <p:spPr>
          <a:xfrm>
            <a:off x="3690748" y="5772558"/>
            <a:ext cx="7619526" cy="671979"/>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1925" marR="0" lvl="0" indent="-16192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tab pos="133350" algn="l"/>
              </a:tabLst>
              <a:defRPr/>
            </a:pPr>
            <a:r>
              <a:rPr kumimoji="0" lang="en-US" sz="1400" b="0" i="1" u="none" strike="noStrike" kern="100" cap="none" spc="0" normalizeH="0" baseline="0" noProof="0">
                <a:ln>
                  <a:noFill/>
                </a:ln>
                <a:solidFill>
                  <a:srgbClr val="000000"/>
                </a:solidFill>
                <a:effectLst/>
                <a:uLnTx/>
                <a:uFillTx/>
                <a:latin typeface="Segoe UI Variable Display"/>
                <a:ea typeface="Calibri" panose="020F0502020204030204" pitchFamily="34" charset="0"/>
                <a:cs typeface="Times New Roman" panose="02020603050405020304" pitchFamily="18" charset="0"/>
              </a:rPr>
              <a:t>We are working closely with Epic to integrate &amp; modernize Electronic health records with GPT-4.</a:t>
            </a:r>
          </a:p>
          <a:p>
            <a:pPr marL="161925" marR="0" lvl="0" indent="-161925" algn="l" defTabSz="932742" rtl="0" eaLnBrk="1" fontAlgn="auto" latinLnBrk="0" hangingPunct="1">
              <a:lnSpc>
                <a:spcPct val="100000"/>
              </a:lnSpc>
              <a:spcBef>
                <a:spcPts val="0"/>
              </a:spcBef>
              <a:spcAft>
                <a:spcPts val="600"/>
              </a:spcAft>
              <a:buClrTx/>
              <a:buSzPct val="100000"/>
              <a:buFont typeface="Arial" panose="020B0604020202020204" pitchFamily="34" charset="0"/>
              <a:buChar char="•"/>
              <a:tabLst>
                <a:tab pos="133350" algn="l"/>
              </a:tabLst>
              <a:defRPr/>
            </a:pPr>
            <a:r>
              <a:rPr kumimoji="0" lang="en-US" sz="1400" b="0" i="1" u="none" strike="noStrike" kern="100" cap="none" spc="0" normalizeH="0" baseline="0" noProof="0">
                <a:ln>
                  <a:noFill/>
                </a:ln>
                <a:solidFill>
                  <a:srgbClr val="000000"/>
                </a:solidFill>
                <a:effectLst/>
                <a:uLnTx/>
                <a:uFillTx/>
                <a:latin typeface="Segoe UI Variable Display"/>
                <a:ea typeface="Calibri" panose="020F0502020204030204" pitchFamily="34" charset="0"/>
                <a:cs typeface="Times New Roman" panose="02020603050405020304" pitchFamily="18" charset="0"/>
              </a:rPr>
              <a:t>Two-way impact: 1) less time at keyboard entering information and 2) help investigate data in a more  conversational way. </a:t>
            </a:r>
            <a:endParaRPr kumimoji="0" lang="en-US" sz="900" b="0" i="1"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endParaRPr>
          </a:p>
        </p:txBody>
      </p:sp>
    </p:spTree>
    <p:extLst>
      <p:ext uri="{BB962C8B-B14F-4D97-AF65-F5344CB8AC3E}">
        <p14:creationId xmlns:p14="http://schemas.microsoft.com/office/powerpoint/2010/main" val="408541349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55588DA-D719-EFA8-B0DB-64C660FD0AEC}"/>
              </a:ext>
              <a:ext uri="{C183D7F6-B498-43B3-948B-1728B52AA6E4}">
                <adec:decorative xmlns:adec="http://schemas.microsoft.com/office/drawing/2017/decorative" val="1"/>
              </a:ext>
            </a:extLst>
          </p:cNvPr>
          <p:cNvGrpSpPr/>
          <p:nvPr/>
        </p:nvGrpSpPr>
        <p:grpSpPr>
          <a:xfrm>
            <a:off x="3962400" y="3221304"/>
            <a:ext cx="8229600" cy="806464"/>
            <a:chOff x="3962400" y="3221306"/>
            <a:chExt cx="8229600" cy="806464"/>
          </a:xfrm>
        </p:grpSpPr>
        <p:cxnSp>
          <p:nvCxnSpPr>
            <p:cNvPr id="6" name="Straight Arrow Connector 5">
              <a:extLst>
                <a:ext uri="{FF2B5EF4-FFF2-40B4-BE49-F238E27FC236}">
                  <a16:creationId xmlns:a16="http://schemas.microsoft.com/office/drawing/2014/main" id="{0CDC786B-B68C-479E-C4D0-34B61292DA74}"/>
                </a:ext>
                <a:ext uri="{C183D7F6-B498-43B3-948B-1728B52AA6E4}">
                  <adec:decorative xmlns:adec="http://schemas.microsoft.com/office/drawing/2017/decorative" val="1"/>
                </a:ext>
              </a:extLst>
            </p:cNvPr>
            <p:cNvCxnSpPr>
              <a:cxnSpLocks/>
            </p:cNvCxnSpPr>
            <p:nvPr/>
          </p:nvCxnSpPr>
          <p:spPr>
            <a:xfrm flipH="1">
              <a:off x="3962400" y="3624538"/>
              <a:ext cx="8229600" cy="0"/>
            </a:xfrm>
            <a:prstGeom prst="straightConnector1">
              <a:avLst/>
            </a:prstGeom>
            <a:noFill/>
            <a:ln w="22225" cap="flat" cmpd="sng" algn="ctr">
              <a:gradFill flip="none" rotWithShape="1">
                <a:gsLst>
                  <a:gs pos="32000">
                    <a:srgbClr val="000000">
                      <a:lumMod val="75000"/>
                      <a:lumOff val="25000"/>
                    </a:srgbClr>
                  </a:gs>
                  <a:gs pos="0">
                    <a:srgbClr val="000000"/>
                  </a:gs>
                  <a:gs pos="70000">
                    <a:srgbClr val="000000">
                      <a:lumMod val="75000"/>
                      <a:lumOff val="25000"/>
                    </a:srgbClr>
                  </a:gs>
                  <a:gs pos="100000">
                    <a:srgbClr val="000000">
                      <a:lumMod val="95000"/>
                      <a:lumOff val="5000"/>
                    </a:srgbClr>
                  </a:gs>
                </a:gsLst>
                <a:lin ang="0" scaled="1"/>
                <a:tileRect/>
              </a:gradFill>
              <a:prstDash val="solid"/>
              <a:headEnd type="none" w="med" len="med"/>
              <a:tailEnd type="none" w="med" len="med"/>
            </a:ln>
            <a:effectLst/>
          </p:spPr>
        </p:cxnSp>
        <p:sp>
          <p:nvSpPr>
            <p:cNvPr id="7" name="Oval 6">
              <a:extLst>
                <a:ext uri="{FF2B5EF4-FFF2-40B4-BE49-F238E27FC236}">
                  <a16:creationId xmlns:a16="http://schemas.microsoft.com/office/drawing/2014/main" id="{25AE2FC3-CF05-B1EF-B102-9A0FD538AB7D}"/>
                </a:ext>
              </a:extLst>
            </p:cNvPr>
            <p:cNvSpPr/>
            <p:nvPr/>
          </p:nvSpPr>
          <p:spPr bwMode="auto">
            <a:xfrm>
              <a:off x="4392764" y="3221306"/>
              <a:ext cx="806464" cy="806464"/>
            </a:xfrm>
            <a:prstGeom prst="ellipse">
              <a:avLst/>
            </a:prstGeom>
            <a:solidFill>
              <a:srgbClr val="161616"/>
            </a:solidFill>
            <a:ln w="19050" cap="flat" cmpd="sng" algn="ctr">
              <a:gradFill>
                <a:gsLst>
                  <a:gs pos="0">
                    <a:srgbClr val="B0ADDA"/>
                  </a:gs>
                  <a:gs pos="100000">
                    <a:srgbClr val="8EC8E8"/>
                  </a:gs>
                </a:gsLst>
                <a:lin ang="5400000" scaled="1"/>
              </a:gradFill>
              <a:prstDash val="solid"/>
              <a:headEnd type="none" w="med" len="med"/>
              <a:tailEnd type="none" w="med" len="med"/>
            </a:ln>
            <a:effectLst>
              <a:outerShdw blurRad="190500" sx="114000" sy="114000" algn="ctr" rotWithShape="0">
                <a:prstClr val="black">
                  <a:alpha val="8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sp>
        <p:nvSpPr>
          <p:cNvPr id="8" name="Title 6">
            <a:extLst>
              <a:ext uri="{FF2B5EF4-FFF2-40B4-BE49-F238E27FC236}">
                <a16:creationId xmlns:a16="http://schemas.microsoft.com/office/drawing/2014/main" id="{2290400B-6757-1C15-7DE7-735ECE0FE8D0}"/>
              </a:ext>
            </a:extLst>
          </p:cNvPr>
          <p:cNvSpPr txBox="1">
            <a:spLocks/>
          </p:cNvSpPr>
          <p:nvPr/>
        </p:nvSpPr>
        <p:spPr>
          <a:xfrm>
            <a:off x="374789" y="3642834"/>
            <a:ext cx="3197987" cy="172354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Moody’s leverages Azure OpenAI </a:t>
            </a: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itchFamily="34" charset="0"/>
              </a:rPr>
              <a:t>to power its growing AI suite</a:t>
            </a:r>
            <a:endParaRPr kumimoji="0" lang="en-US" sz="32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itchFamily="34" charset="0"/>
            </a:endParaRPr>
          </a:p>
        </p:txBody>
      </p:sp>
      <p:sp>
        <p:nvSpPr>
          <p:cNvPr id="9" name="Rectangle: Rounded Corners 8">
            <a:extLst>
              <a:ext uri="{FF2B5EF4-FFF2-40B4-BE49-F238E27FC236}">
                <a16:creationId xmlns:a16="http://schemas.microsoft.com/office/drawing/2014/main" id="{EC950ED7-C30A-64FF-29D7-2A1F91E0C913}"/>
              </a:ext>
              <a:ext uri="{C183D7F6-B498-43B3-948B-1728B52AA6E4}">
                <adec:decorative xmlns:adec="http://schemas.microsoft.com/office/drawing/2017/decorative" val="1"/>
              </a:ext>
            </a:extLst>
          </p:cNvPr>
          <p:cNvSpPr/>
          <p:nvPr/>
        </p:nvSpPr>
        <p:spPr bwMode="auto">
          <a:xfrm>
            <a:off x="269580" y="5732160"/>
            <a:ext cx="1978320" cy="401940"/>
          </a:xfrm>
          <a:prstGeom prst="roundRect">
            <a:avLst>
              <a:gd name="adj" fmla="val 50000"/>
            </a:avLst>
          </a:prstGeom>
          <a:gradFill flip="none" rotWithShape="1">
            <a:gsLst>
              <a:gs pos="0">
                <a:srgbClr val="ACD1E6">
                  <a:lumMod val="64000"/>
                  <a:lumOff val="36000"/>
                </a:srgbClr>
              </a:gs>
              <a:gs pos="100000">
                <a:srgbClr val="84BBD9"/>
              </a:gs>
            </a:gsLst>
            <a:lin ang="5400000" scaled="1"/>
            <a:tileRect/>
          </a:gradFill>
          <a:ln w="9525" cap="flat" cmpd="sng" algn="ctr">
            <a:noFill/>
            <a:prstDash val="solid"/>
            <a:headEnd type="none" w="med" len="med"/>
            <a:tailEnd type="none" w="med" len="med"/>
          </a:ln>
          <a:effectLst>
            <a:reflection blurRad="177800" stA="88000" endPos="50000" dist="127000" dir="5400000" sy="-100000" algn="bl" rotWithShape="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D82FB718-C497-213C-94B9-2C298A52B373}"/>
              </a:ext>
            </a:extLst>
          </p:cNvPr>
          <p:cNvSpPr txBox="1"/>
          <p:nvPr/>
        </p:nvSpPr>
        <p:spPr>
          <a:xfrm>
            <a:off x="314534" y="5806539"/>
            <a:ext cx="1860411" cy="253182"/>
          </a:xfrm>
          <a:prstGeom prst="rect">
            <a:avLst/>
          </a:prstGeom>
          <a:noFill/>
        </p:spPr>
        <p:txBody>
          <a:bodyPr wrap="square" lIns="0" tIns="0" rIns="0" bIns="0" anchor="ctr">
            <a:noAutofit/>
          </a:bodyPr>
          <a:lstStyle/>
          <a:p>
            <a:pPr algn="ctr" defTabSz="914011" fontAlgn="base">
              <a:lnSpc>
                <a:spcPct val="90000"/>
              </a:lnSpc>
              <a:spcBef>
                <a:spcPct val="0"/>
              </a:spcBef>
              <a:spcAft>
                <a:spcPct val="0"/>
              </a:spcAft>
              <a:defRPr/>
            </a:pPr>
            <a:r>
              <a:rPr lang="en-US" sz="1400">
                <a:solidFill>
                  <a:srgbClr val="000000"/>
                </a:solidFill>
                <a:uFill>
                  <a:solidFill>
                    <a:srgbClr val="A5CDE3"/>
                  </a:solidFill>
                </a:uFill>
                <a:latin typeface="Segoe UI Semibold"/>
              </a:rPr>
              <a:t>Read the </a:t>
            </a:r>
            <a:r>
              <a:rPr lang="en-US" sz="1400">
                <a:solidFill>
                  <a:srgbClr val="000000"/>
                </a:solidFill>
                <a:uFill>
                  <a:solidFill>
                    <a:srgbClr val="A5CDE3"/>
                  </a:solidFill>
                </a:uFill>
                <a:latin typeface="Segoe UI Semibold"/>
                <a:hlinkClick r:id="rId2">
                  <a:extLst>
                    <a:ext uri="{A12FA001-AC4F-418D-AE19-62706E023703}">
                      <ahyp:hlinkClr xmlns:ahyp="http://schemas.microsoft.com/office/drawing/2018/hyperlinkcolor" val="tx"/>
                    </a:ext>
                  </a:extLst>
                </a:hlinkClick>
              </a:rPr>
              <a:t>press release</a:t>
            </a:r>
            <a:endParaRPr lang="en-US" sz="1400">
              <a:solidFill>
                <a:srgbClr val="000000"/>
              </a:solidFill>
              <a:uFill>
                <a:solidFill>
                  <a:srgbClr val="A5CDE3"/>
                </a:solidFill>
              </a:uFill>
              <a:latin typeface="Segoe UI Semibold"/>
            </a:endParaRPr>
          </a:p>
        </p:txBody>
      </p:sp>
      <p:pic>
        <p:nvPicPr>
          <p:cNvPr id="11" name="Picture 10">
            <a:extLst>
              <a:ext uri="{FF2B5EF4-FFF2-40B4-BE49-F238E27FC236}">
                <a16:creationId xmlns:a16="http://schemas.microsoft.com/office/drawing/2014/main" id="{D9ACC546-9497-D66E-EA22-B111E8D3B20C}"/>
              </a:ext>
            </a:extLst>
          </p:cNvPr>
          <p:cNvPicPr>
            <a:picLocks/>
          </p:cNvPicPr>
          <p:nvPr/>
        </p:nvPicPr>
        <p:blipFill>
          <a:blip r:embed="rId3">
            <a:extLst>
              <a:ext uri="{28A0092B-C50C-407E-A947-70E740481C1C}">
                <a14:useLocalDpi xmlns:a14="http://schemas.microsoft.com/office/drawing/2010/main"/>
              </a:ext>
            </a:extLst>
          </a:blip>
          <a:srcRect/>
          <a:stretch/>
        </p:blipFill>
        <p:spPr>
          <a:xfrm>
            <a:off x="3962400" y="2"/>
            <a:ext cx="8229600" cy="3008671"/>
          </a:xfrm>
          <a:prstGeom prst="rect">
            <a:avLst/>
          </a:prstGeom>
          <a:solidFill>
            <a:srgbClr val="000000"/>
          </a:solidFill>
          <a:effectLst>
            <a:innerShdw blurRad="546100" dist="50800" dir="8100000">
              <a:prstClr val="black">
                <a:alpha val="50000"/>
              </a:prstClr>
            </a:innerShdw>
          </a:effectLst>
        </p:spPr>
      </p:pic>
      <p:sp>
        <p:nvSpPr>
          <p:cNvPr id="12" name="Freeform: Shape 11">
            <a:extLst>
              <a:ext uri="{FF2B5EF4-FFF2-40B4-BE49-F238E27FC236}">
                <a16:creationId xmlns:a16="http://schemas.microsoft.com/office/drawing/2014/main" id="{E3D13D44-E624-89B2-6E08-91C3866C8D3D}"/>
              </a:ext>
            </a:extLst>
          </p:cNvPr>
          <p:cNvSpPr/>
          <p:nvPr/>
        </p:nvSpPr>
        <p:spPr bwMode="auto">
          <a:xfrm rot="5400000" flipH="1">
            <a:off x="4654305" y="3424793"/>
            <a:ext cx="291939" cy="399484"/>
          </a:xfrm>
          <a:custGeom>
            <a:avLst/>
            <a:gdLst>
              <a:gd name="connsiteX0" fmla="*/ 652507 w 652508"/>
              <a:gd name="connsiteY0" fmla="*/ 648113 h 892881"/>
              <a:gd name="connsiteX1" fmla="*/ 634315 w 652508"/>
              <a:gd name="connsiteY1" fmla="*/ 602500 h 892881"/>
              <a:gd name="connsiteX2" fmla="*/ 546428 w 652508"/>
              <a:gd name="connsiteY2" fmla="*/ 602484 h 892881"/>
              <a:gd name="connsiteX3" fmla="*/ 403933 w 652508"/>
              <a:gd name="connsiteY3" fmla="*/ 667020 h 892881"/>
              <a:gd name="connsiteX4" fmla="*/ 403933 w 652508"/>
              <a:gd name="connsiteY4" fmla="*/ 570216 h 892881"/>
              <a:gd name="connsiteX5" fmla="*/ 310717 w 652508"/>
              <a:gd name="connsiteY5" fmla="*/ 473412 h 892881"/>
              <a:gd name="connsiteX6" fmla="*/ 93215 w 652508"/>
              <a:gd name="connsiteY6" fmla="*/ 473412 h 892881"/>
              <a:gd name="connsiteX7" fmla="*/ 0 w 652508"/>
              <a:gd name="connsiteY7" fmla="*/ 570216 h 892881"/>
              <a:gd name="connsiteX8" fmla="*/ 0 w 652508"/>
              <a:gd name="connsiteY8" fmla="*/ 796077 h 892881"/>
              <a:gd name="connsiteX9" fmla="*/ 93215 w 652508"/>
              <a:gd name="connsiteY9" fmla="*/ 892881 h 892881"/>
              <a:gd name="connsiteX10" fmla="*/ 416796 w 652508"/>
              <a:gd name="connsiteY10" fmla="*/ 892881 h 892881"/>
              <a:gd name="connsiteX11" fmla="*/ 652507 w 652508"/>
              <a:gd name="connsiteY11" fmla="*/ 648113 h 892881"/>
              <a:gd name="connsiteX12" fmla="*/ 652508 w 652508"/>
              <a:gd name="connsiteY12" fmla="*/ 174701 h 892881"/>
              <a:gd name="connsiteX13" fmla="*/ 634316 w 652508"/>
              <a:gd name="connsiteY13" fmla="*/ 129088 h 892881"/>
              <a:gd name="connsiteX14" fmla="*/ 546429 w 652508"/>
              <a:gd name="connsiteY14" fmla="*/ 129072 h 892881"/>
              <a:gd name="connsiteX15" fmla="*/ 403934 w 652508"/>
              <a:gd name="connsiteY15" fmla="*/ 193608 h 892881"/>
              <a:gd name="connsiteX16" fmla="*/ 403934 w 652508"/>
              <a:gd name="connsiteY16" fmla="*/ 96804 h 892881"/>
              <a:gd name="connsiteX17" fmla="*/ 310718 w 652508"/>
              <a:gd name="connsiteY17" fmla="*/ 0 h 892881"/>
              <a:gd name="connsiteX18" fmla="*/ 93216 w 652508"/>
              <a:gd name="connsiteY18" fmla="*/ 0 h 892881"/>
              <a:gd name="connsiteX19" fmla="*/ 1 w 652508"/>
              <a:gd name="connsiteY19" fmla="*/ 96804 h 892881"/>
              <a:gd name="connsiteX20" fmla="*/ 1 w 652508"/>
              <a:gd name="connsiteY20" fmla="*/ 322665 h 892881"/>
              <a:gd name="connsiteX21" fmla="*/ 93216 w 652508"/>
              <a:gd name="connsiteY21" fmla="*/ 419469 h 892881"/>
              <a:gd name="connsiteX22" fmla="*/ 416797 w 652508"/>
              <a:gd name="connsiteY22" fmla="*/ 419469 h 892881"/>
              <a:gd name="connsiteX23" fmla="*/ 652508 w 652508"/>
              <a:gd name="connsiteY23" fmla="*/ 174701 h 8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2508" h="892881">
                <a:moveTo>
                  <a:pt x="652507" y="648113"/>
                </a:moveTo>
                <a:cubicBezTo>
                  <a:pt x="652507" y="630993"/>
                  <a:pt x="645967" y="614586"/>
                  <a:pt x="634315" y="602500"/>
                </a:cubicBezTo>
                <a:cubicBezTo>
                  <a:pt x="610047" y="577285"/>
                  <a:pt x="570695" y="577285"/>
                  <a:pt x="546428" y="602484"/>
                </a:cubicBezTo>
                <a:cubicBezTo>
                  <a:pt x="508582" y="642054"/>
                  <a:pt x="457609" y="665141"/>
                  <a:pt x="403933" y="667020"/>
                </a:cubicBezTo>
                <a:lnTo>
                  <a:pt x="403933" y="570216"/>
                </a:lnTo>
                <a:cubicBezTo>
                  <a:pt x="403933" y="516757"/>
                  <a:pt x="362203" y="473412"/>
                  <a:pt x="310717" y="473412"/>
                </a:cubicBezTo>
                <a:lnTo>
                  <a:pt x="93215" y="473412"/>
                </a:lnTo>
                <a:cubicBezTo>
                  <a:pt x="41729" y="473412"/>
                  <a:pt x="0" y="516757"/>
                  <a:pt x="0" y="570216"/>
                </a:cubicBezTo>
                <a:lnTo>
                  <a:pt x="0" y="796077"/>
                </a:lnTo>
                <a:cubicBezTo>
                  <a:pt x="0" y="849552"/>
                  <a:pt x="41729" y="892881"/>
                  <a:pt x="93215" y="892881"/>
                </a:cubicBezTo>
                <a:lnTo>
                  <a:pt x="416796" y="892881"/>
                </a:lnTo>
                <a:cubicBezTo>
                  <a:pt x="546879" y="892633"/>
                  <a:pt x="652274" y="783183"/>
                  <a:pt x="652507" y="648113"/>
                </a:cubicBezTo>
                <a:close/>
                <a:moveTo>
                  <a:pt x="652508" y="174701"/>
                </a:moveTo>
                <a:cubicBezTo>
                  <a:pt x="652508" y="157581"/>
                  <a:pt x="645968" y="141174"/>
                  <a:pt x="634316" y="129088"/>
                </a:cubicBezTo>
                <a:cubicBezTo>
                  <a:pt x="610048" y="103873"/>
                  <a:pt x="570696" y="103873"/>
                  <a:pt x="546429" y="129072"/>
                </a:cubicBezTo>
                <a:cubicBezTo>
                  <a:pt x="508583" y="168642"/>
                  <a:pt x="457610" y="191729"/>
                  <a:pt x="403934" y="193608"/>
                </a:cubicBezTo>
                <a:lnTo>
                  <a:pt x="403934" y="96804"/>
                </a:lnTo>
                <a:cubicBezTo>
                  <a:pt x="403934" y="43345"/>
                  <a:pt x="362204" y="0"/>
                  <a:pt x="310718" y="0"/>
                </a:cubicBezTo>
                <a:lnTo>
                  <a:pt x="93216" y="0"/>
                </a:lnTo>
                <a:cubicBezTo>
                  <a:pt x="41730" y="0"/>
                  <a:pt x="1" y="43345"/>
                  <a:pt x="1" y="96804"/>
                </a:cubicBezTo>
                <a:lnTo>
                  <a:pt x="1" y="322665"/>
                </a:lnTo>
                <a:cubicBezTo>
                  <a:pt x="1" y="376140"/>
                  <a:pt x="41730" y="419469"/>
                  <a:pt x="93216" y="419469"/>
                </a:cubicBezTo>
                <a:lnTo>
                  <a:pt x="416797" y="419469"/>
                </a:lnTo>
                <a:cubicBezTo>
                  <a:pt x="546880" y="419221"/>
                  <a:pt x="652275" y="309771"/>
                  <a:pt x="652508" y="174701"/>
                </a:cubicBezTo>
                <a:close/>
              </a:path>
            </a:pathLst>
          </a:custGeom>
          <a:gradFill flip="none" rotWithShape="1">
            <a:gsLst>
              <a:gs pos="0">
                <a:srgbClr val="8EC8E8"/>
              </a:gs>
              <a:gs pos="35000">
                <a:srgbClr val="8EC8E8"/>
              </a:gs>
              <a:gs pos="100000">
                <a:srgbClr val="B0ADDA"/>
              </a:gs>
            </a:gsLst>
            <a:lin ang="2700000" scaled="1"/>
            <a:tileRect/>
          </a:gradFill>
          <a:ln w="12700" cap="flat" cmpd="sng" algn="ctr">
            <a:solidFill>
              <a:srgbClr val="16161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3" name="TextBox 20">
            <a:extLst>
              <a:ext uri="{FF2B5EF4-FFF2-40B4-BE49-F238E27FC236}">
                <a16:creationId xmlns:a16="http://schemas.microsoft.com/office/drawing/2014/main" id="{AE0288BC-FA00-8BFF-E892-C7826B89444F}"/>
              </a:ext>
            </a:extLst>
          </p:cNvPr>
          <p:cNvSpPr txBox="1"/>
          <p:nvPr/>
        </p:nvSpPr>
        <p:spPr>
          <a:xfrm>
            <a:off x="4577625" y="4475326"/>
            <a:ext cx="6999150" cy="1477328"/>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By combining Microsoft’s cutting-edge AI capabilities with our proprietary data, research and analytics, Moody’s is positioned to lead the next generation of risk analysis, helping our customers make better decisions by unlocking deeper, more integrated, and unmatched perspectives on risk.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mn-ea"/>
                <a:cs typeface="+mn-cs"/>
              </a:rPr>
              <a:t>—Rob Fauber</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8EC8E8"/>
                </a:solidFill>
                <a:effectLst/>
                <a:uLnTx/>
                <a:uFillTx/>
                <a:latin typeface="Segoe UI Semibold"/>
                <a:ea typeface="+mn-ea"/>
                <a:cs typeface="+mn-cs"/>
              </a:rPr>
              <a:t>President and chief executive officer at Moody’s Corporation</a:t>
            </a:r>
          </a:p>
        </p:txBody>
      </p:sp>
      <p:sp>
        <p:nvSpPr>
          <p:cNvPr id="14" name="Rectangle 13" descr="Imge of a Moody's building with the Moody's logo in the foreground">
            <a:extLst>
              <a:ext uri="{FF2B5EF4-FFF2-40B4-BE49-F238E27FC236}">
                <a16:creationId xmlns:a16="http://schemas.microsoft.com/office/drawing/2014/main" id="{AD985320-904C-00BC-D91A-C78105965C8A}"/>
              </a:ext>
              <a:ext uri="{C183D7F6-B498-43B3-948B-1728B52AA6E4}">
                <adec:decorative xmlns:adec="http://schemas.microsoft.com/office/drawing/2017/decorative" val="1"/>
              </a:ext>
            </a:extLst>
          </p:cNvPr>
          <p:cNvSpPr/>
          <p:nvPr/>
        </p:nvSpPr>
        <p:spPr bwMode="auto">
          <a:xfrm>
            <a:off x="3962400" y="1209"/>
            <a:ext cx="8229600" cy="3008673"/>
          </a:xfrm>
          <a:prstGeom prst="rect">
            <a:avLst/>
          </a:prstGeom>
          <a:gradFill flip="none" rotWithShape="1">
            <a:gsLst>
              <a:gs pos="0">
                <a:srgbClr val="000000">
                  <a:lumMod val="95000"/>
                  <a:lumOff val="5000"/>
                  <a:alpha val="75000"/>
                </a:srgbClr>
              </a:gs>
              <a:gs pos="68000">
                <a:srgbClr val="000000">
                  <a:alpha val="17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6" descr="A Moody's-nak tetszik a magyar gazdaság - Propeller">
            <a:extLst>
              <a:ext uri="{FF2B5EF4-FFF2-40B4-BE49-F238E27FC236}">
                <a16:creationId xmlns:a16="http://schemas.microsoft.com/office/drawing/2014/main" id="{075F5097-63F2-99EA-6AB1-56E243773445}"/>
              </a:ext>
            </a:extLst>
          </p:cNvPr>
          <p:cNvPicPr>
            <a:picLocks noChangeAspect="1" noChangeArrowheads="1"/>
          </p:cNvPicPr>
          <p:nvPr/>
        </p:nvPicPr>
        <p:blipFill>
          <a:blip r:embed="rId4" cstate="screen">
            <a:lum bright="70000" contrast="-70000"/>
            <a:extLst>
              <a:ext uri="{28A0092B-C50C-407E-A947-70E740481C1C}">
                <a14:useLocalDpi xmlns:a14="http://schemas.microsoft.com/office/drawing/2010/main"/>
              </a:ext>
            </a:extLst>
          </a:blip>
          <a:srcRect/>
          <a:stretch>
            <a:fillRect/>
          </a:stretch>
        </p:blipFill>
        <p:spPr bwMode="auto">
          <a:xfrm>
            <a:off x="412012" y="798279"/>
            <a:ext cx="1835888" cy="410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91335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Moody's Azure OpenAI">
            <a:hlinkClick r:id="" action="ppaction://media"/>
            <a:extLst>
              <a:ext uri="{FF2B5EF4-FFF2-40B4-BE49-F238E27FC236}">
                <a16:creationId xmlns:a16="http://schemas.microsoft.com/office/drawing/2014/main" id="{53D58D22-5791-9A38-087E-09BE7447B6BB}"/>
              </a:ext>
            </a:extLst>
          </p:cNvPr>
          <p:cNvPicPr>
            <a:picLocks noRot="1" noChangeAspect="1"/>
          </p:cNvPicPr>
          <p:nvPr>
            <a:videoFile r:link="rId1"/>
          </p:nvPr>
        </p:nvPicPr>
        <p:blipFill rotWithShape="1">
          <a:blip r:embed="rId3"/>
          <a:srcRect t="442"/>
          <a:stretch/>
        </p:blipFill>
        <p:spPr>
          <a:xfrm>
            <a:off x="20" y="10"/>
            <a:ext cx="12191980" cy="6857990"/>
          </a:xfrm>
          <a:prstGeom prst="roundRect">
            <a:avLst/>
          </a:prstGeom>
          <a:noFill/>
        </p:spPr>
      </p:pic>
    </p:spTree>
    <p:extLst>
      <p:ext uri="{BB962C8B-B14F-4D97-AF65-F5344CB8AC3E}">
        <p14:creationId xmlns:p14="http://schemas.microsoft.com/office/powerpoint/2010/main" val="42029798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How OCBC is Boosting the Bank’s Productivity with Generative AI">
            <a:hlinkClick r:id="" action="ppaction://media"/>
            <a:extLst>
              <a:ext uri="{FF2B5EF4-FFF2-40B4-BE49-F238E27FC236}">
                <a16:creationId xmlns:a16="http://schemas.microsoft.com/office/drawing/2014/main" id="{36BF15EC-DD47-F671-6A0F-F530783382CE}"/>
              </a:ext>
            </a:extLst>
          </p:cNvPr>
          <p:cNvPicPr>
            <a:picLocks noRot="1" noChangeAspect="1"/>
          </p:cNvPicPr>
          <p:nvPr>
            <a:videoFile r:link="rId1"/>
          </p:nvPr>
        </p:nvPicPr>
        <p:blipFill rotWithShape="1">
          <a:blip r:embed="rId3"/>
          <a:srcRect b="443"/>
          <a:stretch/>
        </p:blipFill>
        <p:spPr>
          <a:xfrm>
            <a:off x="20" y="10"/>
            <a:ext cx="12191980" cy="6857990"/>
          </a:xfrm>
          <a:prstGeom prst="roundRect">
            <a:avLst/>
          </a:prstGeom>
          <a:noFill/>
        </p:spPr>
      </p:pic>
    </p:spTree>
    <p:extLst>
      <p:ext uri="{BB962C8B-B14F-4D97-AF65-F5344CB8AC3E}">
        <p14:creationId xmlns:p14="http://schemas.microsoft.com/office/powerpoint/2010/main" val="1895524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wearing headsets&#10;&#10;Description automatically generated">
            <a:extLst>
              <a:ext uri="{FF2B5EF4-FFF2-40B4-BE49-F238E27FC236}">
                <a16:creationId xmlns:a16="http://schemas.microsoft.com/office/drawing/2014/main" id="{58C2F576-FC8E-4472-0AEE-7E1710C1C09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850" y="10160"/>
            <a:ext cx="12187082" cy="3332481"/>
          </a:xfrm>
          <a:prstGeom prst="rect">
            <a:avLst/>
          </a:prstGeom>
        </p:spPr>
      </p:pic>
      <p:sp>
        <p:nvSpPr>
          <p:cNvPr id="9" name="Rectangle 8">
            <a:extLst>
              <a:ext uri="{FF2B5EF4-FFF2-40B4-BE49-F238E27FC236}">
                <a16:creationId xmlns:a16="http://schemas.microsoft.com/office/drawing/2014/main" id="{1D723B09-F946-F824-5BBA-9844E9D25348}"/>
              </a:ext>
            </a:extLst>
          </p:cNvPr>
          <p:cNvSpPr/>
          <p:nvPr/>
        </p:nvSpPr>
        <p:spPr>
          <a:xfrm>
            <a:off x="-3310" y="-1"/>
            <a:ext cx="12192000" cy="3332481"/>
          </a:xfrm>
          <a:prstGeom prst="rect">
            <a:avLst/>
          </a:prstGeom>
          <a:solidFill>
            <a:schemeClr val="bg1">
              <a:lumMod val="95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9C658DB4-C77B-6FF8-6F0D-013583A8F65A}"/>
              </a:ext>
            </a:extLst>
          </p:cNvPr>
          <p:cNvCxnSpPr>
            <a:cxnSpLocks/>
          </p:cNvCxnSpPr>
          <p:nvPr/>
        </p:nvCxnSpPr>
        <p:spPr>
          <a:xfrm>
            <a:off x="3616957" y="3342641"/>
            <a:ext cx="0" cy="2712719"/>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12" name="Straight Connector 11">
            <a:extLst>
              <a:ext uri="{FF2B5EF4-FFF2-40B4-BE49-F238E27FC236}">
                <a16:creationId xmlns:a16="http://schemas.microsoft.com/office/drawing/2014/main" id="{D9CE30AB-220E-6F1F-8555-C515EE2F1BFA}"/>
              </a:ext>
            </a:extLst>
          </p:cNvPr>
          <p:cNvCxnSpPr>
            <a:cxnSpLocks/>
          </p:cNvCxnSpPr>
          <p:nvPr/>
        </p:nvCxnSpPr>
        <p:spPr>
          <a:xfrm>
            <a:off x="8493756" y="3332480"/>
            <a:ext cx="0" cy="2722880"/>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13" name="TextBox 12">
            <a:extLst>
              <a:ext uri="{FF2B5EF4-FFF2-40B4-BE49-F238E27FC236}">
                <a16:creationId xmlns:a16="http://schemas.microsoft.com/office/drawing/2014/main" id="{7DAC08A8-4A16-D583-0D80-BE83DAE67112}"/>
              </a:ext>
            </a:extLst>
          </p:cNvPr>
          <p:cNvSpPr txBox="1"/>
          <p:nvPr/>
        </p:nvSpPr>
        <p:spPr>
          <a:xfrm>
            <a:off x="5367437" y="3533641"/>
            <a:ext cx="187959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rPr>
              <a:t>Solution</a:t>
            </a:r>
            <a:endParaRPr kumimoji="0" lang="en-US"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86084801-E386-28C0-4399-B904E9AF02FC}"/>
              </a:ext>
            </a:extLst>
          </p:cNvPr>
          <p:cNvSpPr txBox="1"/>
          <p:nvPr/>
        </p:nvSpPr>
        <p:spPr>
          <a:xfrm>
            <a:off x="1093864" y="3521744"/>
            <a:ext cx="200630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rPr>
              <a:t>Situation</a:t>
            </a:r>
            <a:endParaRPr kumimoji="0" lang="en-US"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5" name="TextBox 14">
            <a:extLst>
              <a:ext uri="{FF2B5EF4-FFF2-40B4-BE49-F238E27FC236}">
                <a16:creationId xmlns:a16="http://schemas.microsoft.com/office/drawing/2014/main" id="{DEF79E1D-8110-96B7-780B-EDFA51238031}"/>
              </a:ext>
            </a:extLst>
          </p:cNvPr>
          <p:cNvSpPr txBox="1"/>
          <p:nvPr/>
        </p:nvSpPr>
        <p:spPr>
          <a:xfrm>
            <a:off x="9740477" y="3515360"/>
            <a:ext cx="18366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rgbClr val="C00000"/>
                </a:solidFill>
                <a:effectLst/>
                <a:uLnTx/>
                <a:uFillTx/>
                <a:latin typeface="Calibri" panose="020F0502020204030204"/>
                <a:ea typeface="+mn-ea"/>
                <a:cs typeface="+mn-cs"/>
              </a:rPr>
              <a:t>Impact</a:t>
            </a:r>
            <a:endParaRPr kumimoji="0" lang="en-US" sz="2000" b="1" i="0" u="none" strike="noStrike" kern="1200" cap="none" spc="0" normalizeH="0" baseline="0" noProof="0">
              <a:ln>
                <a:noFill/>
              </a:ln>
              <a:solidFill>
                <a:srgbClr val="C00000"/>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A172E546-4E26-CC5F-5823-278748FA2E52}"/>
              </a:ext>
            </a:extLst>
          </p:cNvPr>
          <p:cNvSpPr txBox="1"/>
          <p:nvPr/>
        </p:nvSpPr>
        <p:spPr>
          <a:xfrm>
            <a:off x="129484" y="3992577"/>
            <a:ext cx="3507793" cy="14927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customer faced significant challenges within their contact center operations, grappling with high call volumes and lengthy call durations. Manual query searches for issue resolution further exacerbated the problem, leading to sluggish query resolution times.</a:t>
            </a:r>
          </a:p>
        </p:txBody>
      </p:sp>
      <p:sp>
        <p:nvSpPr>
          <p:cNvPr id="20" name="TextBox 19">
            <a:extLst>
              <a:ext uri="{FF2B5EF4-FFF2-40B4-BE49-F238E27FC236}">
                <a16:creationId xmlns:a16="http://schemas.microsoft.com/office/drawing/2014/main" id="{6C41BABA-B828-4FDA-3EC9-755084D9D280}"/>
              </a:ext>
            </a:extLst>
          </p:cNvPr>
          <p:cNvSpPr txBox="1"/>
          <p:nvPr/>
        </p:nvSpPr>
        <p:spPr>
          <a:xfrm>
            <a:off x="3829659" y="3982114"/>
            <a:ext cx="4526061" cy="18928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address these issues, we implemented a </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real-time agent assist solution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trained using suggestions and responses from the current knowledge base, including images. This </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Open AI powered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solution embedded integrated with Avaya  enabled agents to swiftly and precisely address inquiries. By providing relevant prompts and answers, it not only enhanced their problem-solving capabilities but also allowed them to empathetically handle customer sentiments and explain solutions more effectively.</a:t>
            </a:r>
          </a:p>
        </p:txBody>
      </p:sp>
      <p:sp>
        <p:nvSpPr>
          <p:cNvPr id="22" name="TextBox 21">
            <a:extLst>
              <a:ext uri="{FF2B5EF4-FFF2-40B4-BE49-F238E27FC236}">
                <a16:creationId xmlns:a16="http://schemas.microsoft.com/office/drawing/2014/main" id="{0E9552FA-2094-561E-008D-086E1ED31490}"/>
              </a:ext>
            </a:extLst>
          </p:cNvPr>
          <p:cNvSpPr txBox="1"/>
          <p:nvPr/>
        </p:nvSpPr>
        <p:spPr>
          <a:xfrm>
            <a:off x="8493756" y="3982114"/>
            <a:ext cx="3393444" cy="169277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handling time reduction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by upto </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30%.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Upto</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25% performance increase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 query resolution.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Call escalations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be </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dropped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upto</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40%.</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Query resolution times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 be </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reduced </a:t>
            </a:r>
            <a:r>
              <a:rPr kumimoji="0" lang="en-US" sz="13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upto</a:t>
            </a: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50%.</a:t>
            </a:r>
          </a:p>
        </p:txBody>
      </p:sp>
      <p:pic>
        <p:nvPicPr>
          <p:cNvPr id="2" name="Picture 1">
            <a:extLst>
              <a:ext uri="{FF2B5EF4-FFF2-40B4-BE49-F238E27FC236}">
                <a16:creationId xmlns:a16="http://schemas.microsoft.com/office/drawing/2014/main" id="{5996FAAF-98C2-93BA-C85C-90F96CB5245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895840" y="163407"/>
            <a:ext cx="2147947" cy="761153"/>
          </a:xfrm>
          <a:prstGeom prst="rect">
            <a:avLst/>
          </a:prstGeom>
        </p:spPr>
      </p:pic>
      <p:sp>
        <p:nvSpPr>
          <p:cNvPr id="4" name="Rectangle 3">
            <a:extLst>
              <a:ext uri="{FF2B5EF4-FFF2-40B4-BE49-F238E27FC236}">
                <a16:creationId xmlns:a16="http://schemas.microsoft.com/office/drawing/2014/main" id="{9B1E7FDE-EC73-8838-3759-FCB1674A7D13}"/>
              </a:ext>
            </a:extLst>
          </p:cNvPr>
          <p:cNvSpPr/>
          <p:nvPr/>
        </p:nvSpPr>
        <p:spPr>
          <a:xfrm>
            <a:off x="-8552" y="924560"/>
            <a:ext cx="5974073" cy="2407920"/>
          </a:xfrm>
          <a:prstGeom prst="rect">
            <a:avLst/>
          </a:prstGeom>
          <a:solidFill>
            <a:schemeClr val="tx1">
              <a:alpha val="5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E57C2B8-DB4C-8FC9-AD93-0AA0B4FA517B}"/>
              </a:ext>
            </a:extLst>
          </p:cNvPr>
          <p:cNvSpPr txBox="1"/>
          <p:nvPr/>
        </p:nvSpPr>
        <p:spPr>
          <a:xfrm>
            <a:off x="6850" y="1066074"/>
            <a:ext cx="597408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rPr>
              <a:t>Transforming Contact Centers into Engagement Centers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3600" b="1" i="0" u="none" strike="noStrike" kern="1200" cap="none" spc="0" normalizeH="0" baseline="0" noProof="0" dirty="0">
                <a:ln>
                  <a:noFill/>
                </a:ln>
                <a:solidFill>
                  <a:prstClr val="white"/>
                </a:solidFill>
                <a:effectLst/>
                <a:uLnTx/>
                <a:uFillTx/>
                <a:latin typeface="Calibri" panose="020F0502020204030204"/>
                <a:ea typeface="+mn-ea"/>
                <a:cs typeface="+mn-cs"/>
              </a:rPr>
              <a:t>Powered by Azure Open AI</a:t>
            </a:r>
            <a:endParaRPr kumimoji="0" lang="en-US" sz="36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DCD5C39D-2B1C-282E-38C3-3D26BA597F1B}"/>
              </a:ext>
            </a:extLst>
          </p:cNvPr>
          <p:cNvCxnSpPr>
            <a:cxnSpLocks/>
          </p:cNvCxnSpPr>
          <p:nvPr/>
        </p:nvCxnSpPr>
        <p:spPr>
          <a:xfrm>
            <a:off x="-8552" y="3860471"/>
            <a:ext cx="12200552" cy="0"/>
          </a:xfrm>
          <a:prstGeom prst="line">
            <a:avLst/>
          </a:prstGeom>
          <a:ln w="12700"/>
        </p:spPr>
        <p:style>
          <a:lnRef idx="1">
            <a:schemeClr val="accent3"/>
          </a:lnRef>
          <a:fillRef idx="0">
            <a:schemeClr val="accent3"/>
          </a:fillRef>
          <a:effectRef idx="0">
            <a:schemeClr val="accent3"/>
          </a:effectRef>
          <a:fontRef idx="minor">
            <a:schemeClr val="tx1"/>
          </a:fontRef>
        </p:style>
      </p:cxnSp>
      <p:cxnSp>
        <p:nvCxnSpPr>
          <p:cNvPr id="18" name="Straight Connector 17">
            <a:extLst>
              <a:ext uri="{FF2B5EF4-FFF2-40B4-BE49-F238E27FC236}">
                <a16:creationId xmlns:a16="http://schemas.microsoft.com/office/drawing/2014/main" id="{3A0F6A47-CBD2-586D-256A-5108D25C1B52}"/>
              </a:ext>
            </a:extLst>
          </p:cNvPr>
          <p:cNvCxnSpPr>
            <a:cxnSpLocks/>
          </p:cNvCxnSpPr>
          <p:nvPr/>
        </p:nvCxnSpPr>
        <p:spPr>
          <a:xfrm>
            <a:off x="115" y="6055360"/>
            <a:ext cx="12200552" cy="0"/>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23" name="Freeform: Shape 22">
            <a:extLst>
              <a:ext uri="{FF2B5EF4-FFF2-40B4-BE49-F238E27FC236}">
                <a16:creationId xmlns:a16="http://schemas.microsoft.com/office/drawing/2014/main" id="{51A58B04-2262-DDCB-9F00-3C86A7338B2F}"/>
              </a:ext>
            </a:extLst>
          </p:cNvPr>
          <p:cNvSpPr/>
          <p:nvPr/>
        </p:nvSpPr>
        <p:spPr>
          <a:xfrm>
            <a:off x="1738725" y="6139469"/>
            <a:ext cx="1391457" cy="593680"/>
          </a:xfrm>
          <a:custGeom>
            <a:avLst/>
            <a:gdLst>
              <a:gd name="connsiteX0" fmla="*/ 625793 w 4240986"/>
              <a:gd name="connsiteY0" fmla="*/ 1913585 h 1914048"/>
              <a:gd name="connsiteX1" fmla="*/ 475393 w 4240986"/>
              <a:gd name="connsiteY1" fmla="*/ 1826717 h 1914048"/>
              <a:gd name="connsiteX2" fmla="*/ 23146 w 4240986"/>
              <a:gd name="connsiteY2" fmla="*/ 1043286 h 1914048"/>
              <a:gd name="connsiteX3" fmla="*/ 23146 w 4240986"/>
              <a:gd name="connsiteY3" fmla="*/ 869740 h 1914048"/>
              <a:gd name="connsiteX4" fmla="*/ 475393 w 4240986"/>
              <a:gd name="connsiteY4" fmla="*/ 86309 h 1914048"/>
              <a:gd name="connsiteX5" fmla="*/ 625793 w 4240986"/>
              <a:gd name="connsiteY5" fmla="*/ -464 h 1914048"/>
              <a:gd name="connsiteX6" fmla="*/ 3615500 w 4240986"/>
              <a:gd name="connsiteY6" fmla="*/ -464 h 1914048"/>
              <a:gd name="connsiteX7" fmla="*/ 3765804 w 4240986"/>
              <a:gd name="connsiteY7" fmla="*/ 86309 h 1914048"/>
              <a:gd name="connsiteX8" fmla="*/ 4217766 w 4240986"/>
              <a:gd name="connsiteY8" fmla="*/ 869360 h 1914048"/>
              <a:gd name="connsiteX9" fmla="*/ 4217766 w 4240986"/>
              <a:gd name="connsiteY9" fmla="*/ 1042905 h 1914048"/>
              <a:gd name="connsiteX10" fmla="*/ 3765423 w 4240986"/>
              <a:gd name="connsiteY10" fmla="*/ 1826336 h 1914048"/>
              <a:gd name="connsiteX11" fmla="*/ 3615500 w 4240986"/>
              <a:gd name="connsiteY11" fmla="*/ 1913585 h 19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0986" h="1914048">
                <a:moveTo>
                  <a:pt x="625793" y="1913585"/>
                </a:moveTo>
                <a:cubicBezTo>
                  <a:pt x="563775" y="1913442"/>
                  <a:pt x="506502" y="1880372"/>
                  <a:pt x="475393" y="1826717"/>
                </a:cubicBezTo>
                <a:lnTo>
                  <a:pt x="23146" y="1043286"/>
                </a:lnTo>
                <a:cubicBezTo>
                  <a:pt x="-7816" y="989584"/>
                  <a:pt x="-7816" y="923442"/>
                  <a:pt x="23146" y="869740"/>
                </a:cubicBezTo>
                <a:lnTo>
                  <a:pt x="475393" y="86309"/>
                </a:lnTo>
                <a:cubicBezTo>
                  <a:pt x="506511" y="32684"/>
                  <a:pt x="563795" y="-368"/>
                  <a:pt x="625793" y="-464"/>
                </a:cubicBezTo>
                <a:lnTo>
                  <a:pt x="3615500" y="-464"/>
                </a:lnTo>
                <a:cubicBezTo>
                  <a:pt x="3677489" y="-387"/>
                  <a:pt x="3734744" y="32664"/>
                  <a:pt x="3765804" y="86309"/>
                </a:cubicBezTo>
                <a:lnTo>
                  <a:pt x="4217766" y="869360"/>
                </a:lnTo>
                <a:cubicBezTo>
                  <a:pt x="4248627" y="923090"/>
                  <a:pt x="4248627" y="989174"/>
                  <a:pt x="4217766" y="1042905"/>
                </a:cubicBezTo>
                <a:lnTo>
                  <a:pt x="3765423" y="1826336"/>
                </a:lnTo>
                <a:cubicBezTo>
                  <a:pt x="3734534" y="1880029"/>
                  <a:pt x="3677441" y="1913262"/>
                  <a:pt x="3615500" y="1913585"/>
                </a:cubicBezTo>
                <a:close/>
              </a:path>
            </a:pathLst>
          </a:custGeom>
          <a:solidFill>
            <a:srgbClr val="C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F693BAA-8803-ABE7-CB49-F11337508FEF}"/>
              </a:ext>
            </a:extLst>
          </p:cNvPr>
          <p:cNvSpPr/>
          <p:nvPr/>
        </p:nvSpPr>
        <p:spPr>
          <a:xfrm>
            <a:off x="1857805" y="6105155"/>
            <a:ext cx="1780170" cy="662246"/>
          </a:xfrm>
          <a:custGeom>
            <a:avLst/>
            <a:gdLst>
              <a:gd name="connsiteX0" fmla="*/ 858263 w 5877005"/>
              <a:gd name="connsiteY0" fmla="*/ 2505945 h 2506979"/>
              <a:gd name="connsiteX1" fmla="*/ 581085 w 5877005"/>
              <a:gd name="connsiteY1" fmla="*/ 2345925 h 2506979"/>
              <a:gd name="connsiteX2" fmla="*/ 42637 w 5877005"/>
              <a:gd name="connsiteY2" fmla="*/ 1413046 h 2506979"/>
              <a:gd name="connsiteX3" fmla="*/ 42637 w 5877005"/>
              <a:gd name="connsiteY3" fmla="*/ 1093007 h 2506979"/>
              <a:gd name="connsiteX4" fmla="*/ 581562 w 5877005"/>
              <a:gd name="connsiteY4" fmla="*/ 159556 h 2506979"/>
              <a:gd name="connsiteX5" fmla="*/ 858739 w 5877005"/>
              <a:gd name="connsiteY5" fmla="*/ -464 h 2506979"/>
              <a:gd name="connsiteX6" fmla="*/ 5018116 w 5877005"/>
              <a:gd name="connsiteY6" fmla="*/ -464 h 2506979"/>
              <a:gd name="connsiteX7" fmla="*/ 5295294 w 5877005"/>
              <a:gd name="connsiteY7" fmla="*/ 159556 h 2506979"/>
              <a:gd name="connsiteX8" fmla="*/ 5834218 w 5877005"/>
              <a:gd name="connsiteY8" fmla="*/ 1093007 h 2506979"/>
              <a:gd name="connsiteX9" fmla="*/ 5834218 w 5877005"/>
              <a:gd name="connsiteY9" fmla="*/ 1413046 h 2506979"/>
              <a:gd name="connsiteX10" fmla="*/ 5295294 w 5877005"/>
              <a:gd name="connsiteY10" fmla="*/ 2346497 h 2506979"/>
              <a:gd name="connsiteX11" fmla="*/ 5018116 w 5877005"/>
              <a:gd name="connsiteY11" fmla="*/ 2506516 h 250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7005" h="2506979">
                <a:moveTo>
                  <a:pt x="858263" y="2505945"/>
                </a:moveTo>
                <a:cubicBezTo>
                  <a:pt x="743953" y="2505812"/>
                  <a:pt x="638359" y="2444852"/>
                  <a:pt x="581085" y="2345925"/>
                </a:cubicBezTo>
                <a:lnTo>
                  <a:pt x="42637" y="1413046"/>
                </a:lnTo>
                <a:cubicBezTo>
                  <a:pt x="-14313" y="1313968"/>
                  <a:pt x="-14313" y="1192086"/>
                  <a:pt x="42637" y="1093007"/>
                </a:cubicBezTo>
                <a:lnTo>
                  <a:pt x="581562" y="159556"/>
                </a:lnTo>
                <a:cubicBezTo>
                  <a:pt x="638864" y="60658"/>
                  <a:pt x="744439" y="-292"/>
                  <a:pt x="858739" y="-464"/>
                </a:cubicBezTo>
                <a:lnTo>
                  <a:pt x="5018116" y="-464"/>
                </a:lnTo>
                <a:cubicBezTo>
                  <a:pt x="5132416" y="-292"/>
                  <a:pt x="5237991" y="60658"/>
                  <a:pt x="5295294" y="159556"/>
                </a:cubicBezTo>
                <a:lnTo>
                  <a:pt x="5834218" y="1093007"/>
                </a:lnTo>
                <a:cubicBezTo>
                  <a:pt x="5891168" y="1192086"/>
                  <a:pt x="5891168" y="1313968"/>
                  <a:pt x="5834218" y="1413046"/>
                </a:cubicBezTo>
                <a:lnTo>
                  <a:pt x="5295294" y="2346497"/>
                </a:lnTo>
                <a:cubicBezTo>
                  <a:pt x="5238020" y="2445423"/>
                  <a:pt x="5132426" y="2506383"/>
                  <a:pt x="5018116" y="2506516"/>
                </a:cubicBezTo>
                <a:close/>
              </a:path>
            </a:pathLst>
          </a:custGeom>
          <a:solidFill>
            <a:schemeClr val="bg1">
              <a:lumMod val="95000"/>
            </a:schemeClr>
          </a:solidFill>
          <a:ln w="25400" cap="flat">
            <a:solidFill>
              <a:schemeClr val="bg1"/>
            </a:solidFill>
            <a:prstDash val="solid"/>
            <a:miter/>
          </a:ln>
          <a:effectLst>
            <a:outerShdw blurRad="165100" dist="114300" dir="2700000" algn="tl" rotWithShape="0">
              <a:prstClr val="black">
                <a:alpha val="11000"/>
              </a:prstClr>
            </a:outerShdw>
          </a:effectLst>
        </p:spPr>
        <p:txBody>
          <a:bodyPr rot="0" spcFirstLastPara="0" vertOverflow="overflow" horzOverflow="overflow" vert="horz" wrap="square" lIns="180000" tIns="107972" rIns="180000" bIns="10797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a:ea typeface="+mn-ea"/>
                <a:cs typeface="Segoe UI"/>
              </a:rPr>
              <a:t>Pre-built PBX</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a:ea typeface="+mn-ea"/>
                <a:cs typeface="Segoe UI"/>
              </a:rPr>
              <a:t>System Integration</a:t>
            </a:r>
          </a:p>
        </p:txBody>
      </p:sp>
      <p:grpSp>
        <p:nvGrpSpPr>
          <p:cNvPr id="27" name="Group 26">
            <a:extLst>
              <a:ext uri="{FF2B5EF4-FFF2-40B4-BE49-F238E27FC236}">
                <a16:creationId xmlns:a16="http://schemas.microsoft.com/office/drawing/2014/main" id="{DBD6E3AB-288F-506E-3BDB-6B2CC113F158}"/>
              </a:ext>
            </a:extLst>
          </p:cNvPr>
          <p:cNvGrpSpPr/>
          <p:nvPr/>
        </p:nvGrpSpPr>
        <p:grpSpPr>
          <a:xfrm>
            <a:off x="3770771" y="6108958"/>
            <a:ext cx="2043410" cy="662246"/>
            <a:chOff x="9616515" y="2292499"/>
            <a:chExt cx="2043410" cy="662246"/>
          </a:xfrm>
        </p:grpSpPr>
        <p:sp>
          <p:nvSpPr>
            <p:cNvPr id="28" name="Freeform: Shape 27">
              <a:extLst>
                <a:ext uri="{FF2B5EF4-FFF2-40B4-BE49-F238E27FC236}">
                  <a16:creationId xmlns:a16="http://schemas.microsoft.com/office/drawing/2014/main" id="{D158986C-8003-46EE-DB36-3EDC016043FB}"/>
                </a:ext>
              </a:extLst>
            </p:cNvPr>
            <p:cNvSpPr/>
            <p:nvPr/>
          </p:nvSpPr>
          <p:spPr>
            <a:xfrm flipH="1">
              <a:off x="10268468" y="2309625"/>
              <a:ext cx="1391457" cy="627994"/>
            </a:xfrm>
            <a:custGeom>
              <a:avLst/>
              <a:gdLst>
                <a:gd name="connsiteX0" fmla="*/ 625793 w 4240986"/>
                <a:gd name="connsiteY0" fmla="*/ 1913585 h 1914048"/>
                <a:gd name="connsiteX1" fmla="*/ 475393 w 4240986"/>
                <a:gd name="connsiteY1" fmla="*/ 1826717 h 1914048"/>
                <a:gd name="connsiteX2" fmla="*/ 23146 w 4240986"/>
                <a:gd name="connsiteY2" fmla="*/ 1043286 h 1914048"/>
                <a:gd name="connsiteX3" fmla="*/ 23146 w 4240986"/>
                <a:gd name="connsiteY3" fmla="*/ 869740 h 1914048"/>
                <a:gd name="connsiteX4" fmla="*/ 475393 w 4240986"/>
                <a:gd name="connsiteY4" fmla="*/ 86309 h 1914048"/>
                <a:gd name="connsiteX5" fmla="*/ 625793 w 4240986"/>
                <a:gd name="connsiteY5" fmla="*/ -464 h 1914048"/>
                <a:gd name="connsiteX6" fmla="*/ 3615500 w 4240986"/>
                <a:gd name="connsiteY6" fmla="*/ -464 h 1914048"/>
                <a:gd name="connsiteX7" fmla="*/ 3765804 w 4240986"/>
                <a:gd name="connsiteY7" fmla="*/ 86309 h 1914048"/>
                <a:gd name="connsiteX8" fmla="*/ 4217766 w 4240986"/>
                <a:gd name="connsiteY8" fmla="*/ 869360 h 1914048"/>
                <a:gd name="connsiteX9" fmla="*/ 4217766 w 4240986"/>
                <a:gd name="connsiteY9" fmla="*/ 1042905 h 1914048"/>
                <a:gd name="connsiteX10" fmla="*/ 3765423 w 4240986"/>
                <a:gd name="connsiteY10" fmla="*/ 1826336 h 1914048"/>
                <a:gd name="connsiteX11" fmla="*/ 3615500 w 4240986"/>
                <a:gd name="connsiteY11" fmla="*/ 1913585 h 19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0986" h="1914048">
                  <a:moveTo>
                    <a:pt x="625793" y="1913585"/>
                  </a:moveTo>
                  <a:cubicBezTo>
                    <a:pt x="563775" y="1913442"/>
                    <a:pt x="506502" y="1880372"/>
                    <a:pt x="475393" y="1826717"/>
                  </a:cubicBezTo>
                  <a:lnTo>
                    <a:pt x="23146" y="1043286"/>
                  </a:lnTo>
                  <a:cubicBezTo>
                    <a:pt x="-7816" y="989584"/>
                    <a:pt x="-7816" y="923442"/>
                    <a:pt x="23146" y="869740"/>
                  </a:cubicBezTo>
                  <a:lnTo>
                    <a:pt x="475393" y="86309"/>
                  </a:lnTo>
                  <a:cubicBezTo>
                    <a:pt x="506511" y="32684"/>
                    <a:pt x="563795" y="-368"/>
                    <a:pt x="625793" y="-464"/>
                  </a:cubicBezTo>
                  <a:lnTo>
                    <a:pt x="3615500" y="-464"/>
                  </a:lnTo>
                  <a:cubicBezTo>
                    <a:pt x="3677489" y="-387"/>
                    <a:pt x="3734744" y="32664"/>
                    <a:pt x="3765804" y="86309"/>
                  </a:cubicBezTo>
                  <a:lnTo>
                    <a:pt x="4217766" y="869360"/>
                  </a:lnTo>
                  <a:cubicBezTo>
                    <a:pt x="4248627" y="923090"/>
                    <a:pt x="4248627" y="989174"/>
                    <a:pt x="4217766" y="1042905"/>
                  </a:cubicBezTo>
                  <a:lnTo>
                    <a:pt x="3765423" y="1826336"/>
                  </a:lnTo>
                  <a:cubicBezTo>
                    <a:pt x="3734534" y="1880029"/>
                    <a:pt x="3677441" y="1913262"/>
                    <a:pt x="3615500" y="1913585"/>
                  </a:cubicBezTo>
                  <a:close/>
                </a:path>
              </a:pathLst>
            </a:custGeom>
            <a:solidFill>
              <a:srgbClr val="C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3D83992D-EF32-251B-C5AD-305A3663150F}"/>
                </a:ext>
              </a:extLst>
            </p:cNvPr>
            <p:cNvSpPr/>
            <p:nvPr/>
          </p:nvSpPr>
          <p:spPr>
            <a:xfrm flipH="1">
              <a:off x="9616515" y="2292499"/>
              <a:ext cx="1928231" cy="662246"/>
            </a:xfrm>
            <a:custGeom>
              <a:avLst/>
              <a:gdLst>
                <a:gd name="connsiteX0" fmla="*/ 858263 w 5877005"/>
                <a:gd name="connsiteY0" fmla="*/ 2505945 h 2506979"/>
                <a:gd name="connsiteX1" fmla="*/ 581085 w 5877005"/>
                <a:gd name="connsiteY1" fmla="*/ 2345925 h 2506979"/>
                <a:gd name="connsiteX2" fmla="*/ 42637 w 5877005"/>
                <a:gd name="connsiteY2" fmla="*/ 1413046 h 2506979"/>
                <a:gd name="connsiteX3" fmla="*/ 42637 w 5877005"/>
                <a:gd name="connsiteY3" fmla="*/ 1093007 h 2506979"/>
                <a:gd name="connsiteX4" fmla="*/ 581562 w 5877005"/>
                <a:gd name="connsiteY4" fmla="*/ 159556 h 2506979"/>
                <a:gd name="connsiteX5" fmla="*/ 858739 w 5877005"/>
                <a:gd name="connsiteY5" fmla="*/ -464 h 2506979"/>
                <a:gd name="connsiteX6" fmla="*/ 5018116 w 5877005"/>
                <a:gd name="connsiteY6" fmla="*/ -464 h 2506979"/>
                <a:gd name="connsiteX7" fmla="*/ 5295294 w 5877005"/>
                <a:gd name="connsiteY7" fmla="*/ 159556 h 2506979"/>
                <a:gd name="connsiteX8" fmla="*/ 5834218 w 5877005"/>
                <a:gd name="connsiteY8" fmla="*/ 1093007 h 2506979"/>
                <a:gd name="connsiteX9" fmla="*/ 5834218 w 5877005"/>
                <a:gd name="connsiteY9" fmla="*/ 1413046 h 2506979"/>
                <a:gd name="connsiteX10" fmla="*/ 5295294 w 5877005"/>
                <a:gd name="connsiteY10" fmla="*/ 2346497 h 2506979"/>
                <a:gd name="connsiteX11" fmla="*/ 5018116 w 5877005"/>
                <a:gd name="connsiteY11" fmla="*/ 2506516 h 250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7005" h="2506979">
                  <a:moveTo>
                    <a:pt x="858263" y="2505945"/>
                  </a:moveTo>
                  <a:cubicBezTo>
                    <a:pt x="743953" y="2505812"/>
                    <a:pt x="638359" y="2444852"/>
                    <a:pt x="581085" y="2345925"/>
                  </a:cubicBezTo>
                  <a:lnTo>
                    <a:pt x="42637" y="1413046"/>
                  </a:lnTo>
                  <a:cubicBezTo>
                    <a:pt x="-14313" y="1313968"/>
                    <a:pt x="-14313" y="1192086"/>
                    <a:pt x="42637" y="1093007"/>
                  </a:cubicBezTo>
                  <a:lnTo>
                    <a:pt x="581562" y="159556"/>
                  </a:lnTo>
                  <a:cubicBezTo>
                    <a:pt x="638864" y="60658"/>
                    <a:pt x="744439" y="-292"/>
                    <a:pt x="858739" y="-464"/>
                  </a:cubicBezTo>
                  <a:lnTo>
                    <a:pt x="5018116" y="-464"/>
                  </a:lnTo>
                  <a:cubicBezTo>
                    <a:pt x="5132416" y="-292"/>
                    <a:pt x="5237991" y="60658"/>
                    <a:pt x="5295294" y="159556"/>
                  </a:cubicBezTo>
                  <a:lnTo>
                    <a:pt x="5834218" y="1093007"/>
                  </a:lnTo>
                  <a:cubicBezTo>
                    <a:pt x="5891168" y="1192086"/>
                    <a:pt x="5891168" y="1313968"/>
                    <a:pt x="5834218" y="1413046"/>
                  </a:cubicBezTo>
                  <a:lnTo>
                    <a:pt x="5295294" y="2346497"/>
                  </a:lnTo>
                  <a:cubicBezTo>
                    <a:pt x="5238020" y="2445423"/>
                    <a:pt x="5132426" y="2506383"/>
                    <a:pt x="5018116" y="2506516"/>
                  </a:cubicBezTo>
                  <a:close/>
                </a:path>
              </a:pathLst>
            </a:custGeom>
            <a:solidFill>
              <a:schemeClr val="bg1">
                <a:lumMod val="95000"/>
              </a:schemeClr>
            </a:solidFill>
            <a:ln w="25400" cap="flat">
              <a:solidFill>
                <a:schemeClr val="bg1"/>
              </a:solidFill>
              <a:prstDash val="solid"/>
              <a:miter/>
            </a:ln>
            <a:effectLst>
              <a:outerShdw blurRad="165100" dist="114300" dir="2700000" algn="tl" rotWithShape="0">
                <a:prstClr val="black">
                  <a:alpha val="11000"/>
                </a:prstClr>
              </a:outerShdw>
            </a:effectLst>
          </p:spPr>
          <p:txBody>
            <a:bodyPr rot="0" spcFirstLastPara="0" vertOverflow="overflow" horzOverflow="overflow" vert="horz" wrap="square" lIns="180000" tIns="107972" rIns="180000" bIns="10797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Sentiment </a:t>
              </a:r>
            </a:p>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Analysis</a:t>
              </a:r>
            </a:p>
          </p:txBody>
        </p:sp>
      </p:grpSp>
      <p:sp>
        <p:nvSpPr>
          <p:cNvPr id="34" name="Freeform: Shape 33">
            <a:extLst>
              <a:ext uri="{FF2B5EF4-FFF2-40B4-BE49-F238E27FC236}">
                <a16:creationId xmlns:a16="http://schemas.microsoft.com/office/drawing/2014/main" id="{5B79F938-95CD-16C6-C7AD-DB6854DB4C75}"/>
              </a:ext>
            </a:extLst>
          </p:cNvPr>
          <p:cNvSpPr/>
          <p:nvPr/>
        </p:nvSpPr>
        <p:spPr>
          <a:xfrm>
            <a:off x="5913379" y="6148198"/>
            <a:ext cx="1391457" cy="593680"/>
          </a:xfrm>
          <a:custGeom>
            <a:avLst/>
            <a:gdLst>
              <a:gd name="connsiteX0" fmla="*/ 625793 w 4240986"/>
              <a:gd name="connsiteY0" fmla="*/ 1913585 h 1914048"/>
              <a:gd name="connsiteX1" fmla="*/ 475393 w 4240986"/>
              <a:gd name="connsiteY1" fmla="*/ 1826717 h 1914048"/>
              <a:gd name="connsiteX2" fmla="*/ 23146 w 4240986"/>
              <a:gd name="connsiteY2" fmla="*/ 1043286 h 1914048"/>
              <a:gd name="connsiteX3" fmla="*/ 23146 w 4240986"/>
              <a:gd name="connsiteY3" fmla="*/ 869740 h 1914048"/>
              <a:gd name="connsiteX4" fmla="*/ 475393 w 4240986"/>
              <a:gd name="connsiteY4" fmla="*/ 86309 h 1914048"/>
              <a:gd name="connsiteX5" fmla="*/ 625793 w 4240986"/>
              <a:gd name="connsiteY5" fmla="*/ -464 h 1914048"/>
              <a:gd name="connsiteX6" fmla="*/ 3615500 w 4240986"/>
              <a:gd name="connsiteY6" fmla="*/ -464 h 1914048"/>
              <a:gd name="connsiteX7" fmla="*/ 3765804 w 4240986"/>
              <a:gd name="connsiteY7" fmla="*/ 86309 h 1914048"/>
              <a:gd name="connsiteX8" fmla="*/ 4217766 w 4240986"/>
              <a:gd name="connsiteY8" fmla="*/ 869360 h 1914048"/>
              <a:gd name="connsiteX9" fmla="*/ 4217766 w 4240986"/>
              <a:gd name="connsiteY9" fmla="*/ 1042905 h 1914048"/>
              <a:gd name="connsiteX10" fmla="*/ 3765423 w 4240986"/>
              <a:gd name="connsiteY10" fmla="*/ 1826336 h 1914048"/>
              <a:gd name="connsiteX11" fmla="*/ 3615500 w 4240986"/>
              <a:gd name="connsiteY11" fmla="*/ 1913585 h 19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0986" h="1914048">
                <a:moveTo>
                  <a:pt x="625793" y="1913585"/>
                </a:moveTo>
                <a:cubicBezTo>
                  <a:pt x="563775" y="1913442"/>
                  <a:pt x="506502" y="1880372"/>
                  <a:pt x="475393" y="1826717"/>
                </a:cubicBezTo>
                <a:lnTo>
                  <a:pt x="23146" y="1043286"/>
                </a:lnTo>
                <a:cubicBezTo>
                  <a:pt x="-7816" y="989584"/>
                  <a:pt x="-7816" y="923442"/>
                  <a:pt x="23146" y="869740"/>
                </a:cubicBezTo>
                <a:lnTo>
                  <a:pt x="475393" y="86309"/>
                </a:lnTo>
                <a:cubicBezTo>
                  <a:pt x="506511" y="32684"/>
                  <a:pt x="563795" y="-368"/>
                  <a:pt x="625793" y="-464"/>
                </a:cubicBezTo>
                <a:lnTo>
                  <a:pt x="3615500" y="-464"/>
                </a:lnTo>
                <a:cubicBezTo>
                  <a:pt x="3677489" y="-387"/>
                  <a:pt x="3734744" y="32664"/>
                  <a:pt x="3765804" y="86309"/>
                </a:cubicBezTo>
                <a:lnTo>
                  <a:pt x="4217766" y="869360"/>
                </a:lnTo>
                <a:cubicBezTo>
                  <a:pt x="4248627" y="923090"/>
                  <a:pt x="4248627" y="989174"/>
                  <a:pt x="4217766" y="1042905"/>
                </a:cubicBezTo>
                <a:lnTo>
                  <a:pt x="3765423" y="1826336"/>
                </a:lnTo>
                <a:cubicBezTo>
                  <a:pt x="3734534" y="1880029"/>
                  <a:pt x="3677441" y="1913262"/>
                  <a:pt x="3615500" y="1913585"/>
                </a:cubicBezTo>
                <a:close/>
              </a:path>
            </a:pathLst>
          </a:custGeom>
          <a:solidFill>
            <a:srgbClr val="C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B8E28D5-4972-F685-91EE-0F4408E7302E}"/>
              </a:ext>
            </a:extLst>
          </p:cNvPr>
          <p:cNvSpPr/>
          <p:nvPr/>
        </p:nvSpPr>
        <p:spPr>
          <a:xfrm>
            <a:off x="6032459" y="6113884"/>
            <a:ext cx="1780170" cy="662246"/>
          </a:xfrm>
          <a:custGeom>
            <a:avLst/>
            <a:gdLst>
              <a:gd name="connsiteX0" fmla="*/ 858263 w 5877005"/>
              <a:gd name="connsiteY0" fmla="*/ 2505945 h 2506979"/>
              <a:gd name="connsiteX1" fmla="*/ 581085 w 5877005"/>
              <a:gd name="connsiteY1" fmla="*/ 2345925 h 2506979"/>
              <a:gd name="connsiteX2" fmla="*/ 42637 w 5877005"/>
              <a:gd name="connsiteY2" fmla="*/ 1413046 h 2506979"/>
              <a:gd name="connsiteX3" fmla="*/ 42637 w 5877005"/>
              <a:gd name="connsiteY3" fmla="*/ 1093007 h 2506979"/>
              <a:gd name="connsiteX4" fmla="*/ 581562 w 5877005"/>
              <a:gd name="connsiteY4" fmla="*/ 159556 h 2506979"/>
              <a:gd name="connsiteX5" fmla="*/ 858739 w 5877005"/>
              <a:gd name="connsiteY5" fmla="*/ -464 h 2506979"/>
              <a:gd name="connsiteX6" fmla="*/ 5018116 w 5877005"/>
              <a:gd name="connsiteY6" fmla="*/ -464 h 2506979"/>
              <a:gd name="connsiteX7" fmla="*/ 5295294 w 5877005"/>
              <a:gd name="connsiteY7" fmla="*/ 159556 h 2506979"/>
              <a:gd name="connsiteX8" fmla="*/ 5834218 w 5877005"/>
              <a:gd name="connsiteY8" fmla="*/ 1093007 h 2506979"/>
              <a:gd name="connsiteX9" fmla="*/ 5834218 w 5877005"/>
              <a:gd name="connsiteY9" fmla="*/ 1413046 h 2506979"/>
              <a:gd name="connsiteX10" fmla="*/ 5295294 w 5877005"/>
              <a:gd name="connsiteY10" fmla="*/ 2346497 h 2506979"/>
              <a:gd name="connsiteX11" fmla="*/ 5018116 w 5877005"/>
              <a:gd name="connsiteY11" fmla="*/ 2506516 h 250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7005" h="2506979">
                <a:moveTo>
                  <a:pt x="858263" y="2505945"/>
                </a:moveTo>
                <a:cubicBezTo>
                  <a:pt x="743953" y="2505812"/>
                  <a:pt x="638359" y="2444852"/>
                  <a:pt x="581085" y="2345925"/>
                </a:cubicBezTo>
                <a:lnTo>
                  <a:pt x="42637" y="1413046"/>
                </a:lnTo>
                <a:cubicBezTo>
                  <a:pt x="-14313" y="1313968"/>
                  <a:pt x="-14313" y="1192086"/>
                  <a:pt x="42637" y="1093007"/>
                </a:cubicBezTo>
                <a:lnTo>
                  <a:pt x="581562" y="159556"/>
                </a:lnTo>
                <a:cubicBezTo>
                  <a:pt x="638864" y="60658"/>
                  <a:pt x="744439" y="-292"/>
                  <a:pt x="858739" y="-464"/>
                </a:cubicBezTo>
                <a:lnTo>
                  <a:pt x="5018116" y="-464"/>
                </a:lnTo>
                <a:cubicBezTo>
                  <a:pt x="5132416" y="-292"/>
                  <a:pt x="5237991" y="60658"/>
                  <a:pt x="5295294" y="159556"/>
                </a:cubicBezTo>
                <a:lnTo>
                  <a:pt x="5834218" y="1093007"/>
                </a:lnTo>
                <a:cubicBezTo>
                  <a:pt x="5891168" y="1192086"/>
                  <a:pt x="5891168" y="1313968"/>
                  <a:pt x="5834218" y="1413046"/>
                </a:cubicBezTo>
                <a:lnTo>
                  <a:pt x="5295294" y="2346497"/>
                </a:lnTo>
                <a:cubicBezTo>
                  <a:pt x="5238020" y="2445423"/>
                  <a:pt x="5132426" y="2506383"/>
                  <a:pt x="5018116" y="2506516"/>
                </a:cubicBezTo>
                <a:close/>
              </a:path>
            </a:pathLst>
          </a:custGeom>
          <a:solidFill>
            <a:schemeClr val="bg1">
              <a:lumMod val="95000"/>
            </a:schemeClr>
          </a:solidFill>
          <a:ln w="25400" cap="flat">
            <a:solidFill>
              <a:schemeClr val="bg1"/>
            </a:solidFill>
            <a:prstDash val="solid"/>
            <a:miter/>
          </a:ln>
          <a:effectLst>
            <a:outerShdw blurRad="165100" dist="114300" dir="2700000" algn="tl" rotWithShape="0">
              <a:prstClr val="black">
                <a:alpha val="11000"/>
              </a:prstClr>
            </a:outerShdw>
          </a:effectLst>
        </p:spPr>
        <p:txBody>
          <a:bodyPr rot="0" spcFirstLastPara="0" vertOverflow="overflow" horzOverflow="overflow" vert="horz" wrap="square" lIns="180000" tIns="107972" rIns="180000" bIns="10797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a:ea typeface="+mn-ea"/>
                <a:cs typeface="Segoe UI"/>
              </a:rPr>
              <a:t>Profanity</a:t>
            </a:r>
          </a:p>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a:ea typeface="+mn-ea"/>
                <a:cs typeface="Segoe UI"/>
              </a:rPr>
              <a:t>Detection</a:t>
            </a:r>
          </a:p>
        </p:txBody>
      </p:sp>
      <p:grpSp>
        <p:nvGrpSpPr>
          <p:cNvPr id="36" name="Group 35">
            <a:extLst>
              <a:ext uri="{FF2B5EF4-FFF2-40B4-BE49-F238E27FC236}">
                <a16:creationId xmlns:a16="http://schemas.microsoft.com/office/drawing/2014/main" id="{9FA44D16-CCCC-6A4E-FCCA-32BB53AAF8B0}"/>
              </a:ext>
            </a:extLst>
          </p:cNvPr>
          <p:cNvGrpSpPr/>
          <p:nvPr/>
        </p:nvGrpSpPr>
        <p:grpSpPr>
          <a:xfrm>
            <a:off x="7956878" y="6128703"/>
            <a:ext cx="2043410" cy="662246"/>
            <a:chOff x="9616515" y="2292499"/>
            <a:chExt cx="2043410" cy="662246"/>
          </a:xfrm>
        </p:grpSpPr>
        <p:sp>
          <p:nvSpPr>
            <p:cNvPr id="37" name="Freeform: Shape 36">
              <a:extLst>
                <a:ext uri="{FF2B5EF4-FFF2-40B4-BE49-F238E27FC236}">
                  <a16:creationId xmlns:a16="http://schemas.microsoft.com/office/drawing/2014/main" id="{10288A2B-7D1F-5F64-D8B0-DAC7CC7534C7}"/>
                </a:ext>
              </a:extLst>
            </p:cNvPr>
            <p:cNvSpPr/>
            <p:nvPr/>
          </p:nvSpPr>
          <p:spPr>
            <a:xfrm flipH="1">
              <a:off x="10268468" y="2309625"/>
              <a:ext cx="1391457" cy="627994"/>
            </a:xfrm>
            <a:custGeom>
              <a:avLst/>
              <a:gdLst>
                <a:gd name="connsiteX0" fmla="*/ 625793 w 4240986"/>
                <a:gd name="connsiteY0" fmla="*/ 1913585 h 1914048"/>
                <a:gd name="connsiteX1" fmla="*/ 475393 w 4240986"/>
                <a:gd name="connsiteY1" fmla="*/ 1826717 h 1914048"/>
                <a:gd name="connsiteX2" fmla="*/ 23146 w 4240986"/>
                <a:gd name="connsiteY2" fmla="*/ 1043286 h 1914048"/>
                <a:gd name="connsiteX3" fmla="*/ 23146 w 4240986"/>
                <a:gd name="connsiteY3" fmla="*/ 869740 h 1914048"/>
                <a:gd name="connsiteX4" fmla="*/ 475393 w 4240986"/>
                <a:gd name="connsiteY4" fmla="*/ 86309 h 1914048"/>
                <a:gd name="connsiteX5" fmla="*/ 625793 w 4240986"/>
                <a:gd name="connsiteY5" fmla="*/ -464 h 1914048"/>
                <a:gd name="connsiteX6" fmla="*/ 3615500 w 4240986"/>
                <a:gd name="connsiteY6" fmla="*/ -464 h 1914048"/>
                <a:gd name="connsiteX7" fmla="*/ 3765804 w 4240986"/>
                <a:gd name="connsiteY7" fmla="*/ 86309 h 1914048"/>
                <a:gd name="connsiteX8" fmla="*/ 4217766 w 4240986"/>
                <a:gd name="connsiteY8" fmla="*/ 869360 h 1914048"/>
                <a:gd name="connsiteX9" fmla="*/ 4217766 w 4240986"/>
                <a:gd name="connsiteY9" fmla="*/ 1042905 h 1914048"/>
                <a:gd name="connsiteX10" fmla="*/ 3765423 w 4240986"/>
                <a:gd name="connsiteY10" fmla="*/ 1826336 h 1914048"/>
                <a:gd name="connsiteX11" fmla="*/ 3615500 w 4240986"/>
                <a:gd name="connsiteY11" fmla="*/ 1913585 h 19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0986" h="1914048">
                  <a:moveTo>
                    <a:pt x="625793" y="1913585"/>
                  </a:moveTo>
                  <a:cubicBezTo>
                    <a:pt x="563775" y="1913442"/>
                    <a:pt x="506502" y="1880372"/>
                    <a:pt x="475393" y="1826717"/>
                  </a:cubicBezTo>
                  <a:lnTo>
                    <a:pt x="23146" y="1043286"/>
                  </a:lnTo>
                  <a:cubicBezTo>
                    <a:pt x="-7816" y="989584"/>
                    <a:pt x="-7816" y="923442"/>
                    <a:pt x="23146" y="869740"/>
                  </a:cubicBezTo>
                  <a:lnTo>
                    <a:pt x="475393" y="86309"/>
                  </a:lnTo>
                  <a:cubicBezTo>
                    <a:pt x="506511" y="32684"/>
                    <a:pt x="563795" y="-368"/>
                    <a:pt x="625793" y="-464"/>
                  </a:cubicBezTo>
                  <a:lnTo>
                    <a:pt x="3615500" y="-464"/>
                  </a:lnTo>
                  <a:cubicBezTo>
                    <a:pt x="3677489" y="-387"/>
                    <a:pt x="3734744" y="32664"/>
                    <a:pt x="3765804" y="86309"/>
                  </a:cubicBezTo>
                  <a:lnTo>
                    <a:pt x="4217766" y="869360"/>
                  </a:lnTo>
                  <a:cubicBezTo>
                    <a:pt x="4248627" y="923090"/>
                    <a:pt x="4248627" y="989174"/>
                    <a:pt x="4217766" y="1042905"/>
                  </a:cubicBezTo>
                  <a:lnTo>
                    <a:pt x="3765423" y="1826336"/>
                  </a:lnTo>
                  <a:cubicBezTo>
                    <a:pt x="3734534" y="1880029"/>
                    <a:pt x="3677441" y="1913262"/>
                    <a:pt x="3615500" y="1913585"/>
                  </a:cubicBezTo>
                  <a:close/>
                </a:path>
              </a:pathLst>
            </a:custGeom>
            <a:solidFill>
              <a:srgbClr val="C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C96D9E5-CBDD-602D-6DDC-7A056DB9C83D}"/>
                </a:ext>
              </a:extLst>
            </p:cNvPr>
            <p:cNvSpPr/>
            <p:nvPr/>
          </p:nvSpPr>
          <p:spPr>
            <a:xfrm flipH="1">
              <a:off x="9616515" y="2292499"/>
              <a:ext cx="1928231" cy="662246"/>
            </a:xfrm>
            <a:custGeom>
              <a:avLst/>
              <a:gdLst>
                <a:gd name="connsiteX0" fmla="*/ 858263 w 5877005"/>
                <a:gd name="connsiteY0" fmla="*/ 2505945 h 2506979"/>
                <a:gd name="connsiteX1" fmla="*/ 581085 w 5877005"/>
                <a:gd name="connsiteY1" fmla="*/ 2345925 h 2506979"/>
                <a:gd name="connsiteX2" fmla="*/ 42637 w 5877005"/>
                <a:gd name="connsiteY2" fmla="*/ 1413046 h 2506979"/>
                <a:gd name="connsiteX3" fmla="*/ 42637 w 5877005"/>
                <a:gd name="connsiteY3" fmla="*/ 1093007 h 2506979"/>
                <a:gd name="connsiteX4" fmla="*/ 581562 w 5877005"/>
                <a:gd name="connsiteY4" fmla="*/ 159556 h 2506979"/>
                <a:gd name="connsiteX5" fmla="*/ 858739 w 5877005"/>
                <a:gd name="connsiteY5" fmla="*/ -464 h 2506979"/>
                <a:gd name="connsiteX6" fmla="*/ 5018116 w 5877005"/>
                <a:gd name="connsiteY6" fmla="*/ -464 h 2506979"/>
                <a:gd name="connsiteX7" fmla="*/ 5295294 w 5877005"/>
                <a:gd name="connsiteY7" fmla="*/ 159556 h 2506979"/>
                <a:gd name="connsiteX8" fmla="*/ 5834218 w 5877005"/>
                <a:gd name="connsiteY8" fmla="*/ 1093007 h 2506979"/>
                <a:gd name="connsiteX9" fmla="*/ 5834218 w 5877005"/>
                <a:gd name="connsiteY9" fmla="*/ 1413046 h 2506979"/>
                <a:gd name="connsiteX10" fmla="*/ 5295294 w 5877005"/>
                <a:gd name="connsiteY10" fmla="*/ 2346497 h 2506979"/>
                <a:gd name="connsiteX11" fmla="*/ 5018116 w 5877005"/>
                <a:gd name="connsiteY11" fmla="*/ 2506516 h 250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7005" h="2506979">
                  <a:moveTo>
                    <a:pt x="858263" y="2505945"/>
                  </a:moveTo>
                  <a:cubicBezTo>
                    <a:pt x="743953" y="2505812"/>
                    <a:pt x="638359" y="2444852"/>
                    <a:pt x="581085" y="2345925"/>
                  </a:cubicBezTo>
                  <a:lnTo>
                    <a:pt x="42637" y="1413046"/>
                  </a:lnTo>
                  <a:cubicBezTo>
                    <a:pt x="-14313" y="1313968"/>
                    <a:pt x="-14313" y="1192086"/>
                    <a:pt x="42637" y="1093007"/>
                  </a:cubicBezTo>
                  <a:lnTo>
                    <a:pt x="581562" y="159556"/>
                  </a:lnTo>
                  <a:cubicBezTo>
                    <a:pt x="638864" y="60658"/>
                    <a:pt x="744439" y="-292"/>
                    <a:pt x="858739" y="-464"/>
                  </a:cubicBezTo>
                  <a:lnTo>
                    <a:pt x="5018116" y="-464"/>
                  </a:lnTo>
                  <a:cubicBezTo>
                    <a:pt x="5132416" y="-292"/>
                    <a:pt x="5237991" y="60658"/>
                    <a:pt x="5295294" y="159556"/>
                  </a:cubicBezTo>
                  <a:lnTo>
                    <a:pt x="5834218" y="1093007"/>
                  </a:lnTo>
                  <a:cubicBezTo>
                    <a:pt x="5891168" y="1192086"/>
                    <a:pt x="5891168" y="1313968"/>
                    <a:pt x="5834218" y="1413046"/>
                  </a:cubicBezTo>
                  <a:lnTo>
                    <a:pt x="5295294" y="2346497"/>
                  </a:lnTo>
                  <a:cubicBezTo>
                    <a:pt x="5238020" y="2445423"/>
                    <a:pt x="5132426" y="2506383"/>
                    <a:pt x="5018116" y="2506516"/>
                  </a:cubicBezTo>
                  <a:close/>
                </a:path>
              </a:pathLst>
            </a:custGeom>
            <a:solidFill>
              <a:schemeClr val="bg1">
                <a:lumMod val="95000"/>
              </a:schemeClr>
            </a:solidFill>
            <a:ln w="25400" cap="flat">
              <a:solidFill>
                <a:schemeClr val="bg1"/>
              </a:solidFill>
              <a:prstDash val="solid"/>
              <a:miter/>
            </a:ln>
            <a:effectLst>
              <a:outerShdw blurRad="165100" dist="114300" dir="2700000" algn="tl" rotWithShape="0">
                <a:prstClr val="black">
                  <a:alpha val="11000"/>
                </a:prstClr>
              </a:outerShdw>
            </a:effectLst>
          </p:spPr>
          <p:txBody>
            <a:bodyPr rot="0" spcFirstLastPara="0" vertOverflow="overflow" horzOverflow="overflow" vert="horz" wrap="square" lIns="180000" tIns="107972" rIns="180000" bIns="10797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Resolution</a:t>
              </a:r>
            </a:p>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Recommendations</a:t>
              </a:r>
              <a:endPar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39" name="Freeform: Shape 38">
            <a:extLst>
              <a:ext uri="{FF2B5EF4-FFF2-40B4-BE49-F238E27FC236}">
                <a16:creationId xmlns:a16="http://schemas.microsoft.com/office/drawing/2014/main" id="{B30CBB04-A185-9330-4602-DF43431B5162}"/>
              </a:ext>
            </a:extLst>
          </p:cNvPr>
          <p:cNvSpPr/>
          <p:nvPr/>
        </p:nvSpPr>
        <p:spPr>
          <a:xfrm>
            <a:off x="10112287" y="6157183"/>
            <a:ext cx="1391457" cy="593680"/>
          </a:xfrm>
          <a:custGeom>
            <a:avLst/>
            <a:gdLst>
              <a:gd name="connsiteX0" fmla="*/ 625793 w 4240986"/>
              <a:gd name="connsiteY0" fmla="*/ 1913585 h 1914048"/>
              <a:gd name="connsiteX1" fmla="*/ 475393 w 4240986"/>
              <a:gd name="connsiteY1" fmla="*/ 1826717 h 1914048"/>
              <a:gd name="connsiteX2" fmla="*/ 23146 w 4240986"/>
              <a:gd name="connsiteY2" fmla="*/ 1043286 h 1914048"/>
              <a:gd name="connsiteX3" fmla="*/ 23146 w 4240986"/>
              <a:gd name="connsiteY3" fmla="*/ 869740 h 1914048"/>
              <a:gd name="connsiteX4" fmla="*/ 475393 w 4240986"/>
              <a:gd name="connsiteY4" fmla="*/ 86309 h 1914048"/>
              <a:gd name="connsiteX5" fmla="*/ 625793 w 4240986"/>
              <a:gd name="connsiteY5" fmla="*/ -464 h 1914048"/>
              <a:gd name="connsiteX6" fmla="*/ 3615500 w 4240986"/>
              <a:gd name="connsiteY6" fmla="*/ -464 h 1914048"/>
              <a:gd name="connsiteX7" fmla="*/ 3765804 w 4240986"/>
              <a:gd name="connsiteY7" fmla="*/ 86309 h 1914048"/>
              <a:gd name="connsiteX8" fmla="*/ 4217766 w 4240986"/>
              <a:gd name="connsiteY8" fmla="*/ 869360 h 1914048"/>
              <a:gd name="connsiteX9" fmla="*/ 4217766 w 4240986"/>
              <a:gd name="connsiteY9" fmla="*/ 1042905 h 1914048"/>
              <a:gd name="connsiteX10" fmla="*/ 3765423 w 4240986"/>
              <a:gd name="connsiteY10" fmla="*/ 1826336 h 1914048"/>
              <a:gd name="connsiteX11" fmla="*/ 3615500 w 4240986"/>
              <a:gd name="connsiteY11" fmla="*/ 1913585 h 191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0986" h="1914048">
                <a:moveTo>
                  <a:pt x="625793" y="1913585"/>
                </a:moveTo>
                <a:cubicBezTo>
                  <a:pt x="563775" y="1913442"/>
                  <a:pt x="506502" y="1880372"/>
                  <a:pt x="475393" y="1826717"/>
                </a:cubicBezTo>
                <a:lnTo>
                  <a:pt x="23146" y="1043286"/>
                </a:lnTo>
                <a:cubicBezTo>
                  <a:pt x="-7816" y="989584"/>
                  <a:pt x="-7816" y="923442"/>
                  <a:pt x="23146" y="869740"/>
                </a:cubicBezTo>
                <a:lnTo>
                  <a:pt x="475393" y="86309"/>
                </a:lnTo>
                <a:cubicBezTo>
                  <a:pt x="506511" y="32684"/>
                  <a:pt x="563795" y="-368"/>
                  <a:pt x="625793" y="-464"/>
                </a:cubicBezTo>
                <a:lnTo>
                  <a:pt x="3615500" y="-464"/>
                </a:lnTo>
                <a:cubicBezTo>
                  <a:pt x="3677489" y="-387"/>
                  <a:pt x="3734744" y="32664"/>
                  <a:pt x="3765804" y="86309"/>
                </a:cubicBezTo>
                <a:lnTo>
                  <a:pt x="4217766" y="869360"/>
                </a:lnTo>
                <a:cubicBezTo>
                  <a:pt x="4248627" y="923090"/>
                  <a:pt x="4248627" y="989174"/>
                  <a:pt x="4217766" y="1042905"/>
                </a:cubicBezTo>
                <a:lnTo>
                  <a:pt x="3765423" y="1826336"/>
                </a:lnTo>
                <a:cubicBezTo>
                  <a:pt x="3734534" y="1880029"/>
                  <a:pt x="3677441" y="1913262"/>
                  <a:pt x="3615500" y="1913585"/>
                </a:cubicBezTo>
                <a:close/>
              </a:path>
            </a:pathLst>
          </a:custGeom>
          <a:solidFill>
            <a:srgbClr val="C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800B7498-D0F8-01A4-B9F2-3C0BE26268AA}"/>
              </a:ext>
            </a:extLst>
          </p:cNvPr>
          <p:cNvSpPr/>
          <p:nvPr/>
        </p:nvSpPr>
        <p:spPr>
          <a:xfrm>
            <a:off x="10231367" y="6122869"/>
            <a:ext cx="1780170" cy="662246"/>
          </a:xfrm>
          <a:custGeom>
            <a:avLst/>
            <a:gdLst>
              <a:gd name="connsiteX0" fmla="*/ 858263 w 5877005"/>
              <a:gd name="connsiteY0" fmla="*/ 2505945 h 2506979"/>
              <a:gd name="connsiteX1" fmla="*/ 581085 w 5877005"/>
              <a:gd name="connsiteY1" fmla="*/ 2345925 h 2506979"/>
              <a:gd name="connsiteX2" fmla="*/ 42637 w 5877005"/>
              <a:gd name="connsiteY2" fmla="*/ 1413046 h 2506979"/>
              <a:gd name="connsiteX3" fmla="*/ 42637 w 5877005"/>
              <a:gd name="connsiteY3" fmla="*/ 1093007 h 2506979"/>
              <a:gd name="connsiteX4" fmla="*/ 581562 w 5877005"/>
              <a:gd name="connsiteY4" fmla="*/ 159556 h 2506979"/>
              <a:gd name="connsiteX5" fmla="*/ 858739 w 5877005"/>
              <a:gd name="connsiteY5" fmla="*/ -464 h 2506979"/>
              <a:gd name="connsiteX6" fmla="*/ 5018116 w 5877005"/>
              <a:gd name="connsiteY6" fmla="*/ -464 h 2506979"/>
              <a:gd name="connsiteX7" fmla="*/ 5295294 w 5877005"/>
              <a:gd name="connsiteY7" fmla="*/ 159556 h 2506979"/>
              <a:gd name="connsiteX8" fmla="*/ 5834218 w 5877005"/>
              <a:gd name="connsiteY8" fmla="*/ 1093007 h 2506979"/>
              <a:gd name="connsiteX9" fmla="*/ 5834218 w 5877005"/>
              <a:gd name="connsiteY9" fmla="*/ 1413046 h 2506979"/>
              <a:gd name="connsiteX10" fmla="*/ 5295294 w 5877005"/>
              <a:gd name="connsiteY10" fmla="*/ 2346497 h 2506979"/>
              <a:gd name="connsiteX11" fmla="*/ 5018116 w 5877005"/>
              <a:gd name="connsiteY11" fmla="*/ 2506516 h 250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77005" h="2506979">
                <a:moveTo>
                  <a:pt x="858263" y="2505945"/>
                </a:moveTo>
                <a:cubicBezTo>
                  <a:pt x="743953" y="2505812"/>
                  <a:pt x="638359" y="2444852"/>
                  <a:pt x="581085" y="2345925"/>
                </a:cubicBezTo>
                <a:lnTo>
                  <a:pt x="42637" y="1413046"/>
                </a:lnTo>
                <a:cubicBezTo>
                  <a:pt x="-14313" y="1313968"/>
                  <a:pt x="-14313" y="1192086"/>
                  <a:pt x="42637" y="1093007"/>
                </a:cubicBezTo>
                <a:lnTo>
                  <a:pt x="581562" y="159556"/>
                </a:lnTo>
                <a:cubicBezTo>
                  <a:pt x="638864" y="60658"/>
                  <a:pt x="744439" y="-292"/>
                  <a:pt x="858739" y="-464"/>
                </a:cubicBezTo>
                <a:lnTo>
                  <a:pt x="5018116" y="-464"/>
                </a:lnTo>
                <a:cubicBezTo>
                  <a:pt x="5132416" y="-292"/>
                  <a:pt x="5237991" y="60658"/>
                  <a:pt x="5295294" y="159556"/>
                </a:cubicBezTo>
                <a:lnTo>
                  <a:pt x="5834218" y="1093007"/>
                </a:lnTo>
                <a:cubicBezTo>
                  <a:pt x="5891168" y="1192086"/>
                  <a:pt x="5891168" y="1313968"/>
                  <a:pt x="5834218" y="1413046"/>
                </a:cubicBezTo>
                <a:lnTo>
                  <a:pt x="5295294" y="2346497"/>
                </a:lnTo>
                <a:cubicBezTo>
                  <a:pt x="5238020" y="2445423"/>
                  <a:pt x="5132426" y="2506383"/>
                  <a:pt x="5018116" y="2506516"/>
                </a:cubicBezTo>
                <a:close/>
              </a:path>
            </a:pathLst>
          </a:custGeom>
          <a:solidFill>
            <a:schemeClr val="bg1">
              <a:lumMod val="95000"/>
            </a:schemeClr>
          </a:solidFill>
          <a:ln w="25400" cap="flat">
            <a:solidFill>
              <a:schemeClr val="bg1"/>
            </a:solidFill>
            <a:prstDash val="solid"/>
            <a:miter/>
          </a:ln>
          <a:effectLst>
            <a:outerShdw blurRad="165100" dist="114300" dir="2700000" algn="tl" rotWithShape="0">
              <a:prstClr val="black">
                <a:alpha val="11000"/>
              </a:prstClr>
            </a:outerShdw>
          </a:effectLst>
        </p:spPr>
        <p:txBody>
          <a:bodyPr rot="0" spcFirstLastPara="0" vertOverflow="overflow" horzOverflow="overflow" vert="horz" wrap="square" lIns="180000" tIns="107972" rIns="180000" bIns="107972" numCol="1" spcCol="0" rtlCol="0" fromWordArt="0" anchor="ctr" anchorCtr="0" forceAA="0" compatLnSpc="1">
            <a:prstTxWarp prst="textNoShape">
              <a:avLst/>
            </a:prstTxWarp>
            <a:noAutofit/>
          </a:bodyPr>
          <a:lstStyle/>
          <a:p>
            <a:pPr marL="0" marR="0" lvl="0" indent="0" algn="ctr" defTabSz="913852"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prstClr val="black"/>
                </a:solidFill>
                <a:effectLst/>
                <a:uLnTx/>
                <a:uFillTx/>
                <a:latin typeface="Segoe UI"/>
                <a:ea typeface="+mn-ea"/>
                <a:cs typeface="Segoe UI"/>
              </a:rPr>
              <a:t>Knowledge Base</a:t>
            </a:r>
          </a:p>
        </p:txBody>
      </p:sp>
      <p:sp>
        <p:nvSpPr>
          <p:cNvPr id="45" name="TextBox 44">
            <a:extLst>
              <a:ext uri="{FF2B5EF4-FFF2-40B4-BE49-F238E27FC236}">
                <a16:creationId xmlns:a16="http://schemas.microsoft.com/office/drawing/2014/main" id="{3A759FB1-2780-E48F-DBFD-066969BFDE40}"/>
              </a:ext>
            </a:extLst>
          </p:cNvPr>
          <p:cNvSpPr txBox="1"/>
          <p:nvPr/>
        </p:nvSpPr>
        <p:spPr>
          <a:xfrm>
            <a:off x="129421" y="6223160"/>
            <a:ext cx="1453602"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20" normalizeH="0" baseline="0" noProof="0">
                <a:ln>
                  <a:noFill/>
                </a:ln>
                <a:solidFill>
                  <a:srgbClr val="C00000"/>
                </a:solidFill>
                <a:effectLst/>
                <a:uLnTx/>
                <a:uFillTx/>
                <a:latin typeface="Segoe UI Semibold"/>
                <a:ea typeface="+mn-ea"/>
                <a:cs typeface="Segoe UI Semibold"/>
              </a:rPr>
              <a:t>Features</a:t>
            </a:r>
            <a:endParaRPr kumimoji="0" lang="en-US" sz="2400" b="0" i="0" u="none" strike="noStrike" kern="1200" cap="none" spc="0" normalizeH="0" baseline="0" noProof="0">
              <a:ln>
                <a:noFill/>
              </a:ln>
              <a:solidFill>
                <a:srgbClr val="C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776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2449C-DC34-B55E-86B3-FA3B87AD5B95}"/>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3312" y="-55323"/>
            <a:ext cx="12208271" cy="4680739"/>
          </a:xfrm>
          <a:prstGeom prst="rect">
            <a:avLst/>
          </a:prstGeom>
          <a:solidFill>
            <a:srgbClr val="FF0000">
              <a:alpha val="61000"/>
            </a:srgbClr>
          </a:solidFill>
          <a:ln w="12700" cap="flat" cmpd="sng" algn="ctr">
            <a:noFill/>
            <a:prstDash val="solid"/>
            <a:miter lim="800000"/>
          </a:ln>
          <a:effectLst/>
        </p:spPr>
      </p:pic>
      <p:sp>
        <p:nvSpPr>
          <p:cNvPr id="4" name="Rectangle 3">
            <a:extLst>
              <a:ext uri="{FF2B5EF4-FFF2-40B4-BE49-F238E27FC236}">
                <a16:creationId xmlns:a16="http://schemas.microsoft.com/office/drawing/2014/main" id="{E45DF032-754D-26C0-8130-DAA9011FE1D7}"/>
              </a:ext>
            </a:extLst>
          </p:cNvPr>
          <p:cNvSpPr/>
          <p:nvPr/>
        </p:nvSpPr>
        <p:spPr>
          <a:xfrm rot="469940">
            <a:off x="7412355" y="971550"/>
            <a:ext cx="434340" cy="121920"/>
          </a:xfrm>
          <a:prstGeom prst="rect">
            <a:avLst/>
          </a:prstGeom>
          <a:solidFill>
            <a:srgbClr val="E4E8F9"/>
          </a:solidFill>
          <a:ln>
            <a:solidFill>
              <a:srgbClr val="E4E8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21">
            <a:extLst>
              <a:ext uri="{FF2B5EF4-FFF2-40B4-BE49-F238E27FC236}">
                <a16:creationId xmlns:a16="http://schemas.microsoft.com/office/drawing/2014/main" id="{707340DD-39F7-67B7-D9FF-48FC0116515B}"/>
              </a:ext>
            </a:extLst>
          </p:cNvPr>
          <p:cNvPicPr>
            <a:picLocks noChangeAspect="1"/>
          </p:cNvPicPr>
          <p:nvPr/>
        </p:nvPicPr>
        <p:blipFill rotWithShape="1">
          <a:blip r:embed="rId3" cstate="screen">
            <a:clrChange>
              <a:clrFrom>
                <a:srgbClr val="FFFFFF"/>
              </a:clrFrom>
              <a:clrTo>
                <a:srgbClr val="FFFFFF">
                  <a:alpha val="0"/>
                </a:srgbClr>
              </a:clrTo>
            </a:clrChange>
            <a:alphaModFix amt="70000"/>
            <a:extLst>
              <a:ext uri="{28A0092B-C50C-407E-A947-70E740481C1C}">
                <a14:useLocalDpi xmlns:a14="http://schemas.microsoft.com/office/drawing/2010/main"/>
              </a:ext>
            </a:extLst>
          </a:blip>
          <a:srcRect/>
          <a:stretch/>
        </p:blipFill>
        <p:spPr>
          <a:xfrm rot="390245">
            <a:off x="7361477" y="978211"/>
            <a:ext cx="637871" cy="136386"/>
          </a:xfrm>
          <a:prstGeom prst="rect">
            <a:avLst/>
          </a:prstGeom>
        </p:spPr>
      </p:pic>
      <p:grpSp>
        <p:nvGrpSpPr>
          <p:cNvPr id="6" name="Group 5">
            <a:extLst>
              <a:ext uri="{FF2B5EF4-FFF2-40B4-BE49-F238E27FC236}">
                <a16:creationId xmlns:a16="http://schemas.microsoft.com/office/drawing/2014/main" id="{0923E2BA-41FF-5B99-39F3-84538D03857F}"/>
              </a:ext>
            </a:extLst>
          </p:cNvPr>
          <p:cNvGrpSpPr/>
          <p:nvPr/>
        </p:nvGrpSpPr>
        <p:grpSpPr>
          <a:xfrm>
            <a:off x="204354" y="4870506"/>
            <a:ext cx="11783292" cy="1861900"/>
            <a:chOff x="203920" y="4870506"/>
            <a:chExt cx="11783292" cy="1861900"/>
          </a:xfrm>
        </p:grpSpPr>
        <p:pic>
          <p:nvPicPr>
            <p:cNvPr id="7" name="Picture 21">
              <a:extLst>
                <a:ext uri="{FF2B5EF4-FFF2-40B4-BE49-F238E27FC236}">
                  <a16:creationId xmlns:a16="http://schemas.microsoft.com/office/drawing/2014/main" id="{0000515F-5925-1D4A-A40F-C1ED39D76A44}"/>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03920" y="5039783"/>
              <a:ext cx="2719183" cy="1531809"/>
            </a:xfrm>
            <a:prstGeom prst="rect">
              <a:avLst/>
            </a:prstGeom>
          </p:spPr>
        </p:pic>
        <p:grpSp>
          <p:nvGrpSpPr>
            <p:cNvPr id="8" name="Group 7">
              <a:extLst>
                <a:ext uri="{FF2B5EF4-FFF2-40B4-BE49-F238E27FC236}">
                  <a16:creationId xmlns:a16="http://schemas.microsoft.com/office/drawing/2014/main" id="{3AC3C7E7-1DCE-99A9-59F8-8C1BE4F7CCB4}"/>
                </a:ext>
              </a:extLst>
            </p:cNvPr>
            <p:cNvGrpSpPr/>
            <p:nvPr/>
          </p:nvGrpSpPr>
          <p:grpSpPr>
            <a:xfrm>
              <a:off x="3072454" y="4870506"/>
              <a:ext cx="8914758" cy="1861900"/>
              <a:chOff x="3072454" y="4870506"/>
              <a:chExt cx="8914758" cy="1861900"/>
            </a:xfrm>
          </p:grpSpPr>
          <p:grpSp>
            <p:nvGrpSpPr>
              <p:cNvPr id="9" name="Group 8">
                <a:extLst>
                  <a:ext uri="{FF2B5EF4-FFF2-40B4-BE49-F238E27FC236}">
                    <a16:creationId xmlns:a16="http://schemas.microsoft.com/office/drawing/2014/main" id="{86F10160-7C79-4E88-319B-7615F6B1FE1B}"/>
                  </a:ext>
                </a:extLst>
              </p:cNvPr>
              <p:cNvGrpSpPr/>
              <p:nvPr/>
            </p:nvGrpSpPr>
            <p:grpSpPr>
              <a:xfrm>
                <a:off x="6134057" y="4875586"/>
                <a:ext cx="2888645" cy="1846660"/>
                <a:chOff x="6096000" y="4870506"/>
                <a:chExt cx="2888645" cy="1846660"/>
              </a:xfrm>
            </p:grpSpPr>
            <p:sp>
              <p:nvSpPr>
                <p:cNvPr id="18" name="Text Placeholder 14">
                  <a:extLst>
                    <a:ext uri="{FF2B5EF4-FFF2-40B4-BE49-F238E27FC236}">
                      <a16:creationId xmlns:a16="http://schemas.microsoft.com/office/drawing/2014/main" id="{ECCB3D23-A9F7-59D8-0B34-C7D60BE29CC7}"/>
                    </a:ext>
                  </a:extLst>
                </p:cNvPr>
                <p:cNvSpPr txBox="1">
                  <a:spLocks/>
                </p:cNvSpPr>
                <p:nvPr/>
              </p:nvSpPr>
              <p:spPr>
                <a:xfrm>
                  <a:off x="6137669" y="5239838"/>
                  <a:ext cx="2846976" cy="14773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Using Azure OpenAI, Symphony Sensa has simplified the steps required for an investigator to triage, analyze, and create financial fraud investigation reports by providing summarization and content generation capabilities.</a:t>
                  </a:r>
                </a:p>
              </p:txBody>
            </p:sp>
            <p:cxnSp>
              <p:nvCxnSpPr>
                <p:cNvPr id="19" name="Straight Connector 18">
                  <a:extLst>
                    <a:ext uri="{FF2B5EF4-FFF2-40B4-BE49-F238E27FC236}">
                      <a16:creationId xmlns:a16="http://schemas.microsoft.com/office/drawing/2014/main" id="{FCE978EE-6D76-CF53-68A0-0CBAC692C1BD}"/>
                    </a:ext>
                  </a:extLst>
                </p:cNvPr>
                <p:cNvCxnSpPr>
                  <a:cxnSpLocks/>
                </p:cNvCxnSpPr>
                <p:nvPr/>
              </p:nvCxnSpPr>
              <p:spPr>
                <a:xfrm>
                  <a:off x="6096000" y="5239838"/>
                  <a:ext cx="0" cy="1477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34DB14-8932-C226-3E27-6CB28B9A6B67}"/>
                    </a:ext>
                  </a:extLst>
                </p:cNvPr>
                <p:cNvSpPr txBox="1"/>
                <p:nvPr/>
              </p:nvSpPr>
              <p:spPr>
                <a:xfrm>
                  <a:off x="6137669" y="4870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rPr>
                    <a:t>Solution:</a:t>
                  </a:r>
                  <a:endParaRPr kumimoji="0" lang="en-IN"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 name="Group 9">
                <a:extLst>
                  <a:ext uri="{FF2B5EF4-FFF2-40B4-BE49-F238E27FC236}">
                    <a16:creationId xmlns:a16="http://schemas.microsoft.com/office/drawing/2014/main" id="{C3474326-908E-DBB2-9380-7F9460087B08}"/>
                  </a:ext>
                </a:extLst>
              </p:cNvPr>
              <p:cNvGrpSpPr/>
              <p:nvPr/>
            </p:nvGrpSpPr>
            <p:grpSpPr>
              <a:xfrm>
                <a:off x="9119547" y="4875586"/>
                <a:ext cx="2867665" cy="1846660"/>
                <a:chOff x="9119547" y="4870506"/>
                <a:chExt cx="2867665" cy="1846660"/>
              </a:xfrm>
            </p:grpSpPr>
            <p:sp>
              <p:nvSpPr>
                <p:cNvPr id="15" name="Text Placeholder 15">
                  <a:extLst>
                    <a:ext uri="{FF2B5EF4-FFF2-40B4-BE49-F238E27FC236}">
                      <a16:creationId xmlns:a16="http://schemas.microsoft.com/office/drawing/2014/main" id="{3317DEEA-1B0D-7A29-5095-926D68DC6B51}"/>
                    </a:ext>
                  </a:extLst>
                </p:cNvPr>
                <p:cNvSpPr txBox="1">
                  <a:spLocks/>
                </p:cNvSpPr>
                <p:nvPr/>
              </p:nvSpPr>
              <p:spPr>
                <a:xfrm>
                  <a:off x="9157647" y="5239838"/>
                  <a:ext cx="2829565" cy="14773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With Azure OpenAI, Symphony Sensa is making it easier for financial investigators to identify and mitigate potentially fraudulent activity, giving financial institutions and consumers peace of mind. </a:t>
                  </a:r>
                </a:p>
              </p:txBody>
            </p:sp>
            <p:cxnSp>
              <p:nvCxnSpPr>
                <p:cNvPr id="16" name="Straight Connector 15">
                  <a:extLst>
                    <a:ext uri="{FF2B5EF4-FFF2-40B4-BE49-F238E27FC236}">
                      <a16:creationId xmlns:a16="http://schemas.microsoft.com/office/drawing/2014/main" id="{ED82DBF3-1758-91EC-2BED-A1489881588A}"/>
                    </a:ext>
                  </a:extLst>
                </p:cNvPr>
                <p:cNvCxnSpPr>
                  <a:cxnSpLocks/>
                </p:cNvCxnSpPr>
                <p:nvPr/>
              </p:nvCxnSpPr>
              <p:spPr>
                <a:xfrm>
                  <a:off x="9119547" y="5239838"/>
                  <a:ext cx="0" cy="1477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95EEEF7-9C77-FE33-210E-56200C8D9525}"/>
                    </a:ext>
                  </a:extLst>
                </p:cNvPr>
                <p:cNvSpPr txBox="1"/>
                <p:nvPr/>
              </p:nvSpPr>
              <p:spPr>
                <a:xfrm>
                  <a:off x="9153799" y="4870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rPr>
                    <a:t>Impact:</a:t>
                  </a:r>
                  <a:endParaRPr kumimoji="0" lang="en-IN"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1" name="Group 10">
                <a:extLst>
                  <a:ext uri="{FF2B5EF4-FFF2-40B4-BE49-F238E27FC236}">
                    <a16:creationId xmlns:a16="http://schemas.microsoft.com/office/drawing/2014/main" id="{47AB6C33-86E0-BAEC-92B5-8D7995C083C4}"/>
                  </a:ext>
                </a:extLst>
              </p:cNvPr>
              <p:cNvGrpSpPr/>
              <p:nvPr/>
            </p:nvGrpSpPr>
            <p:grpSpPr>
              <a:xfrm>
                <a:off x="3072454" y="4870506"/>
                <a:ext cx="2888645" cy="1861900"/>
                <a:chOff x="6096000" y="4870506"/>
                <a:chExt cx="2888645" cy="1861900"/>
              </a:xfrm>
            </p:grpSpPr>
            <p:sp>
              <p:nvSpPr>
                <p:cNvPr id="12" name="Text Placeholder 14">
                  <a:extLst>
                    <a:ext uri="{FF2B5EF4-FFF2-40B4-BE49-F238E27FC236}">
                      <a16:creationId xmlns:a16="http://schemas.microsoft.com/office/drawing/2014/main" id="{76EE5187-3707-BB8F-CFC5-BFE3AEC9F9FD}"/>
                    </a:ext>
                  </a:extLst>
                </p:cNvPr>
                <p:cNvSpPr txBox="1">
                  <a:spLocks/>
                </p:cNvSpPr>
                <p:nvPr/>
              </p:nvSpPr>
              <p:spPr>
                <a:xfrm>
                  <a:off x="6137669" y="5255078"/>
                  <a:ext cx="2846976" cy="147732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SymphonyAI builds a variety of software platforms to enable enterprise to more efficiently and effectively run their business. In particular, Symphony Sense provides a platform for financial institutions to collate and investigate potential financial fraud activity.</a:t>
                  </a:r>
                </a:p>
              </p:txBody>
            </p:sp>
            <p:cxnSp>
              <p:nvCxnSpPr>
                <p:cNvPr id="13" name="Straight Connector 12">
                  <a:extLst>
                    <a:ext uri="{FF2B5EF4-FFF2-40B4-BE49-F238E27FC236}">
                      <a16:creationId xmlns:a16="http://schemas.microsoft.com/office/drawing/2014/main" id="{C6095176-6B53-CBEF-E606-DF2C4D809AD5}"/>
                    </a:ext>
                  </a:extLst>
                </p:cNvPr>
                <p:cNvCxnSpPr>
                  <a:cxnSpLocks/>
                </p:cNvCxnSpPr>
                <p:nvPr/>
              </p:nvCxnSpPr>
              <p:spPr>
                <a:xfrm>
                  <a:off x="6096000" y="5239838"/>
                  <a:ext cx="0" cy="147732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B13769-CF33-F1AA-C4FE-67E72D13D258}"/>
                    </a:ext>
                  </a:extLst>
                </p:cNvPr>
                <p:cNvSpPr txBox="1"/>
                <p:nvPr/>
              </p:nvSpPr>
              <p:spPr>
                <a:xfrm>
                  <a:off x="6137669" y="4870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rPr>
                    <a:t>Situation:</a:t>
                  </a:r>
                  <a:endParaRPr kumimoji="0" lang="en-IN" sz="1600" b="0" i="0" u="none" strike="noStrike" kern="1200" cap="none" spc="0" normalizeH="0" baseline="0" noProof="0">
                    <a:ln>
                      <a:noFill/>
                    </a:ln>
                    <a:solidFill>
                      <a:srgbClr val="230042"/>
                    </a:solidFill>
                    <a:effectLst/>
                    <a:uLnTx/>
                    <a:uFillTx/>
                    <a:latin typeface="Segoe UI Semibold" panose="020B0702040204020203" pitchFamily="34" charset="0"/>
                    <a:ea typeface="+mn-ea"/>
                    <a:cs typeface="Segoe UI Semibold" panose="020B0702040204020203" pitchFamily="34" charset="0"/>
                  </a:endParaRPr>
                </a:p>
              </p:txBody>
            </p:sp>
          </p:grpSp>
        </p:grpSp>
      </p:grpSp>
      <p:sp>
        <p:nvSpPr>
          <p:cNvPr id="21" name="Text Placeholder 15">
            <a:extLst>
              <a:ext uri="{FF2B5EF4-FFF2-40B4-BE49-F238E27FC236}">
                <a16:creationId xmlns:a16="http://schemas.microsoft.com/office/drawing/2014/main" id="{E43EFC83-73EE-0768-5D7C-EFC5177225D5}"/>
              </a:ext>
            </a:extLst>
          </p:cNvPr>
          <p:cNvSpPr txBox="1">
            <a:spLocks/>
          </p:cNvSpPr>
          <p:nvPr/>
        </p:nvSpPr>
        <p:spPr>
          <a:xfrm>
            <a:off x="52522" y="6173092"/>
            <a:ext cx="3019932" cy="43856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Segoe UI"/>
              </a:rPr>
              <a:t>Press Release: </a:t>
            </a:r>
            <a:r>
              <a:rPr kumimoji="0" lang="en-US" sz="1000" b="0" i="0" u="none" strike="noStrike" kern="1200" cap="none" spc="0" normalizeH="0" baseline="0" noProof="0" dirty="0" err="1">
                <a:ln>
                  <a:noFill/>
                </a:ln>
                <a:solidFill>
                  <a:prstClr val="black"/>
                </a:solidFill>
                <a:effectLst/>
                <a:uLnTx/>
                <a:uFillTx/>
                <a:latin typeface="Segoe UI"/>
                <a:ea typeface="+mn-ea"/>
                <a:cs typeface="Segoe UI"/>
                <a:hlinkClick r:id="rId5"/>
              </a:rPr>
              <a:t>SymphonyAI</a:t>
            </a:r>
            <a:r>
              <a:rPr kumimoji="0" lang="en-US" sz="1000" b="0" i="0" u="none" strike="noStrike" kern="1200" cap="none" spc="0" normalizeH="0" baseline="0" noProof="0" dirty="0">
                <a:ln>
                  <a:noFill/>
                </a:ln>
                <a:solidFill>
                  <a:prstClr val="black"/>
                </a:solidFill>
                <a:effectLst/>
                <a:uLnTx/>
                <a:uFillTx/>
                <a:latin typeface="Segoe UI"/>
                <a:ea typeface="+mn-ea"/>
                <a:cs typeface="Segoe UI"/>
                <a:hlinkClick r:id="rId5"/>
              </a:rPr>
              <a:t> announces strategic collaboration with Microsoft Azure AI for generative AI</a:t>
            </a:r>
            <a:endParaRPr kumimoji="0" lang="en-US" sz="1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9632950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8C6E21-698F-C902-2CE8-07FE9CD08456}"/>
              </a:ext>
              <a:ext uri="{C183D7F6-B498-43B3-948B-1728B52AA6E4}">
                <adec:decorative xmlns:adec="http://schemas.microsoft.com/office/drawing/2017/decorative" val="1"/>
              </a:ext>
            </a:extLst>
          </p:cNvPr>
          <p:cNvGrpSpPr/>
          <p:nvPr/>
        </p:nvGrpSpPr>
        <p:grpSpPr>
          <a:xfrm>
            <a:off x="3962400" y="3221304"/>
            <a:ext cx="8229600" cy="806464"/>
            <a:chOff x="3962400" y="3221306"/>
            <a:chExt cx="8229600" cy="806464"/>
          </a:xfrm>
        </p:grpSpPr>
        <p:cxnSp>
          <p:nvCxnSpPr>
            <p:cNvPr id="5" name="Straight Arrow Connector 4">
              <a:extLst>
                <a:ext uri="{FF2B5EF4-FFF2-40B4-BE49-F238E27FC236}">
                  <a16:creationId xmlns:a16="http://schemas.microsoft.com/office/drawing/2014/main" id="{5C9DFCD1-28A8-1AA7-9C77-EA187969C59A}"/>
                </a:ext>
                <a:ext uri="{C183D7F6-B498-43B3-948B-1728B52AA6E4}">
                  <adec:decorative xmlns:adec="http://schemas.microsoft.com/office/drawing/2017/decorative" val="1"/>
                </a:ext>
              </a:extLst>
            </p:cNvPr>
            <p:cNvCxnSpPr>
              <a:cxnSpLocks/>
            </p:cNvCxnSpPr>
            <p:nvPr/>
          </p:nvCxnSpPr>
          <p:spPr>
            <a:xfrm flipH="1">
              <a:off x="3962400" y="3624538"/>
              <a:ext cx="8229600" cy="0"/>
            </a:xfrm>
            <a:prstGeom prst="straightConnector1">
              <a:avLst/>
            </a:prstGeom>
            <a:noFill/>
            <a:ln w="22225" cap="flat" cmpd="sng" algn="ctr">
              <a:gradFill flip="none" rotWithShape="1">
                <a:gsLst>
                  <a:gs pos="32000">
                    <a:srgbClr val="000000">
                      <a:lumMod val="75000"/>
                      <a:lumOff val="25000"/>
                    </a:srgbClr>
                  </a:gs>
                  <a:gs pos="0">
                    <a:srgbClr val="000000"/>
                  </a:gs>
                  <a:gs pos="70000">
                    <a:srgbClr val="000000">
                      <a:lumMod val="75000"/>
                      <a:lumOff val="25000"/>
                    </a:srgbClr>
                  </a:gs>
                  <a:gs pos="100000">
                    <a:srgbClr val="000000">
                      <a:lumMod val="95000"/>
                      <a:lumOff val="5000"/>
                    </a:srgbClr>
                  </a:gs>
                </a:gsLst>
                <a:lin ang="0" scaled="1"/>
                <a:tileRect/>
              </a:gradFill>
              <a:prstDash val="solid"/>
              <a:headEnd type="none" w="med" len="med"/>
              <a:tailEnd type="none" w="med" len="med"/>
            </a:ln>
            <a:effectLst/>
          </p:spPr>
        </p:cxnSp>
        <p:sp>
          <p:nvSpPr>
            <p:cNvPr id="6" name="Oval 5">
              <a:extLst>
                <a:ext uri="{FF2B5EF4-FFF2-40B4-BE49-F238E27FC236}">
                  <a16:creationId xmlns:a16="http://schemas.microsoft.com/office/drawing/2014/main" id="{80B3355E-0134-9F93-CD54-07DA7ACBAFAF}"/>
                </a:ext>
              </a:extLst>
            </p:cNvPr>
            <p:cNvSpPr/>
            <p:nvPr/>
          </p:nvSpPr>
          <p:spPr bwMode="auto">
            <a:xfrm>
              <a:off x="4392764" y="3221306"/>
              <a:ext cx="806464" cy="806464"/>
            </a:xfrm>
            <a:prstGeom prst="ellipse">
              <a:avLst/>
            </a:prstGeom>
            <a:solidFill>
              <a:srgbClr val="161616"/>
            </a:solidFill>
            <a:ln w="19050" cap="flat" cmpd="sng" algn="ctr">
              <a:gradFill>
                <a:gsLst>
                  <a:gs pos="0">
                    <a:srgbClr val="B0ADDA"/>
                  </a:gs>
                  <a:gs pos="100000">
                    <a:srgbClr val="8EC8E8"/>
                  </a:gs>
                </a:gsLst>
                <a:lin ang="5400000" scaled="1"/>
              </a:gradFill>
              <a:prstDash val="solid"/>
              <a:headEnd type="none" w="med" len="med"/>
              <a:tailEnd type="none" w="med" len="med"/>
            </a:ln>
            <a:effectLst>
              <a:outerShdw blurRad="190500" sx="114000" sy="114000" algn="ctr" rotWithShape="0">
                <a:prstClr val="black">
                  <a:alpha val="84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sp>
        <p:nvSpPr>
          <p:cNvPr id="7" name="Title 6">
            <a:extLst>
              <a:ext uri="{FF2B5EF4-FFF2-40B4-BE49-F238E27FC236}">
                <a16:creationId xmlns:a16="http://schemas.microsoft.com/office/drawing/2014/main" id="{F353E5B7-DA4D-4679-9B49-BF7780F81EA2}"/>
              </a:ext>
            </a:extLst>
          </p:cNvPr>
          <p:cNvSpPr txBox="1">
            <a:spLocks/>
          </p:cNvSpPr>
          <p:nvPr/>
        </p:nvSpPr>
        <p:spPr>
          <a:xfrm>
            <a:off x="372299" y="3582350"/>
            <a:ext cx="3197987" cy="172354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Morningstar </a:t>
            </a:r>
            <a:r>
              <a:rPr kumimoji="0" lang="en-US" sz="28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itchFamily="34" charset="0"/>
              </a:rPr>
              <a:t>supports a better investor experience </a:t>
            </a:r>
            <a:r>
              <a:rPr kumimoji="0" lang="en-US" sz="2800" b="0" i="0" u="none" strike="noStrike" kern="1200" cap="none" spc="0" normalizeH="0" baseline="0" noProof="0">
                <a:ln>
                  <a:noFill/>
                </a:ln>
                <a:solidFill>
                  <a:srgbClr val="FFFFFF"/>
                </a:solidFill>
                <a:effectLst/>
                <a:uLnTx/>
                <a:uFillTx/>
                <a:latin typeface="Segoe UI Semibold"/>
                <a:ea typeface="+mn-ea"/>
                <a:cs typeface="Segoe UI" pitchFamily="34" charset="0"/>
              </a:rPr>
              <a:t>at scale</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 name="Rectangle: Rounded Corners 7">
            <a:extLst>
              <a:ext uri="{FF2B5EF4-FFF2-40B4-BE49-F238E27FC236}">
                <a16:creationId xmlns:a16="http://schemas.microsoft.com/office/drawing/2014/main" id="{16D8B932-A1B1-95B8-A803-2F1651874F24}"/>
              </a:ext>
              <a:ext uri="{C183D7F6-B498-43B3-948B-1728B52AA6E4}">
                <adec:decorative xmlns:adec="http://schemas.microsoft.com/office/drawing/2017/decorative" val="1"/>
              </a:ext>
            </a:extLst>
          </p:cNvPr>
          <p:cNvSpPr/>
          <p:nvPr/>
        </p:nvSpPr>
        <p:spPr bwMode="auto">
          <a:xfrm>
            <a:off x="269579" y="5732161"/>
            <a:ext cx="2029889" cy="338908"/>
          </a:xfrm>
          <a:prstGeom prst="roundRect">
            <a:avLst>
              <a:gd name="adj" fmla="val 50000"/>
            </a:avLst>
          </a:prstGeom>
          <a:gradFill flip="none" rotWithShape="1">
            <a:gsLst>
              <a:gs pos="0">
                <a:srgbClr val="ACD1E6">
                  <a:lumMod val="64000"/>
                  <a:lumOff val="36000"/>
                </a:srgbClr>
              </a:gs>
              <a:gs pos="100000">
                <a:srgbClr val="84BBD9"/>
              </a:gs>
            </a:gsLst>
            <a:lin ang="5400000" scaled="1"/>
            <a:tileRect/>
          </a:gradFill>
          <a:ln w="9525" cap="flat" cmpd="sng" algn="ctr">
            <a:noFill/>
            <a:prstDash val="solid"/>
            <a:headEnd type="none" w="med" len="med"/>
            <a:tailEnd type="none" w="med" len="med"/>
          </a:ln>
          <a:effectLst>
            <a:reflection blurRad="177800" stA="88000" endPos="50000" dist="127000" dir="5400000" sy="-100000" algn="bl" rotWithShape="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12C44D8E-C77D-7D1D-C7EA-27F73770B045}"/>
              </a:ext>
            </a:extLst>
          </p:cNvPr>
          <p:cNvSpPr txBox="1"/>
          <p:nvPr/>
        </p:nvSpPr>
        <p:spPr>
          <a:xfrm>
            <a:off x="269579" y="5732161"/>
            <a:ext cx="2029890" cy="338907"/>
          </a:xfrm>
          <a:prstGeom prst="rect">
            <a:avLst/>
          </a:prstGeom>
          <a:noFill/>
        </p:spPr>
        <p:txBody>
          <a:bodyPr wrap="square" lIns="0" tIns="0" rIns="0" bIns="0" anchor="ctr">
            <a:noAutofit/>
          </a:bodyPr>
          <a:lstStyle/>
          <a:p>
            <a:pPr algn="ctr" defTabSz="914011" fontAlgn="base">
              <a:lnSpc>
                <a:spcPct val="90000"/>
              </a:lnSpc>
              <a:spcBef>
                <a:spcPct val="0"/>
              </a:spcBef>
              <a:spcAft>
                <a:spcPct val="0"/>
              </a:spcAft>
              <a:defRPr/>
            </a:pPr>
            <a:r>
              <a:rPr lang="en-US" sz="1400" dirty="0">
                <a:solidFill>
                  <a:srgbClr val="000000"/>
                </a:solidFill>
                <a:uFill>
                  <a:solidFill>
                    <a:srgbClr val="A5CDE3"/>
                  </a:solidFill>
                </a:uFill>
                <a:latin typeface="Segoe UI Semibold"/>
              </a:rPr>
              <a:t>Read the </a:t>
            </a:r>
            <a:r>
              <a:rPr lang="en-US" sz="1400" dirty="0">
                <a:solidFill>
                  <a:srgbClr val="000000"/>
                </a:solidFill>
                <a:uFill>
                  <a:solidFill>
                    <a:srgbClr val="A5CDE3"/>
                  </a:solidFill>
                </a:uFill>
                <a:latin typeface="Segoe UI Semibold"/>
                <a:hlinkClick r:id="rId2">
                  <a:extLst>
                    <a:ext uri="{A12FA001-AC4F-418D-AE19-62706E023703}">
                      <ahyp:hlinkClr xmlns:ahyp="http://schemas.microsoft.com/office/drawing/2018/hyperlinkcolor" val="tx"/>
                    </a:ext>
                  </a:extLst>
                </a:hlinkClick>
              </a:rPr>
              <a:t>press release</a:t>
            </a:r>
            <a:endParaRPr lang="en-US" sz="1400" dirty="0">
              <a:solidFill>
                <a:srgbClr val="000000"/>
              </a:solidFill>
              <a:uFill>
                <a:solidFill>
                  <a:srgbClr val="A5CDE3"/>
                </a:solidFill>
              </a:uFill>
              <a:latin typeface="Segoe UI Semibold"/>
            </a:endParaRPr>
          </a:p>
        </p:txBody>
      </p:sp>
      <p:pic>
        <p:nvPicPr>
          <p:cNvPr id="10" name="Picture 9">
            <a:extLst>
              <a:ext uri="{FF2B5EF4-FFF2-40B4-BE49-F238E27FC236}">
                <a16:creationId xmlns:a16="http://schemas.microsoft.com/office/drawing/2014/main" id="{FA8411DB-1AC3-99B3-9DFA-0CCA06149762}"/>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3962400" y="2"/>
            <a:ext cx="8229600" cy="3008671"/>
          </a:xfrm>
          <a:prstGeom prst="rect">
            <a:avLst/>
          </a:prstGeom>
          <a:solidFill>
            <a:srgbClr val="000000"/>
          </a:solidFill>
          <a:effectLst>
            <a:innerShdw blurRad="546100" dist="50800" dir="8100000">
              <a:prstClr val="black">
                <a:alpha val="50000"/>
              </a:prstClr>
            </a:innerShdw>
          </a:effectLst>
        </p:spPr>
      </p:pic>
      <p:sp>
        <p:nvSpPr>
          <p:cNvPr id="11" name="Freeform: Shape 10">
            <a:extLst>
              <a:ext uri="{FF2B5EF4-FFF2-40B4-BE49-F238E27FC236}">
                <a16:creationId xmlns:a16="http://schemas.microsoft.com/office/drawing/2014/main" id="{B27C99E3-61E1-A092-52CE-5DE968E52AC3}"/>
              </a:ext>
            </a:extLst>
          </p:cNvPr>
          <p:cNvSpPr/>
          <p:nvPr/>
        </p:nvSpPr>
        <p:spPr bwMode="auto">
          <a:xfrm rot="5400000" flipH="1">
            <a:off x="4654305" y="3424793"/>
            <a:ext cx="291939" cy="399484"/>
          </a:xfrm>
          <a:custGeom>
            <a:avLst/>
            <a:gdLst>
              <a:gd name="connsiteX0" fmla="*/ 652507 w 652508"/>
              <a:gd name="connsiteY0" fmla="*/ 648113 h 892881"/>
              <a:gd name="connsiteX1" fmla="*/ 634315 w 652508"/>
              <a:gd name="connsiteY1" fmla="*/ 602500 h 892881"/>
              <a:gd name="connsiteX2" fmla="*/ 546428 w 652508"/>
              <a:gd name="connsiteY2" fmla="*/ 602484 h 892881"/>
              <a:gd name="connsiteX3" fmla="*/ 403933 w 652508"/>
              <a:gd name="connsiteY3" fmla="*/ 667020 h 892881"/>
              <a:gd name="connsiteX4" fmla="*/ 403933 w 652508"/>
              <a:gd name="connsiteY4" fmla="*/ 570216 h 892881"/>
              <a:gd name="connsiteX5" fmla="*/ 310717 w 652508"/>
              <a:gd name="connsiteY5" fmla="*/ 473412 h 892881"/>
              <a:gd name="connsiteX6" fmla="*/ 93215 w 652508"/>
              <a:gd name="connsiteY6" fmla="*/ 473412 h 892881"/>
              <a:gd name="connsiteX7" fmla="*/ 0 w 652508"/>
              <a:gd name="connsiteY7" fmla="*/ 570216 h 892881"/>
              <a:gd name="connsiteX8" fmla="*/ 0 w 652508"/>
              <a:gd name="connsiteY8" fmla="*/ 796077 h 892881"/>
              <a:gd name="connsiteX9" fmla="*/ 93215 w 652508"/>
              <a:gd name="connsiteY9" fmla="*/ 892881 h 892881"/>
              <a:gd name="connsiteX10" fmla="*/ 416796 w 652508"/>
              <a:gd name="connsiteY10" fmla="*/ 892881 h 892881"/>
              <a:gd name="connsiteX11" fmla="*/ 652507 w 652508"/>
              <a:gd name="connsiteY11" fmla="*/ 648113 h 892881"/>
              <a:gd name="connsiteX12" fmla="*/ 652508 w 652508"/>
              <a:gd name="connsiteY12" fmla="*/ 174701 h 892881"/>
              <a:gd name="connsiteX13" fmla="*/ 634316 w 652508"/>
              <a:gd name="connsiteY13" fmla="*/ 129088 h 892881"/>
              <a:gd name="connsiteX14" fmla="*/ 546429 w 652508"/>
              <a:gd name="connsiteY14" fmla="*/ 129072 h 892881"/>
              <a:gd name="connsiteX15" fmla="*/ 403934 w 652508"/>
              <a:gd name="connsiteY15" fmla="*/ 193608 h 892881"/>
              <a:gd name="connsiteX16" fmla="*/ 403934 w 652508"/>
              <a:gd name="connsiteY16" fmla="*/ 96804 h 892881"/>
              <a:gd name="connsiteX17" fmla="*/ 310718 w 652508"/>
              <a:gd name="connsiteY17" fmla="*/ 0 h 892881"/>
              <a:gd name="connsiteX18" fmla="*/ 93216 w 652508"/>
              <a:gd name="connsiteY18" fmla="*/ 0 h 892881"/>
              <a:gd name="connsiteX19" fmla="*/ 1 w 652508"/>
              <a:gd name="connsiteY19" fmla="*/ 96804 h 892881"/>
              <a:gd name="connsiteX20" fmla="*/ 1 w 652508"/>
              <a:gd name="connsiteY20" fmla="*/ 322665 h 892881"/>
              <a:gd name="connsiteX21" fmla="*/ 93216 w 652508"/>
              <a:gd name="connsiteY21" fmla="*/ 419469 h 892881"/>
              <a:gd name="connsiteX22" fmla="*/ 416797 w 652508"/>
              <a:gd name="connsiteY22" fmla="*/ 419469 h 892881"/>
              <a:gd name="connsiteX23" fmla="*/ 652508 w 652508"/>
              <a:gd name="connsiteY23" fmla="*/ 174701 h 8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52508" h="892881">
                <a:moveTo>
                  <a:pt x="652507" y="648113"/>
                </a:moveTo>
                <a:cubicBezTo>
                  <a:pt x="652507" y="630993"/>
                  <a:pt x="645967" y="614586"/>
                  <a:pt x="634315" y="602500"/>
                </a:cubicBezTo>
                <a:cubicBezTo>
                  <a:pt x="610047" y="577285"/>
                  <a:pt x="570695" y="577285"/>
                  <a:pt x="546428" y="602484"/>
                </a:cubicBezTo>
                <a:cubicBezTo>
                  <a:pt x="508582" y="642054"/>
                  <a:pt x="457609" y="665141"/>
                  <a:pt x="403933" y="667020"/>
                </a:cubicBezTo>
                <a:lnTo>
                  <a:pt x="403933" y="570216"/>
                </a:lnTo>
                <a:cubicBezTo>
                  <a:pt x="403933" y="516757"/>
                  <a:pt x="362203" y="473412"/>
                  <a:pt x="310717" y="473412"/>
                </a:cubicBezTo>
                <a:lnTo>
                  <a:pt x="93215" y="473412"/>
                </a:lnTo>
                <a:cubicBezTo>
                  <a:pt x="41729" y="473412"/>
                  <a:pt x="0" y="516757"/>
                  <a:pt x="0" y="570216"/>
                </a:cubicBezTo>
                <a:lnTo>
                  <a:pt x="0" y="796077"/>
                </a:lnTo>
                <a:cubicBezTo>
                  <a:pt x="0" y="849552"/>
                  <a:pt x="41729" y="892881"/>
                  <a:pt x="93215" y="892881"/>
                </a:cubicBezTo>
                <a:lnTo>
                  <a:pt x="416796" y="892881"/>
                </a:lnTo>
                <a:cubicBezTo>
                  <a:pt x="546879" y="892633"/>
                  <a:pt x="652274" y="783183"/>
                  <a:pt x="652507" y="648113"/>
                </a:cubicBezTo>
                <a:close/>
                <a:moveTo>
                  <a:pt x="652508" y="174701"/>
                </a:moveTo>
                <a:cubicBezTo>
                  <a:pt x="652508" y="157581"/>
                  <a:pt x="645968" y="141174"/>
                  <a:pt x="634316" y="129088"/>
                </a:cubicBezTo>
                <a:cubicBezTo>
                  <a:pt x="610048" y="103873"/>
                  <a:pt x="570696" y="103873"/>
                  <a:pt x="546429" y="129072"/>
                </a:cubicBezTo>
                <a:cubicBezTo>
                  <a:pt x="508583" y="168642"/>
                  <a:pt x="457610" y="191729"/>
                  <a:pt x="403934" y="193608"/>
                </a:cubicBezTo>
                <a:lnTo>
                  <a:pt x="403934" y="96804"/>
                </a:lnTo>
                <a:cubicBezTo>
                  <a:pt x="403934" y="43345"/>
                  <a:pt x="362204" y="0"/>
                  <a:pt x="310718" y="0"/>
                </a:cubicBezTo>
                <a:lnTo>
                  <a:pt x="93216" y="0"/>
                </a:lnTo>
                <a:cubicBezTo>
                  <a:pt x="41730" y="0"/>
                  <a:pt x="1" y="43345"/>
                  <a:pt x="1" y="96804"/>
                </a:cubicBezTo>
                <a:lnTo>
                  <a:pt x="1" y="322665"/>
                </a:lnTo>
                <a:cubicBezTo>
                  <a:pt x="1" y="376140"/>
                  <a:pt x="41730" y="419469"/>
                  <a:pt x="93216" y="419469"/>
                </a:cubicBezTo>
                <a:lnTo>
                  <a:pt x="416797" y="419469"/>
                </a:lnTo>
                <a:cubicBezTo>
                  <a:pt x="546880" y="419221"/>
                  <a:pt x="652275" y="309771"/>
                  <a:pt x="652508" y="174701"/>
                </a:cubicBezTo>
                <a:close/>
              </a:path>
            </a:pathLst>
          </a:custGeom>
          <a:gradFill flip="none" rotWithShape="1">
            <a:gsLst>
              <a:gs pos="0">
                <a:srgbClr val="8EC8E8"/>
              </a:gs>
              <a:gs pos="35000">
                <a:srgbClr val="8EC8E8"/>
              </a:gs>
              <a:gs pos="100000">
                <a:srgbClr val="B0ADDA"/>
              </a:gs>
            </a:gsLst>
            <a:lin ang="2700000" scaled="1"/>
            <a:tileRect/>
          </a:gradFill>
          <a:ln w="12700" cap="flat" cmpd="sng" algn="ctr">
            <a:solidFill>
              <a:srgbClr val="16161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TextBox 20">
            <a:extLst>
              <a:ext uri="{FF2B5EF4-FFF2-40B4-BE49-F238E27FC236}">
                <a16:creationId xmlns:a16="http://schemas.microsoft.com/office/drawing/2014/main" id="{3BA89489-42F7-B295-7926-0ACCDAA0EB8B}"/>
              </a:ext>
            </a:extLst>
          </p:cNvPr>
          <p:cNvSpPr txBox="1"/>
          <p:nvPr/>
        </p:nvSpPr>
        <p:spPr>
          <a:xfrm>
            <a:off x="4577625" y="4475326"/>
            <a:ext cx="6999150" cy="2215991"/>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a:ea typeface="+mn-ea"/>
                <a:cs typeface="+mn-cs"/>
              </a:rPr>
              <a:t>Mo</a:t>
            </a:r>
            <a:r>
              <a:rPr kumimoji="0" lang="en-US" sz="1600" b="0" i="1" u="none" strike="noStrike" kern="1200" cap="none" spc="0" normalizeH="0" baseline="0" noProof="0" dirty="0">
                <a:ln>
                  <a:noFill/>
                </a:ln>
                <a:solidFill>
                  <a:srgbClr val="FFFFFF"/>
                </a:solidFill>
                <a:effectLst/>
                <a:uLnTx/>
                <a:uFillTx/>
                <a:latin typeface="Segoe UI"/>
                <a:ea typeface="+mn-ea"/>
                <a:cs typeface="+mn-cs"/>
              </a:rPr>
              <a:t> is a digital research assistant that uses the power of the Morningstar Intelligence Engine to put Morningstar's research just a question away. We look forward to learning how people interact with the beta so we can improve and expand its capabilities to make the day-to-day investing experience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dirty="0">
              <a:ln>
                <a:noFill/>
              </a:ln>
              <a:solidFill>
                <a:srgbClr val="8DC8E8"/>
              </a:solidFill>
              <a:effectLst/>
              <a:uLnTx/>
              <a:uFillTx/>
              <a:latin typeface="Segoe UI Semibold"/>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C8E8"/>
                </a:solidFill>
                <a:effectLst/>
                <a:uLnTx/>
                <a:uFillTx/>
                <a:latin typeface="Segoe UI Semibold"/>
                <a:ea typeface="+mn-ea"/>
                <a:cs typeface="+mn-cs"/>
              </a:rPr>
              <a:t>—James Rhodes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C8E8"/>
                </a:solidFill>
                <a:effectLst/>
                <a:uLnTx/>
                <a:uFillTx/>
                <a:latin typeface="Segoe UI Semibold"/>
                <a:ea typeface="+mn-ea"/>
                <a:cs typeface="+mn-cs"/>
              </a:rPr>
              <a:t>Chief technology officer</a:t>
            </a:r>
            <a:br>
              <a:rPr kumimoji="0" lang="en-US" sz="1600" b="0" i="0" u="none" strike="noStrike" kern="1200" cap="none" spc="0" normalizeH="0" baseline="0" noProof="0" dirty="0">
                <a:ln>
                  <a:noFill/>
                </a:ln>
                <a:solidFill>
                  <a:srgbClr val="8DC8E8"/>
                </a:solidFill>
                <a:effectLst/>
                <a:uLnTx/>
                <a:uFillTx/>
                <a:latin typeface="Segoe UI Semibold"/>
                <a:ea typeface="+mn-ea"/>
                <a:cs typeface="+mn-cs"/>
              </a:rPr>
            </a:br>
            <a:r>
              <a:rPr kumimoji="0" lang="en-US" sz="1600" b="0" i="0" u="none" strike="noStrike" kern="1200" cap="none" spc="0" normalizeH="0" baseline="0" noProof="0" dirty="0">
                <a:ln>
                  <a:noFill/>
                </a:ln>
                <a:solidFill>
                  <a:srgbClr val="8DC8E8"/>
                </a:solidFill>
                <a:effectLst/>
                <a:uLnTx/>
                <a:uFillTx/>
                <a:latin typeface="Segoe UI Semibold"/>
                <a:ea typeface="+mn-ea"/>
                <a:cs typeface="+mn-cs"/>
              </a:rPr>
              <a:t>President of Data, Research, and Enterprise Solutions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C8E8"/>
                </a:solidFill>
                <a:effectLst/>
                <a:uLnTx/>
                <a:uFillTx/>
                <a:latin typeface="Segoe UI Semibold"/>
                <a:ea typeface="+mn-ea"/>
                <a:cs typeface="+mn-cs"/>
              </a:rPr>
              <a:t>Morningstar</a:t>
            </a:r>
            <a:endParaRPr kumimoji="0" lang="en-US" sz="1600" b="0" i="0" u="none" strike="noStrike" kern="1200" cap="none" spc="0" normalizeH="0" baseline="0" noProof="0" dirty="0">
              <a:ln>
                <a:noFill/>
              </a:ln>
              <a:solidFill>
                <a:srgbClr val="8EC8E8"/>
              </a:solidFill>
              <a:effectLst/>
              <a:uLnTx/>
              <a:uFillTx/>
              <a:latin typeface="Segoe UI Semibold"/>
              <a:ea typeface="+mn-ea"/>
              <a:cs typeface="+mn-cs"/>
            </a:endParaRPr>
          </a:p>
        </p:txBody>
      </p:sp>
      <p:sp>
        <p:nvSpPr>
          <p:cNvPr id="13" name="Rectangle 12" descr="Imge of a Moody's building with the Moody's logo in the foreground">
            <a:extLst>
              <a:ext uri="{FF2B5EF4-FFF2-40B4-BE49-F238E27FC236}">
                <a16:creationId xmlns:a16="http://schemas.microsoft.com/office/drawing/2014/main" id="{ACF5CE92-EF69-04A9-E426-DADA6C467A3D}"/>
              </a:ext>
              <a:ext uri="{C183D7F6-B498-43B3-948B-1728B52AA6E4}">
                <adec:decorative xmlns:adec="http://schemas.microsoft.com/office/drawing/2017/decorative" val="1"/>
              </a:ext>
            </a:extLst>
          </p:cNvPr>
          <p:cNvSpPr/>
          <p:nvPr/>
        </p:nvSpPr>
        <p:spPr bwMode="auto">
          <a:xfrm>
            <a:off x="3962402" y="4520"/>
            <a:ext cx="8229600" cy="3008673"/>
          </a:xfrm>
          <a:prstGeom prst="rect">
            <a:avLst/>
          </a:prstGeom>
          <a:gradFill flip="none" rotWithShape="1">
            <a:gsLst>
              <a:gs pos="0">
                <a:srgbClr val="000000">
                  <a:lumMod val="95000"/>
                  <a:lumOff val="5000"/>
                  <a:alpha val="75000"/>
                </a:srgbClr>
              </a:gs>
              <a:gs pos="68000">
                <a:srgbClr val="000000">
                  <a:alpha val="17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descr="Morningstar, Inc. – Logos Download">
            <a:extLst>
              <a:ext uri="{FF2B5EF4-FFF2-40B4-BE49-F238E27FC236}">
                <a16:creationId xmlns:a16="http://schemas.microsoft.com/office/drawing/2014/main" id="{1E9416C8-4661-ADB4-7799-BA714EC700C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5301" y="423438"/>
            <a:ext cx="2743198" cy="575523"/>
          </a:xfrm>
          <a:prstGeom prst="rect">
            <a:avLst/>
          </a:prstGeom>
        </p:spPr>
      </p:pic>
    </p:spTree>
    <p:extLst>
      <p:ext uri="{BB962C8B-B14F-4D97-AF65-F5344CB8AC3E}">
        <p14:creationId xmlns:p14="http://schemas.microsoft.com/office/powerpoint/2010/main" val="297690339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C9AE0-8BDF-46DD-AA92-9681ECF4440D}"/>
              </a:ext>
            </a:extLst>
          </p:cNvPr>
          <p:cNvSpPr>
            <a:spLocks noGrp="1"/>
          </p:cNvSpPr>
          <p:nvPr>
            <p:ph type="title"/>
          </p:nvPr>
        </p:nvSpPr>
        <p:spPr/>
        <p:txBody>
          <a:bodyPr/>
          <a:lstStyle/>
          <a:p>
            <a:r>
              <a:rPr lang="en-US" sz="3200" dirty="0"/>
              <a:t>Government </a:t>
            </a:r>
            <a:r>
              <a:rPr lang="hr-HR" sz="3200" dirty="0"/>
              <a:t>Cases</a:t>
            </a:r>
            <a:endParaRPr lang="en-US" sz="3200" dirty="0"/>
          </a:p>
        </p:txBody>
      </p:sp>
      <p:sp>
        <p:nvSpPr>
          <p:cNvPr id="3" name="Text Placeholder 2">
            <a:extLst>
              <a:ext uri="{FF2B5EF4-FFF2-40B4-BE49-F238E27FC236}">
                <a16:creationId xmlns:a16="http://schemas.microsoft.com/office/drawing/2014/main" id="{4697B48A-2771-320A-E920-91ED1D04CEA8}"/>
              </a:ext>
            </a:extLst>
          </p:cNvPr>
          <p:cNvSpPr txBox="1">
            <a:spLocks/>
          </p:cNvSpPr>
          <p:nvPr/>
        </p:nvSpPr>
        <p:spPr>
          <a:xfrm>
            <a:off x="589662" y="960398"/>
            <a:ext cx="7795581"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err="1">
                <a:ln>
                  <a:noFill/>
                </a:ln>
                <a:solidFill>
                  <a:srgbClr val="1A1A1A"/>
                </a:solidFill>
                <a:effectLst/>
                <a:uLnTx/>
                <a:uFillTx/>
                <a:latin typeface="Segoe UI "/>
                <a:ea typeface="+mn-ea"/>
                <a:cs typeface="Segoe UI Semilight" panose="020B0402040204020203" pitchFamily="34" charset="0"/>
              </a:rPr>
              <a:t>Azire</a:t>
            </a:r>
            <a:r>
              <a:rPr kumimoji="0" lang="en-US" sz="1800" b="0" i="0" u="none" strike="noStrike" kern="1200" cap="none" spc="0" normalizeH="0" baseline="0" noProof="0" dirty="0">
                <a:ln>
                  <a:noFill/>
                </a:ln>
                <a:solidFill>
                  <a:srgbClr val="1A1A1A"/>
                </a:solidFill>
                <a:effectLst/>
                <a:uLnTx/>
                <a:uFillTx/>
                <a:latin typeface="Segoe UI "/>
                <a:ea typeface="+mn-ea"/>
                <a:cs typeface="Segoe UI Semilight" panose="020B0402040204020203" pitchFamily="34" charset="0"/>
              </a:rPr>
              <a:t> </a:t>
            </a:r>
            <a:r>
              <a:rPr kumimoji="0" lang="hr-HR" sz="1800" b="0" i="0" u="none" strike="noStrike" kern="1200" cap="none" spc="0" normalizeH="0" baseline="0" noProof="0" dirty="0">
                <a:ln>
                  <a:noFill/>
                </a:ln>
                <a:solidFill>
                  <a:srgbClr val="1A1A1A"/>
                </a:solidFill>
                <a:effectLst/>
                <a:uLnTx/>
                <a:uFillTx/>
                <a:latin typeface="Segoe UI "/>
                <a:ea typeface="+mn-ea"/>
                <a:cs typeface="Segoe UI Semilight" panose="020B0402040204020203" pitchFamily="34" charset="0"/>
              </a:rPr>
              <a:t>Open</a:t>
            </a:r>
            <a:r>
              <a:rPr kumimoji="0" lang="en-US" sz="1800" b="0" i="0" u="none" strike="noStrike" kern="1200" cap="none" spc="0" normalizeH="0" baseline="0" noProof="0" dirty="0">
                <a:ln>
                  <a:noFill/>
                </a:ln>
                <a:solidFill>
                  <a:srgbClr val="1A1A1A"/>
                </a:solidFill>
                <a:effectLst/>
                <a:uLnTx/>
                <a:uFillTx/>
                <a:latin typeface="Segoe UI "/>
                <a:ea typeface="+mn-ea"/>
                <a:cs typeface="Segoe UI Semilight" panose="020B0402040204020203" pitchFamily="34" charset="0"/>
              </a:rPr>
              <a:t>AI </a:t>
            </a:r>
            <a:r>
              <a:rPr kumimoji="0" lang="hr-HR" sz="1800" b="0" i="0" u="none" strike="noStrike" kern="1200" cap="none" spc="0" normalizeH="0" baseline="0" noProof="0" dirty="0">
                <a:ln>
                  <a:noFill/>
                </a:ln>
                <a:solidFill>
                  <a:srgbClr val="1A1A1A"/>
                </a:solidFill>
                <a:effectLst/>
                <a:uLnTx/>
                <a:uFillTx/>
                <a:latin typeface="Segoe UI "/>
                <a:ea typeface="+mn-ea"/>
                <a:cs typeface="Segoe UI Semilight" panose="020B0402040204020203" pitchFamily="34" charset="0"/>
              </a:rPr>
              <a:t>deployments and evidence cases on National Level</a:t>
            </a:r>
            <a:endParaRPr kumimoji="0" lang="en-US" sz="1800" b="0" i="0" u="none" strike="noStrike" kern="1200" cap="none" spc="0" normalizeH="0" baseline="0" noProof="0" dirty="0">
              <a:ln>
                <a:noFill/>
              </a:ln>
              <a:solidFill>
                <a:srgbClr val="1A1A1A"/>
              </a:solidFill>
              <a:effectLst/>
              <a:uLnTx/>
              <a:uFillTx/>
              <a:latin typeface="Segoe UI "/>
              <a:ea typeface="+mn-ea"/>
              <a:cs typeface="Segoe UI Semilight" panose="020B0402040204020203" pitchFamily="34" charset="0"/>
            </a:endParaRPr>
          </a:p>
        </p:txBody>
      </p:sp>
      <p:sp>
        <p:nvSpPr>
          <p:cNvPr id="11" name="Text Placeholder 4">
            <a:extLst>
              <a:ext uri="{FF2B5EF4-FFF2-40B4-BE49-F238E27FC236}">
                <a16:creationId xmlns:a16="http://schemas.microsoft.com/office/drawing/2014/main" id="{04793C3F-9DC9-9F87-8C8E-D47ED71B0F6D}"/>
              </a:ext>
            </a:extLst>
          </p:cNvPr>
          <p:cNvSpPr txBox="1">
            <a:spLocks/>
          </p:cNvSpPr>
          <p:nvPr/>
        </p:nvSpPr>
        <p:spPr>
          <a:xfrm>
            <a:off x="0" y="1514396"/>
            <a:ext cx="842443" cy="794738"/>
          </a:xfrm>
          <a:prstGeom prst="rect">
            <a:avLst/>
          </a:prstGeom>
        </p:spPr>
        <p:txBody>
          <a:bodyPr vert="horz" wrap="none" lIns="0" tIns="0" rIns="0" bIns="0" rtlCol="0" anchor="ctr">
            <a:spAutoFit/>
          </a:bodyPr>
          <a:lstStyle>
            <a:lvl1pPr marL="0" marR="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6000" b="1" kern="0" spc="0" baseline="0" dirty="0">
                <a:solidFill>
                  <a:srgbClr val="50E6FF"/>
                </a:solidFill>
                <a:latin typeface="Yu Gothic UI" panose="020B0500000000000000" pitchFamily="50" charset="-128"/>
                <a:ea typeface="Yu Gothic UI" panose="020B0500000000000000" pitchFamily="50" charset="-128"/>
                <a:cs typeface="Meiryo UI" panose="020B0604030504040204" pitchFamily="50" charset="-128"/>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altLang="ja-JP" sz="6000" b="1" i="0" u="none" strike="noStrike" kern="0" cap="none" spc="0" normalizeH="0" baseline="0" noProof="0">
                <a:ln>
                  <a:noFill/>
                </a:ln>
                <a:solidFill>
                  <a:srgbClr val="50E6FF"/>
                </a:solidFill>
                <a:effectLst/>
                <a:uLnTx/>
                <a:uFillTx/>
                <a:latin typeface="Yu Gothic UI" panose="020B0500000000000000" pitchFamily="50" charset="-128"/>
                <a:ea typeface="Yu Gothic UI" panose="020B0500000000000000" pitchFamily="50" charset="-128"/>
              </a:rPr>
              <a:t>1</a:t>
            </a:r>
          </a:p>
        </p:txBody>
      </p:sp>
      <p:sp>
        <p:nvSpPr>
          <p:cNvPr id="12" name="Text Placeholder 19">
            <a:extLst>
              <a:ext uri="{FF2B5EF4-FFF2-40B4-BE49-F238E27FC236}">
                <a16:creationId xmlns:a16="http://schemas.microsoft.com/office/drawing/2014/main" id="{4589C674-6A5A-8AF0-118D-39DE128A5983}"/>
              </a:ext>
            </a:extLst>
          </p:cNvPr>
          <p:cNvSpPr txBox="1">
            <a:spLocks/>
          </p:cNvSpPr>
          <p:nvPr/>
        </p:nvSpPr>
        <p:spPr>
          <a:xfrm>
            <a:off x="684362" y="1742221"/>
            <a:ext cx="3036691"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tx1"/>
                </a:solidFill>
                <a:effectLst/>
                <a:uLnTx/>
                <a:uFillTx/>
                <a:latin typeface="Segoe UI Semibold"/>
                <a:ea typeface="Calibri" panose="020F0502020204030204" pitchFamily="34" charset="0"/>
                <a:cs typeface="Times New Roman" panose="02020603050405020304" pitchFamily="18"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hr-HR" sz="1600" b="0" i="0" u="none" strike="noStrike" kern="1200" cap="none" spc="0" normalizeH="0" baseline="0" noProof="0" err="1">
                <a:ln>
                  <a:noFill/>
                </a:ln>
                <a:solidFill>
                  <a:srgbClr val="1A1A1A"/>
                </a:solidFill>
                <a:effectLst/>
                <a:uLnTx/>
                <a:uFillTx/>
                <a:latin typeface="Segoe UI Semibold"/>
                <a:ea typeface="Calibri" panose="020F0502020204030204" pitchFamily="34" charset="0"/>
                <a:cs typeface="Times New Roman" panose="02020603050405020304" pitchFamily="18" charset="0"/>
              </a:rPr>
              <a:t>Ministry</a:t>
            </a:r>
            <a: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t> of Justice </a:t>
            </a:r>
            <a:b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br>
            <a: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t>Spain</a:t>
            </a:r>
            <a:endParaRPr kumimoji="0" lang="en-US"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endParaRPr>
          </a:p>
        </p:txBody>
      </p:sp>
      <p:sp>
        <p:nvSpPr>
          <p:cNvPr id="13" name="Text Placeholder 21">
            <a:extLst>
              <a:ext uri="{FF2B5EF4-FFF2-40B4-BE49-F238E27FC236}">
                <a16:creationId xmlns:a16="http://schemas.microsoft.com/office/drawing/2014/main" id="{40C3BEE1-1448-0FDE-3868-5EE46FB78EB1}"/>
              </a:ext>
            </a:extLst>
          </p:cNvPr>
          <p:cNvSpPr txBox="1">
            <a:spLocks/>
          </p:cNvSpPr>
          <p:nvPr/>
        </p:nvSpPr>
        <p:spPr>
          <a:xfrm>
            <a:off x="4015466" y="1514396"/>
            <a:ext cx="842443" cy="794738"/>
          </a:xfrm>
          <a:prstGeom prst="rect">
            <a:avLst/>
          </a:prstGeom>
        </p:spPr>
        <p:txBody>
          <a:bodyPr vert="horz" wrap="none" lIns="0" tIns="0" rIns="0" bIns="0" rtlCol="0" anchor="ctr">
            <a:spAutoFit/>
          </a:bodyPr>
          <a:lstStyle>
            <a:lvl1pPr marL="0" marR="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6000" b="1" kern="0" spc="0" baseline="0" dirty="0">
                <a:solidFill>
                  <a:srgbClr val="50E6FF"/>
                </a:solidFill>
                <a:latin typeface="Yu Gothic UI" panose="020B0500000000000000" pitchFamily="50" charset="-128"/>
                <a:ea typeface="Yu Gothic UI" panose="020B0500000000000000" pitchFamily="50" charset="-128"/>
                <a:cs typeface="Meiryo UI" panose="020B0604030504040204" pitchFamily="50" charset="-128"/>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altLang="ja-JP" sz="6000" b="1" i="0" u="none" strike="noStrike" kern="0" cap="none" spc="0" normalizeH="0" baseline="0" noProof="0">
                <a:ln>
                  <a:noFill/>
                </a:ln>
                <a:solidFill>
                  <a:srgbClr val="50E6FF"/>
                </a:solidFill>
                <a:effectLst/>
                <a:uLnTx/>
                <a:uFillTx/>
                <a:latin typeface="Yu Gothic UI" panose="020B0500000000000000" pitchFamily="50" charset="-128"/>
                <a:ea typeface="Yu Gothic UI" panose="020B0500000000000000" pitchFamily="50" charset="-128"/>
              </a:rPr>
              <a:t>2</a:t>
            </a:r>
          </a:p>
        </p:txBody>
      </p:sp>
      <p:sp>
        <p:nvSpPr>
          <p:cNvPr id="14" name="Text Placeholder 23">
            <a:extLst>
              <a:ext uri="{FF2B5EF4-FFF2-40B4-BE49-F238E27FC236}">
                <a16:creationId xmlns:a16="http://schemas.microsoft.com/office/drawing/2014/main" id="{CC38CF6F-0188-9885-3142-0E3D153D0DA6}"/>
              </a:ext>
            </a:extLst>
          </p:cNvPr>
          <p:cNvSpPr txBox="1">
            <a:spLocks/>
          </p:cNvSpPr>
          <p:nvPr/>
        </p:nvSpPr>
        <p:spPr>
          <a:xfrm>
            <a:off x="4711943" y="1751458"/>
            <a:ext cx="3036691"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tx1"/>
                </a:solidFill>
                <a:effectLst/>
                <a:uLnTx/>
                <a:uFillTx/>
                <a:latin typeface="Segoe UI Semibold"/>
                <a:ea typeface="Calibri" panose="020F0502020204030204" pitchFamily="34" charset="0"/>
                <a:cs typeface="Times New Roman" panose="02020603050405020304" pitchFamily="18"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hr-HR" sz="1600" b="0" i="0" u="none" strike="noStrike" kern="1200" cap="none" spc="0" normalizeH="0" baseline="0" noProof="0" dirty="0">
                <a:ln>
                  <a:noFill/>
                </a:ln>
                <a:solidFill>
                  <a:srgbClr val="1A1A1A"/>
                </a:solidFill>
                <a:effectLst/>
                <a:uLnTx/>
                <a:uFillTx/>
                <a:latin typeface="Segoe UI Semibold"/>
                <a:ea typeface="Calibri" panose="020F0502020204030204" pitchFamily="34" charset="0"/>
                <a:cs typeface="Times New Roman" panose="02020603050405020304" pitchFamily="18" charset="0"/>
              </a:rPr>
              <a:t>Agency for Modernization</a:t>
            </a:r>
            <a:br>
              <a:rPr kumimoji="0" lang="hr-HR" sz="1600" b="0" i="0" u="none" strike="noStrike" kern="1200" cap="none" spc="0" normalizeH="0" baseline="0" noProof="0" dirty="0">
                <a:ln>
                  <a:noFill/>
                </a:ln>
                <a:solidFill>
                  <a:srgbClr val="1A1A1A"/>
                </a:solidFill>
                <a:effectLst/>
                <a:uLnTx/>
                <a:uFillTx/>
                <a:latin typeface="Segoe UI Semibold"/>
                <a:ea typeface="Calibri" panose="020F0502020204030204" pitchFamily="34" charset="0"/>
                <a:cs typeface="Times New Roman" panose="02020603050405020304" pitchFamily="18" charset="0"/>
              </a:rPr>
            </a:br>
            <a:r>
              <a:rPr kumimoji="0" lang="hr-HR" sz="1600" b="0" i="0" u="none" strike="noStrike" kern="1200" cap="none" spc="0" normalizeH="0" baseline="0" noProof="0" dirty="0">
                <a:ln>
                  <a:noFill/>
                </a:ln>
                <a:solidFill>
                  <a:srgbClr val="1A1A1A"/>
                </a:solidFill>
                <a:effectLst/>
                <a:uLnTx/>
                <a:uFillTx/>
                <a:latin typeface="Segoe UI Semibold"/>
                <a:ea typeface="Calibri" panose="020F0502020204030204" pitchFamily="34" charset="0"/>
                <a:cs typeface="Times New Roman" panose="02020603050405020304" pitchFamily="18" charset="0"/>
              </a:rPr>
              <a:t>Portugal</a:t>
            </a:r>
          </a:p>
        </p:txBody>
      </p:sp>
      <p:sp>
        <p:nvSpPr>
          <p:cNvPr id="15" name="Text Placeholder 29">
            <a:extLst>
              <a:ext uri="{FF2B5EF4-FFF2-40B4-BE49-F238E27FC236}">
                <a16:creationId xmlns:a16="http://schemas.microsoft.com/office/drawing/2014/main" id="{567177DB-A452-6817-492E-6F2ED2C746AA}"/>
              </a:ext>
            </a:extLst>
          </p:cNvPr>
          <p:cNvSpPr txBox="1">
            <a:spLocks/>
          </p:cNvSpPr>
          <p:nvPr/>
        </p:nvSpPr>
        <p:spPr>
          <a:xfrm>
            <a:off x="7875666" y="1514396"/>
            <a:ext cx="842443" cy="794738"/>
          </a:xfrm>
          <a:prstGeom prst="rect">
            <a:avLst/>
          </a:prstGeom>
        </p:spPr>
        <p:txBody>
          <a:bodyPr vert="horz" wrap="none" lIns="0" tIns="0" rIns="0" bIns="0" rtlCol="0" anchor="ctr">
            <a:spAutoFit/>
          </a:bodyPr>
          <a:lstStyle>
            <a:lvl1pPr marL="0" marR="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6000" b="1" kern="0" spc="0" baseline="0" dirty="0">
                <a:solidFill>
                  <a:srgbClr val="50E6FF"/>
                </a:solidFill>
                <a:latin typeface="Yu Gothic UI" panose="020B0500000000000000" pitchFamily="50" charset="-128"/>
                <a:ea typeface="Yu Gothic UI" panose="020B0500000000000000" pitchFamily="50" charset="-128"/>
                <a:cs typeface="Meiryo UI" panose="020B0604030504040204" pitchFamily="50" charset="-128"/>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altLang="ja-JP" sz="6000" b="1" i="0" u="none" strike="noStrike" kern="0" cap="none" spc="0" normalizeH="0" baseline="0" noProof="0">
                <a:ln>
                  <a:noFill/>
                </a:ln>
                <a:solidFill>
                  <a:srgbClr val="50E6FF"/>
                </a:solidFill>
                <a:effectLst/>
                <a:uLnTx/>
                <a:uFillTx/>
                <a:latin typeface="Yu Gothic UI" panose="020B0500000000000000" pitchFamily="50" charset="-128"/>
                <a:ea typeface="Yu Gothic UI" panose="020B0500000000000000" pitchFamily="50" charset="-128"/>
              </a:rPr>
              <a:t>3</a:t>
            </a:r>
          </a:p>
        </p:txBody>
      </p:sp>
      <p:sp>
        <p:nvSpPr>
          <p:cNvPr id="16" name="Text Placeholder 31">
            <a:extLst>
              <a:ext uri="{FF2B5EF4-FFF2-40B4-BE49-F238E27FC236}">
                <a16:creationId xmlns:a16="http://schemas.microsoft.com/office/drawing/2014/main" id="{CC491905-86FE-C536-E21B-83DC66B2CC8C}"/>
              </a:ext>
            </a:extLst>
          </p:cNvPr>
          <p:cNvSpPr txBox="1">
            <a:spLocks/>
          </p:cNvSpPr>
          <p:nvPr/>
        </p:nvSpPr>
        <p:spPr>
          <a:xfrm>
            <a:off x="8567932" y="1742220"/>
            <a:ext cx="3036691" cy="49244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tx1"/>
                </a:solidFill>
                <a:effectLst/>
                <a:uLnTx/>
                <a:uFillTx/>
                <a:latin typeface="Segoe UI Semibold"/>
                <a:ea typeface="Calibri" panose="020F0502020204030204" pitchFamily="34" charset="0"/>
                <a:cs typeface="Times New Roman" panose="02020603050405020304" pitchFamily="18" charset="0"/>
              </a:defRPr>
            </a:lvl1pPr>
            <a:lvl2pPr marL="0" marR="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400" kern="1200" spc="0" baseline="0">
                <a:solidFill>
                  <a:schemeClr val="accent2"/>
                </a:soli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solidFill>
                  <a:schemeClr val="accent2"/>
                </a:soli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05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050" kern="1200" spc="0" baseline="0">
                <a:solidFill>
                  <a:schemeClr val="accent2"/>
                </a:soli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t>Digital Government Office</a:t>
            </a:r>
            <a:b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br>
            <a:r>
              <a:rPr kumimoji="0" lang="hr-HR"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rPr>
              <a:t>Singapore</a:t>
            </a:r>
            <a:endParaRPr kumimoji="0" lang="en-US" sz="1600" b="0" i="0" u="none" strike="noStrike" kern="1200" cap="none" spc="0" normalizeH="0" baseline="0" noProof="0">
              <a:ln>
                <a:noFill/>
              </a:ln>
              <a:solidFill>
                <a:srgbClr val="1A1A1A"/>
              </a:solidFill>
              <a:effectLst/>
              <a:uLnTx/>
              <a:uFillTx/>
              <a:latin typeface="Segoe UI Semibold"/>
              <a:ea typeface="Calibri" panose="020F0502020204030204" pitchFamily="34" charset="0"/>
              <a:cs typeface="Times New Roman" panose="02020603050405020304" pitchFamily="18" charset="0"/>
            </a:endParaRPr>
          </a:p>
        </p:txBody>
      </p:sp>
      <p:sp>
        <p:nvSpPr>
          <p:cNvPr id="31" name="Text Placeholder 2">
            <a:extLst>
              <a:ext uri="{FF2B5EF4-FFF2-40B4-BE49-F238E27FC236}">
                <a16:creationId xmlns:a16="http://schemas.microsoft.com/office/drawing/2014/main" id="{28E113B2-C25F-888C-7A74-2004C7969E21}"/>
              </a:ext>
            </a:extLst>
          </p:cNvPr>
          <p:cNvSpPr txBox="1">
            <a:spLocks/>
          </p:cNvSpPr>
          <p:nvPr/>
        </p:nvSpPr>
        <p:spPr>
          <a:xfrm>
            <a:off x="4157152" y="5802620"/>
            <a:ext cx="3877696"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hr-HR"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Personal </a:t>
            </a:r>
            <a:r>
              <a:rPr kumimoji="0" lang="hr-HR" sz="1400" b="0" i="0" u="none" strike="noStrike" kern="1200" cap="none" spc="0" normalizeH="0" baseline="0" noProof="0" err="1">
                <a:ln>
                  <a:noFill/>
                </a:ln>
                <a:solidFill>
                  <a:srgbClr val="1A1A1A"/>
                </a:solidFill>
                <a:effectLst/>
                <a:uLnTx/>
                <a:uFillTx/>
                <a:latin typeface="Segoe UI Semibold"/>
                <a:ea typeface="+mn-ea"/>
                <a:cs typeface="Segoe UI Semilight" panose="020B0402040204020203" pitchFamily="34" charset="0"/>
              </a:rPr>
              <a:t>Assistant</a:t>
            </a:r>
            <a:r>
              <a:rPr kumimoji="0" lang="hr-HR"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 </a:t>
            </a:r>
            <a:r>
              <a:rPr kumimoji="0" lang="hr-HR" sz="1400" b="0" i="0" u="none" strike="noStrike" kern="1200" cap="none" spc="0" normalizeH="0" baseline="0" noProof="0" err="1">
                <a:ln>
                  <a:noFill/>
                </a:ln>
                <a:solidFill>
                  <a:srgbClr val="1A1A1A"/>
                </a:solidFill>
                <a:effectLst/>
                <a:uLnTx/>
                <a:uFillTx/>
                <a:latin typeface="Segoe UI Semibold"/>
                <a:ea typeface="+mn-ea"/>
                <a:cs typeface="Segoe UI Semilight" panose="020B0402040204020203" pitchFamily="34" charset="0"/>
              </a:rPr>
              <a:t>with</a:t>
            </a:r>
            <a:r>
              <a:rPr kumimoji="0" lang="hr-HR"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 Avatar Technologies</a:t>
            </a:r>
            <a:endPar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Virtual Assistant for Information on Digital Mobile Key answering specific questions on how to activate, unlock or change data on digital signature</a:t>
            </a:r>
          </a:p>
        </p:txBody>
      </p:sp>
      <p:pic>
        <p:nvPicPr>
          <p:cNvPr id="3074" name="Picture 2" descr="Ministry of Justice – 500 new judges and prosecutors BayRadio">
            <a:extLst>
              <a:ext uri="{FF2B5EF4-FFF2-40B4-BE49-F238E27FC236}">
                <a16:creationId xmlns:a16="http://schemas.microsoft.com/office/drawing/2014/main" id="{8A9F4AE4-F8F5-F996-8F52-349F9B4282E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41364" y="5430686"/>
            <a:ext cx="820587" cy="4102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0233967-EBC7-FD36-FB11-3D25F6608B9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59144" y="5340006"/>
            <a:ext cx="680935" cy="544121"/>
          </a:xfrm>
          <a:prstGeom prst="rect">
            <a:avLst/>
          </a:prstGeom>
        </p:spPr>
      </p:pic>
      <p:pic>
        <p:nvPicPr>
          <p:cNvPr id="10" name="Picture 9">
            <a:hlinkClick r:id="rId5"/>
            <a:extLst>
              <a:ext uri="{FF2B5EF4-FFF2-40B4-BE49-F238E27FC236}">
                <a16:creationId xmlns:a16="http://schemas.microsoft.com/office/drawing/2014/main" id="{366B9208-AAF7-CB6E-B682-F484871C3E4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203704" y="2333447"/>
            <a:ext cx="3815788" cy="2998454"/>
          </a:xfrm>
          <a:prstGeom prst="rect">
            <a:avLst/>
          </a:prstGeom>
          <a:ln>
            <a:solidFill>
              <a:schemeClr val="bg1">
                <a:lumMod val="50000"/>
              </a:schemeClr>
            </a:solidFill>
          </a:ln>
        </p:spPr>
      </p:pic>
      <p:pic>
        <p:nvPicPr>
          <p:cNvPr id="18" name="Picture 17">
            <a:extLst>
              <a:ext uri="{FF2B5EF4-FFF2-40B4-BE49-F238E27FC236}">
                <a16:creationId xmlns:a16="http://schemas.microsoft.com/office/drawing/2014/main" id="{2DDA1129-8852-0D20-8A20-9CF53B4F532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03704" y="5404835"/>
            <a:ext cx="1367723" cy="414461"/>
          </a:xfrm>
          <a:prstGeom prst="rect">
            <a:avLst/>
          </a:prstGeom>
        </p:spPr>
      </p:pic>
      <p:sp>
        <p:nvSpPr>
          <p:cNvPr id="5" name="Text Placeholder 2">
            <a:extLst>
              <a:ext uri="{FF2B5EF4-FFF2-40B4-BE49-F238E27FC236}">
                <a16:creationId xmlns:a16="http://schemas.microsoft.com/office/drawing/2014/main" id="{AAA12842-61AB-AE51-4EF6-95458B85598F}"/>
              </a:ext>
            </a:extLst>
          </p:cNvPr>
          <p:cNvSpPr txBox="1">
            <a:spLocks/>
          </p:cNvSpPr>
          <p:nvPr/>
        </p:nvSpPr>
        <p:spPr>
          <a:xfrm>
            <a:off x="8081640" y="5802619"/>
            <a:ext cx="3877696"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Research and Speech Assistant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Civil Servants are conducting research and draft reports and speeches directly from their productivity tools</a:t>
            </a:r>
          </a:p>
        </p:txBody>
      </p:sp>
      <p:pic>
        <p:nvPicPr>
          <p:cNvPr id="7" name="Picture 6" descr="A picture containing notebook, computer, text, computer&#10;&#10;Description automatically generated">
            <a:extLst>
              <a:ext uri="{FF2B5EF4-FFF2-40B4-BE49-F238E27FC236}">
                <a16:creationId xmlns:a16="http://schemas.microsoft.com/office/drawing/2014/main" id="{731098DA-F889-0482-1F85-FC95F039F1A3}"/>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159144" y="2341552"/>
            <a:ext cx="3722688" cy="2998454"/>
          </a:xfrm>
          <a:prstGeom prst="rect">
            <a:avLst/>
          </a:prstGeom>
          <a:ln>
            <a:solidFill>
              <a:schemeClr val="bg1">
                <a:lumMod val="65000"/>
              </a:schemeClr>
            </a:solidFill>
          </a:ln>
        </p:spPr>
      </p:pic>
      <p:sp>
        <p:nvSpPr>
          <p:cNvPr id="8" name="Text Placeholder 2">
            <a:extLst>
              <a:ext uri="{FF2B5EF4-FFF2-40B4-BE49-F238E27FC236}">
                <a16:creationId xmlns:a16="http://schemas.microsoft.com/office/drawing/2014/main" id="{B93F970E-727E-39CC-43B5-29EC2FFB2DFF}"/>
              </a:ext>
            </a:extLst>
          </p:cNvPr>
          <p:cNvSpPr txBox="1">
            <a:spLocks/>
          </p:cNvSpPr>
          <p:nvPr/>
        </p:nvSpPr>
        <p:spPr>
          <a:xfrm>
            <a:off x="279216" y="5819296"/>
            <a:ext cx="3877696" cy="3077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Segoe UI Semilight" panose="020B0402040204020203" pitchFamily="34" charset="0"/>
              </a:rPr>
              <a:t>Knowledge and Information Retrieval</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Access cases and documentation through new Generative technologies for Government employees.</a:t>
            </a:r>
          </a:p>
        </p:txBody>
      </p:sp>
      <p:pic>
        <p:nvPicPr>
          <p:cNvPr id="9" name="Picture 8">
            <a:extLst>
              <a:ext uri="{FF2B5EF4-FFF2-40B4-BE49-F238E27FC236}">
                <a16:creationId xmlns:a16="http://schemas.microsoft.com/office/drawing/2014/main" id="{B1E648F3-EA6A-BABB-45AE-98D67C38435F}"/>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49750" y="2333447"/>
            <a:ext cx="3714302" cy="2998454"/>
          </a:xfrm>
          <a:prstGeom prst="rect">
            <a:avLst/>
          </a:prstGeom>
          <a:ln>
            <a:solidFill>
              <a:schemeClr val="bg1">
                <a:lumMod val="65000"/>
              </a:schemeClr>
            </a:solidFill>
          </a:ln>
        </p:spPr>
      </p:pic>
    </p:spTree>
    <p:extLst>
      <p:ext uri="{BB962C8B-B14F-4D97-AF65-F5344CB8AC3E}">
        <p14:creationId xmlns:p14="http://schemas.microsoft.com/office/powerpoint/2010/main" val="66220254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6FBD889-F5D9-EE22-0497-3ACD828B1E5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93335" y="1077981"/>
            <a:ext cx="6501514" cy="5673424"/>
          </a:xfrm>
          <a:prstGeom prst="rect">
            <a:avLst/>
          </a:prstGeom>
        </p:spPr>
      </p:pic>
      <p:sp>
        <p:nvSpPr>
          <p:cNvPr id="2" name="Title 1">
            <a:extLst>
              <a:ext uri="{FF2B5EF4-FFF2-40B4-BE49-F238E27FC236}">
                <a16:creationId xmlns:a16="http://schemas.microsoft.com/office/drawing/2014/main" id="{E23C9AE0-8BDF-46DD-AA92-9681ECF4440D}"/>
              </a:ext>
            </a:extLst>
          </p:cNvPr>
          <p:cNvSpPr>
            <a:spLocks noGrp="1"/>
          </p:cNvSpPr>
          <p:nvPr>
            <p:ph type="title"/>
          </p:nvPr>
        </p:nvSpPr>
        <p:spPr/>
        <p:txBody>
          <a:bodyPr/>
          <a:lstStyle/>
          <a:p>
            <a:r>
              <a:rPr lang="hr-HR" sz="3200"/>
              <a:t>Azure OpenAI Virtual Agent Justice Reference Case</a:t>
            </a:r>
            <a:endParaRPr lang="en-US" sz="3200"/>
          </a:p>
        </p:txBody>
      </p:sp>
      <p:sp>
        <p:nvSpPr>
          <p:cNvPr id="5" name="Rectangle 4">
            <a:extLst>
              <a:ext uri="{FF2B5EF4-FFF2-40B4-BE49-F238E27FC236}">
                <a16:creationId xmlns:a16="http://schemas.microsoft.com/office/drawing/2014/main" id="{593C2DE4-9ED7-58F4-1E6A-78940356B599}"/>
              </a:ext>
            </a:extLst>
          </p:cNvPr>
          <p:cNvSpPr/>
          <p:nvPr/>
        </p:nvSpPr>
        <p:spPr bwMode="auto">
          <a:xfrm>
            <a:off x="4561610" y="4158996"/>
            <a:ext cx="3616036" cy="959972"/>
          </a:xfrm>
          <a:prstGeom prst="rect">
            <a:avLst/>
          </a:prstGeom>
          <a:no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9E3C2815-C27B-904F-B8A5-1874C174D455}"/>
              </a:ext>
            </a:extLst>
          </p:cNvPr>
          <p:cNvCxnSpPr>
            <a:cxnSpLocks/>
          </p:cNvCxnSpPr>
          <p:nvPr/>
        </p:nvCxnSpPr>
        <p:spPr>
          <a:xfrm>
            <a:off x="8177645" y="3543300"/>
            <a:ext cx="1205346" cy="0"/>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117D8353-4C18-CC83-5A4F-24C017CF921C}"/>
              </a:ext>
            </a:extLst>
          </p:cNvPr>
          <p:cNvSpPr txBox="1"/>
          <p:nvPr/>
        </p:nvSpPr>
        <p:spPr>
          <a:xfrm>
            <a:off x="9408996" y="3209995"/>
            <a:ext cx="2277451"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Instructions </a:t>
            </a:r>
            <a:r>
              <a:rPr kumimoji="0" lang="hr-HR" sz="1100"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rPr>
              <a:t>making sure citizens understands what is limitation of the model and usefulness of information</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537281F3-422E-8280-735F-4F4C1BD301A5}"/>
              </a:ext>
            </a:extLst>
          </p:cNvPr>
          <p:cNvCxnSpPr>
            <a:cxnSpLocks/>
          </p:cNvCxnSpPr>
          <p:nvPr/>
        </p:nvCxnSpPr>
        <p:spPr>
          <a:xfrm flipV="1">
            <a:off x="8177645" y="4621273"/>
            <a:ext cx="1205346" cy="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FEF21638-9E22-E35C-E432-A1F8499FC80B}"/>
              </a:ext>
            </a:extLst>
          </p:cNvPr>
          <p:cNvSpPr txBox="1"/>
          <p:nvPr/>
        </p:nvSpPr>
        <p:spPr>
          <a:xfrm>
            <a:off x="9408996" y="3982637"/>
            <a:ext cx="2266222" cy="12772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Detailed Response </a:t>
            </a:r>
            <a:r>
              <a:rPr kumimoji="0" lang="hr-HR"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tnot just giving the straightforward response but extending the response with internal links to more informationa and giving answers in the context of requests</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5134BE9F-CDE8-8E2D-CE5E-8B28D3ED8279}"/>
              </a:ext>
            </a:extLst>
          </p:cNvPr>
          <p:cNvSpPr txBox="1"/>
          <p:nvPr/>
        </p:nvSpPr>
        <p:spPr>
          <a:xfrm>
            <a:off x="244526" y="2002756"/>
            <a:ext cx="2311192"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400"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Marriages and Divorces</a:t>
            </a:r>
            <a:endParaRPr kumimoji="0" lang="en-US" sz="1400" b="0" i="0" u="none" strike="noStrike" kern="1200" cap="none" spc="0" normalizeH="0" baseline="0" noProof="0">
              <a:ln>
                <a:noFill/>
              </a:ln>
              <a:solidFill>
                <a:srgbClr val="1A1A1A"/>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4F83EEB3-CD90-16A3-8403-8BD898006E38}"/>
              </a:ext>
            </a:extLst>
          </p:cNvPr>
          <p:cNvSpPr txBox="1"/>
          <p:nvPr/>
        </p:nvSpPr>
        <p:spPr>
          <a:xfrm>
            <a:off x="314401" y="5004668"/>
            <a:ext cx="2164787"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1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Case Study: </a:t>
            </a:r>
            <a:r>
              <a:rPr kumimoji="0" lang="hr-HR" sz="11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citizens seeking the information about marriages and/or divorces at the web site of Ministry of Justice, Portugal.</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C7D3CDA-5153-4D0C-B629-931608323A89}"/>
              </a:ext>
            </a:extLst>
          </p:cNvPr>
          <p:cNvPicPr>
            <a:picLocks noChangeAspect="1"/>
          </p:cNvPicPr>
          <p:nvPr/>
        </p:nvPicPr>
        <p:blipFill>
          <a:blip r:embed="rId4"/>
          <a:stretch>
            <a:fillRect/>
          </a:stretch>
        </p:blipFill>
        <p:spPr>
          <a:xfrm>
            <a:off x="9408996" y="2421019"/>
            <a:ext cx="1638529" cy="704948"/>
          </a:xfrm>
          <a:prstGeom prst="rect">
            <a:avLst/>
          </a:prstGeom>
        </p:spPr>
      </p:pic>
      <p:pic>
        <p:nvPicPr>
          <p:cNvPr id="23" name="Picture 22" descr="Young couple in outdoor wedding">
            <a:extLst>
              <a:ext uri="{FF2B5EF4-FFF2-40B4-BE49-F238E27FC236}">
                <a16:creationId xmlns:a16="http://schemas.microsoft.com/office/drawing/2014/main" id="{6AF23B79-9753-A17A-7042-D336BFBBED5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4400" y="2386842"/>
            <a:ext cx="2164787" cy="2535381"/>
          </a:xfrm>
          <a:prstGeom prst="rect">
            <a:avLst/>
          </a:prstGeom>
          <a:ln>
            <a:solidFill>
              <a:srgbClr val="00B0F0"/>
            </a:solidFill>
          </a:ln>
        </p:spPr>
      </p:pic>
      <p:sp>
        <p:nvSpPr>
          <p:cNvPr id="25" name="TextBox 24">
            <a:extLst>
              <a:ext uri="{FF2B5EF4-FFF2-40B4-BE49-F238E27FC236}">
                <a16:creationId xmlns:a16="http://schemas.microsoft.com/office/drawing/2014/main" id="{77A61E9C-79A4-B1D0-3A0C-A2F6C47F5486}"/>
              </a:ext>
            </a:extLst>
          </p:cNvPr>
          <p:cNvSpPr txBox="1"/>
          <p:nvPr/>
        </p:nvSpPr>
        <p:spPr>
          <a:xfrm>
            <a:off x="9408996" y="5427966"/>
            <a:ext cx="2696413" cy="116955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hr-HR" sz="1000" b="0" i="0" u="none" strike="noStrike" kern="1200" cap="none" spc="0" normalizeH="0" baseline="0" noProof="0">
                <a:ln>
                  <a:noFill/>
                </a:ln>
                <a:solidFill>
                  <a:srgbClr val="1A1A1A"/>
                </a:solidFill>
                <a:effectLst/>
                <a:uLnTx/>
                <a:uFillTx/>
                <a:latin typeface="Segoe UI"/>
                <a:ea typeface="+mn-ea"/>
                <a:cs typeface="+mn-cs"/>
              </a:rPr>
              <a:t>Helping </a:t>
            </a:r>
            <a:r>
              <a:rPr kumimoji="0" lang="en-US" sz="1000" b="0" i="0" u="none" strike="noStrike" kern="1200" cap="none" spc="0" normalizeH="0" baseline="0" noProof="0">
                <a:ln>
                  <a:noFill/>
                </a:ln>
                <a:solidFill>
                  <a:srgbClr val="1A1A1A"/>
                </a:solidFill>
                <a:effectLst/>
                <a:uLnTx/>
                <a:uFillTx/>
                <a:latin typeface="Segoe UI"/>
                <a:ea typeface="+mn-ea"/>
                <a:cs typeface="+mn-cs"/>
              </a:rPr>
              <a:t>citizens on all legislation, all steps and all documents on marriages and divorces, and is leveraging Azure Open AI, more specifically text-davinci-003 model, the most advanced, and Azure Open AI Embeddings to finetune the model to know all about Portuguese legislation. </a:t>
            </a:r>
          </a:p>
        </p:txBody>
      </p:sp>
      <p:sp>
        <p:nvSpPr>
          <p:cNvPr id="28" name="Rectangle 27">
            <a:extLst>
              <a:ext uri="{FF2B5EF4-FFF2-40B4-BE49-F238E27FC236}">
                <a16:creationId xmlns:a16="http://schemas.microsoft.com/office/drawing/2014/main" id="{32FE5897-E8FD-0663-7D43-E28849F21C3E}"/>
              </a:ext>
            </a:extLst>
          </p:cNvPr>
          <p:cNvSpPr/>
          <p:nvPr/>
        </p:nvSpPr>
        <p:spPr bwMode="auto">
          <a:xfrm>
            <a:off x="3373583" y="3209995"/>
            <a:ext cx="4804062" cy="714258"/>
          </a:xfrm>
          <a:prstGeom prst="rect">
            <a:avLst/>
          </a:prstGeom>
          <a:noFill/>
          <a:ln w="254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944492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0ECFE0B-B6BD-962C-E049-D3BD3B0046E8}"/>
              </a:ext>
            </a:extLst>
          </p:cNvPr>
          <p:cNvSpPr txBox="1">
            <a:spLocks noGrp="1"/>
          </p:cNvSpPr>
          <p:nvPr>
            <p:ph type="title" idx="4294967295"/>
          </p:nvPr>
        </p:nvSpPr>
        <p:spPr>
          <a:xfrm>
            <a:off x="395562" y="329570"/>
            <a:ext cx="942657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CA" spc="-51" dirty="0">
                <a:gradFill>
                  <a:gsLst>
                    <a:gs pos="1250">
                      <a:schemeClr val="tx1"/>
                    </a:gs>
                    <a:gs pos="100000">
                      <a:schemeClr val="tx1"/>
                    </a:gs>
                  </a:gsLst>
                  <a:lin ang="5400000" scaled="0"/>
                </a:gradFill>
              </a:rPr>
              <a:t>Winning Patterns</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394999" y="883607"/>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DA8DB"/>
                </a:solidFill>
                <a:effectLst/>
                <a:uLnTx/>
                <a:uFillTx/>
                <a:latin typeface="Segoe UI Semibold"/>
                <a:ea typeface="+mn-ea"/>
                <a:cs typeface="Segoe UI" panose="020B0502040204020203" pitchFamily="34" charset="0"/>
              </a:rPr>
              <a:t>Solution Truth + Customer Proof</a:t>
            </a:r>
          </a:p>
        </p:txBody>
      </p:sp>
      <p:graphicFrame>
        <p:nvGraphicFramePr>
          <p:cNvPr id="4" name="Table 4">
            <a:extLst>
              <a:ext uri="{FF2B5EF4-FFF2-40B4-BE49-F238E27FC236}">
                <a16:creationId xmlns:a16="http://schemas.microsoft.com/office/drawing/2014/main" id="{C1DBB44E-4D9B-96C9-56BE-626AA409649F}"/>
              </a:ext>
            </a:extLst>
          </p:cNvPr>
          <p:cNvGraphicFramePr>
            <a:graphicFrameLocks noGrp="1"/>
          </p:cNvGraphicFramePr>
          <p:nvPr/>
        </p:nvGraphicFramePr>
        <p:xfrm>
          <a:off x="991083" y="1571707"/>
          <a:ext cx="10209834" cy="5064725"/>
        </p:xfrm>
        <a:graphic>
          <a:graphicData uri="http://schemas.openxmlformats.org/drawingml/2006/table">
            <a:tbl>
              <a:tblPr firstRow="1" bandRow="1">
                <a:tableStyleId>{9D7B26C5-4107-4FEC-AEDC-1716B250A1EF}</a:tableStyleId>
              </a:tblPr>
              <a:tblGrid>
                <a:gridCol w="1427686">
                  <a:extLst>
                    <a:ext uri="{9D8B030D-6E8A-4147-A177-3AD203B41FA5}">
                      <a16:colId xmlns:a16="http://schemas.microsoft.com/office/drawing/2014/main" val="1513494820"/>
                    </a:ext>
                  </a:extLst>
                </a:gridCol>
                <a:gridCol w="2331720">
                  <a:extLst>
                    <a:ext uri="{9D8B030D-6E8A-4147-A177-3AD203B41FA5}">
                      <a16:colId xmlns:a16="http://schemas.microsoft.com/office/drawing/2014/main" val="3706930475"/>
                    </a:ext>
                  </a:extLst>
                </a:gridCol>
                <a:gridCol w="2366494">
                  <a:extLst>
                    <a:ext uri="{9D8B030D-6E8A-4147-A177-3AD203B41FA5}">
                      <a16:colId xmlns:a16="http://schemas.microsoft.com/office/drawing/2014/main" val="4256541799"/>
                    </a:ext>
                  </a:extLst>
                </a:gridCol>
                <a:gridCol w="2041967">
                  <a:extLst>
                    <a:ext uri="{9D8B030D-6E8A-4147-A177-3AD203B41FA5}">
                      <a16:colId xmlns:a16="http://schemas.microsoft.com/office/drawing/2014/main" val="2494744516"/>
                    </a:ext>
                  </a:extLst>
                </a:gridCol>
                <a:gridCol w="2041967">
                  <a:extLst>
                    <a:ext uri="{9D8B030D-6E8A-4147-A177-3AD203B41FA5}">
                      <a16:colId xmlns:a16="http://schemas.microsoft.com/office/drawing/2014/main" val="2435568090"/>
                    </a:ext>
                  </a:extLst>
                </a:gridCol>
              </a:tblGrid>
              <a:tr h="309845">
                <a:tc>
                  <a:txBody>
                    <a:bodyPr/>
                    <a:lstStyle/>
                    <a:p>
                      <a:pPr algn="ctr"/>
                      <a:r>
                        <a:rPr lang="en-US" sz="1400"/>
                        <a:t>Pattern </a:t>
                      </a:r>
                    </a:p>
                  </a:txBody>
                  <a:tcPr marL="68580" marR="68580" marT="34290" marB="34290"/>
                </a:tc>
                <a:tc>
                  <a:txBody>
                    <a:bodyPr/>
                    <a:lstStyle/>
                    <a:p>
                      <a:pPr algn="ctr"/>
                      <a:r>
                        <a:rPr lang="en-US" sz="1400"/>
                        <a:t>Outcome</a:t>
                      </a:r>
                    </a:p>
                  </a:txBody>
                  <a:tcPr marL="68580" marR="68580" marT="34290" marB="34290"/>
                </a:tc>
                <a:tc>
                  <a:txBody>
                    <a:bodyPr/>
                    <a:lstStyle/>
                    <a:p>
                      <a:pPr algn="ctr"/>
                      <a:r>
                        <a:rPr lang="en-US" sz="1400"/>
                        <a:t>Tech</a:t>
                      </a:r>
                    </a:p>
                  </a:txBody>
                  <a:tcPr marL="68580" marR="68580" marT="34290" marB="34290"/>
                </a:tc>
                <a:tc>
                  <a:txBody>
                    <a:bodyPr/>
                    <a:lstStyle/>
                    <a:p>
                      <a:pPr algn="ctr"/>
                      <a:r>
                        <a:rPr lang="en-US" sz="1400"/>
                        <a:t>Repository</a:t>
                      </a:r>
                    </a:p>
                  </a:txBody>
                  <a:tcPr marL="68580" marR="68580" marT="34290" marB="34290"/>
                </a:tc>
                <a:tc>
                  <a:txBody>
                    <a:bodyPr/>
                    <a:lstStyle/>
                    <a:p>
                      <a:pPr algn="ctr"/>
                      <a:r>
                        <a:rPr lang="en-US" sz="1400"/>
                        <a:t>Customer truth/ROI</a:t>
                      </a:r>
                    </a:p>
                  </a:txBody>
                  <a:tcPr marL="68580" marR="68580" marT="34290" marB="34290"/>
                </a:tc>
                <a:extLst>
                  <a:ext uri="{0D108BD9-81ED-4DB2-BD59-A6C34878D82A}">
                    <a16:rowId xmlns:a16="http://schemas.microsoft.com/office/drawing/2014/main" val="1946113339"/>
                  </a:ext>
                </a:extLst>
              </a:tr>
              <a:tr h="1303020">
                <a:tc>
                  <a:txBody>
                    <a:bodyPr/>
                    <a:lstStyle/>
                    <a:p>
                      <a:pPr algn="ctr"/>
                      <a:r>
                        <a:rPr lang="en-US" sz="1400"/>
                        <a:t>Enterprise ChatGPT: simple web app for an </a:t>
                      </a:r>
                      <a:r>
                        <a:rPr lang="en-US" sz="1400" err="1"/>
                        <a:t>openAI</a:t>
                      </a:r>
                      <a:r>
                        <a:rPr lang="en-US" sz="1400"/>
                        <a:t> enabled document search</a:t>
                      </a:r>
                    </a:p>
                  </a:txBody>
                  <a:tcPr marL="68580" marR="68580" marT="34290" marB="34290" anchor="ctr"/>
                </a:tc>
                <a:tc>
                  <a:txBody>
                    <a:bodyPr/>
                    <a:lstStyle/>
                    <a:p>
                      <a:pPr algn="ctr"/>
                      <a:r>
                        <a:rPr lang="en-US" sz="1400"/>
                        <a:t>Unlock insights from unstructured documents</a:t>
                      </a:r>
                    </a:p>
                  </a:txBody>
                  <a:tcPr marL="68580" marR="68580" marT="34290" marB="34290" anchor="ctr"/>
                </a:tc>
                <a:tc>
                  <a:txBody>
                    <a:bodyPr/>
                    <a:lstStyle/>
                    <a:p>
                      <a:pPr algn="ctr"/>
                      <a:r>
                        <a:rPr lang="en-US" sz="1400"/>
                        <a:t>Azure OpenAI service</a:t>
                      </a:r>
                    </a:p>
                    <a:p>
                      <a:pPr algn="ctr"/>
                      <a:r>
                        <a:rPr lang="en-US" sz="1400"/>
                        <a:t>Azure translate</a:t>
                      </a:r>
                    </a:p>
                    <a:p>
                      <a:pPr algn="ctr"/>
                      <a:r>
                        <a:rPr lang="en-US" sz="1400"/>
                        <a:t>Azure Storage</a:t>
                      </a:r>
                    </a:p>
                    <a:p>
                      <a:pPr algn="ctr"/>
                      <a:r>
                        <a:rPr lang="en-US" sz="1400"/>
                        <a:t>Cognitive Search</a:t>
                      </a:r>
                    </a:p>
                    <a:p>
                      <a:pPr algn="ctr"/>
                      <a:endParaRPr lang="en-US" sz="1400"/>
                    </a:p>
                    <a:p>
                      <a:pPr algn="ctr"/>
                      <a:endParaRPr lang="en-US" sz="1400"/>
                    </a:p>
                  </a:txBody>
                  <a:tcPr marL="68580" marR="68580" marT="34290" marB="34290" anchor="ctr"/>
                </a:tc>
                <a:tc>
                  <a:txBody>
                    <a:bodyPr/>
                    <a:lstStyle/>
                    <a:p>
                      <a:pPr algn="ctr"/>
                      <a:r>
                        <a:rPr lang="en-US" sz="1200">
                          <a:hlinkClick r:id="rId3"/>
                        </a:rPr>
                        <a:t>https://github.com/ruoccofabrizio/azure-open-ai-embeddings-qna</a:t>
                      </a:r>
                      <a:endParaRPr lang="en-US" sz="1200"/>
                    </a:p>
                    <a:p>
                      <a:pPr algn="ctr"/>
                      <a:endParaRPr lang="en-US" sz="1200"/>
                    </a:p>
                  </a:txBody>
                  <a:tcPr marL="68580" marR="68580" marT="34290" marB="34290" anchor="ctr"/>
                </a:tc>
                <a:tc>
                  <a:txBody>
                    <a:bodyPr/>
                    <a:lstStyle/>
                    <a:p>
                      <a:pPr algn="ctr"/>
                      <a:r>
                        <a:rPr lang="en-US" sz="1400"/>
                        <a:t>Morningstar</a:t>
                      </a:r>
                    </a:p>
                  </a:txBody>
                  <a:tcPr marL="68580" marR="68580" marT="34290" marB="34290" anchor="ctr"/>
                </a:tc>
                <a:extLst>
                  <a:ext uri="{0D108BD9-81ED-4DB2-BD59-A6C34878D82A}">
                    <a16:rowId xmlns:a16="http://schemas.microsoft.com/office/drawing/2014/main" val="964660518"/>
                  </a:ext>
                </a:extLst>
              </a:tr>
              <a:tr h="1097280">
                <a:tc>
                  <a:txBody>
                    <a:bodyPr/>
                    <a:lstStyle/>
                    <a:p>
                      <a:pPr algn="ctr"/>
                      <a:r>
                        <a:rPr lang="en-US" sz="1400"/>
                        <a:t>Contact centre agent assist</a:t>
                      </a:r>
                    </a:p>
                  </a:txBody>
                  <a:tcPr marL="68580" marR="68580" marT="34290" marB="34290" anchor="ctr"/>
                </a:tc>
                <a:tc>
                  <a:txBody>
                    <a:bodyPr/>
                    <a:lstStyle/>
                    <a:p>
                      <a:pPr algn="ctr"/>
                      <a:r>
                        <a:rPr lang="en-GB" sz="1400">
                          <a:solidFill>
                            <a:srgbClr val="1F2328"/>
                          </a:solidFill>
                        </a:rPr>
                        <a:t>Extract insights from agent-customer conversations to improve service performance</a:t>
                      </a:r>
                      <a:endParaRPr lang="en-US" sz="1400" i="0"/>
                    </a:p>
                  </a:txBody>
                  <a:tcPr marL="68580" marR="68580" marT="34290" marB="34290" anchor="ctr"/>
                </a:tc>
                <a:tc>
                  <a:txBody>
                    <a:bodyPr/>
                    <a:lstStyle/>
                    <a:p>
                      <a:pPr algn="ctr"/>
                      <a:r>
                        <a:rPr lang="en-US" sz="1400"/>
                        <a:t>Blob Storage</a:t>
                      </a:r>
                    </a:p>
                    <a:p>
                      <a:pPr algn="ctr"/>
                      <a:r>
                        <a:rPr lang="en-US" sz="1400"/>
                        <a:t>Azure functions</a:t>
                      </a:r>
                    </a:p>
                    <a:p>
                      <a:pPr algn="ctr"/>
                      <a:r>
                        <a:rPr lang="en-US" sz="1400"/>
                        <a:t>App Service</a:t>
                      </a:r>
                    </a:p>
                    <a:p>
                      <a:pPr algn="ctr"/>
                      <a:r>
                        <a:rPr lang="en-US" sz="1400"/>
                        <a:t>Azure Cognitive Search</a:t>
                      </a:r>
                    </a:p>
                    <a:p>
                      <a:pPr algn="ctr"/>
                      <a:r>
                        <a:rPr lang="en-US" sz="1400"/>
                        <a:t>Azure OpenAI service</a:t>
                      </a:r>
                    </a:p>
                  </a:txBody>
                  <a:tcPr marL="68580" marR="68580" marT="34290" marB="34290" anchor="ctr"/>
                </a:tc>
                <a:tc>
                  <a:txBody>
                    <a:bodyPr/>
                    <a:lstStyle/>
                    <a:p>
                      <a:pPr algn="ctr"/>
                      <a:r>
                        <a:rPr lang="en-US" sz="1200" dirty="0">
                          <a:hlinkClick r:id="rId4"/>
                        </a:rPr>
                        <a:t>https://github.com/microsoft/Customer-Service-Conversational-Insights-with-Azure-OpenAI-Services</a:t>
                      </a:r>
                      <a:endParaRPr lang="en-US" sz="1200" dirty="0"/>
                    </a:p>
                    <a:p>
                      <a:pPr algn="ctr"/>
                      <a:endParaRPr lang="en-US" sz="1200" dirty="0"/>
                    </a:p>
                  </a:txBody>
                  <a:tcPr marL="68580" marR="68580" marT="34290" marB="34290" anchor="ctr"/>
                </a:tc>
                <a:tc>
                  <a:txBody>
                    <a:bodyPr/>
                    <a:lstStyle/>
                    <a:p>
                      <a:pPr algn="ctr"/>
                      <a:r>
                        <a:rPr lang="en-US" sz="1400" dirty="0" err="1"/>
                        <a:t>Callminer</a:t>
                      </a:r>
                      <a:r>
                        <a:rPr lang="en-US" sz="1400" dirty="0"/>
                        <a:t>,</a:t>
                      </a:r>
                    </a:p>
                  </a:txBody>
                  <a:tcPr marL="68580" marR="68580" marT="34290" marB="34290" anchor="ctr"/>
                </a:tc>
                <a:extLst>
                  <a:ext uri="{0D108BD9-81ED-4DB2-BD59-A6C34878D82A}">
                    <a16:rowId xmlns:a16="http://schemas.microsoft.com/office/drawing/2014/main" val="1245800155"/>
                  </a:ext>
                </a:extLst>
              </a:tr>
              <a:tr h="891540">
                <a:tc>
                  <a:txBody>
                    <a:bodyPr/>
                    <a:lstStyle/>
                    <a:p>
                      <a:pPr algn="ctr"/>
                      <a:r>
                        <a:rPr lang="en-US" sz="1400"/>
                        <a:t>Business process automation</a:t>
                      </a:r>
                    </a:p>
                  </a:txBody>
                  <a:tcPr marL="68580" marR="68580" marT="34290" marB="34290" anchor="ctr"/>
                </a:tc>
                <a:tc>
                  <a:txBody>
                    <a:bodyPr/>
                    <a:lstStyle/>
                    <a:p>
                      <a:pPr algn="ctr"/>
                      <a:r>
                        <a:rPr lang="en-US" sz="1400"/>
                        <a:t>Enhance and automate a business process to improve efficiency</a:t>
                      </a:r>
                    </a:p>
                  </a:txBody>
                  <a:tcPr marL="68580" marR="68580" marT="34290" marB="34290" anchor="ctr"/>
                </a:tc>
                <a:tc>
                  <a:txBody>
                    <a:bodyPr/>
                    <a:lstStyle/>
                    <a:p>
                      <a:pPr algn="ctr"/>
                      <a:r>
                        <a:rPr lang="en-US" sz="1400"/>
                        <a:t>Cognitive search</a:t>
                      </a:r>
                    </a:p>
                    <a:p>
                      <a:pPr algn="ctr"/>
                      <a:r>
                        <a:rPr lang="en-US" sz="1400"/>
                        <a:t>Azure openAI</a:t>
                      </a:r>
                    </a:p>
                    <a:p>
                      <a:pPr algn="ctr"/>
                      <a:r>
                        <a:rPr lang="en-US" sz="1400"/>
                        <a:t>Orchestrator (Semantic kernel)</a:t>
                      </a:r>
                    </a:p>
                    <a:p>
                      <a:pPr algn="ctr"/>
                      <a:endParaRPr lang="en-US" sz="1400"/>
                    </a:p>
                  </a:txBody>
                  <a:tcPr marL="68580" marR="68580" marT="34290" marB="34290" anchor="ctr"/>
                </a:tc>
                <a:tc>
                  <a:txBody>
                    <a:bodyPr/>
                    <a:lstStyle/>
                    <a:p>
                      <a:pPr algn="ctr"/>
                      <a:r>
                        <a:rPr lang="en-US" sz="1200" dirty="0">
                          <a:hlinkClick r:id="rId5"/>
                        </a:rPr>
                        <a:t>https://github.com/Azure/business-process-automation</a:t>
                      </a:r>
                      <a:endParaRPr lang="en-US" sz="1200" dirty="0"/>
                    </a:p>
                  </a:txBody>
                  <a:tcPr marL="68580" marR="68580" marT="34290" marB="34290" anchor="ctr"/>
                </a:tc>
                <a:tc>
                  <a:txBody>
                    <a:bodyPr/>
                    <a:lstStyle/>
                    <a:p>
                      <a:pPr algn="ctr"/>
                      <a:r>
                        <a:rPr lang="en-US" sz="1400" dirty="0" err="1"/>
                        <a:t>Carmax</a:t>
                      </a:r>
                      <a:endParaRPr lang="en-US" sz="1400" dirty="0"/>
                    </a:p>
                  </a:txBody>
                  <a:tcPr marL="68580" marR="68580" marT="34290" marB="34290" anchor="ctr"/>
                </a:tc>
                <a:extLst>
                  <a:ext uri="{0D108BD9-81ED-4DB2-BD59-A6C34878D82A}">
                    <a16:rowId xmlns:a16="http://schemas.microsoft.com/office/drawing/2014/main" val="4172540587"/>
                  </a:ext>
                </a:extLst>
              </a:tr>
              <a:tr h="891540">
                <a:tc>
                  <a:txBody>
                    <a:bodyPr/>
                    <a:lstStyle/>
                    <a:p>
                      <a:pPr algn="ctr"/>
                      <a:r>
                        <a:rPr lang="en-US" sz="1400"/>
                        <a:t>External copilot </a:t>
                      </a:r>
                    </a:p>
                  </a:txBody>
                  <a:tcPr marL="68580" marR="68580" marT="34290" marB="34290" anchor="ctr"/>
                </a:tc>
                <a:tc>
                  <a:txBody>
                    <a:bodyPr/>
                    <a:lstStyle/>
                    <a:p>
                      <a:pPr marL="0" marR="0" lvl="0" indent="0" algn="ctr" defTabSz="1101603" rtl="0" eaLnBrk="1" fontAlgn="auto" latinLnBrk="0" hangingPunct="1">
                        <a:lnSpc>
                          <a:spcPct val="100000"/>
                        </a:lnSpc>
                        <a:spcBef>
                          <a:spcPts val="0"/>
                        </a:spcBef>
                        <a:spcAft>
                          <a:spcPts val="0"/>
                        </a:spcAft>
                        <a:buClrTx/>
                        <a:buSzTx/>
                        <a:buFontTx/>
                        <a:buNone/>
                        <a:tabLst/>
                        <a:defRPr/>
                      </a:pPr>
                      <a:r>
                        <a:rPr lang="en-GB" sz="1400">
                          <a:solidFill>
                            <a:srgbClr val="000000"/>
                          </a:solidFill>
                        </a:rPr>
                        <a:t>Advanced copilot architecture to orchestrate complex data sets and external plugins</a:t>
                      </a:r>
                      <a:endParaRPr lang="en-GB" sz="1400">
                        <a:solidFill>
                          <a:prstClr val="black"/>
                        </a:solidFill>
                      </a:endParaRPr>
                    </a:p>
                    <a:p>
                      <a:pPr algn="ctr"/>
                      <a:endParaRPr lang="en-US" sz="1400" i="0"/>
                    </a:p>
                  </a:txBody>
                  <a:tcPr marL="68580" marR="68580" marT="34290" marB="34290" anchor="ctr"/>
                </a:tc>
                <a:tc>
                  <a:txBody>
                    <a:bodyPr/>
                    <a:lstStyle/>
                    <a:p>
                      <a:pPr algn="ctr"/>
                      <a:r>
                        <a:rPr lang="en-US" sz="1400"/>
                        <a:t>Promptflow</a:t>
                      </a:r>
                    </a:p>
                    <a:p>
                      <a:pPr algn="ctr"/>
                      <a:r>
                        <a:rPr lang="en-US" sz="1400"/>
                        <a:t>Semantic kernel</a:t>
                      </a:r>
                    </a:p>
                    <a:p>
                      <a:pPr algn="ctr"/>
                      <a:r>
                        <a:rPr lang="en-US" sz="1400"/>
                        <a:t>Plugins</a:t>
                      </a:r>
                    </a:p>
                    <a:p>
                      <a:pPr algn="ctr"/>
                      <a:r>
                        <a:rPr lang="en-US" sz="1400"/>
                        <a:t>Cosmosdb</a:t>
                      </a:r>
                    </a:p>
                  </a:txBody>
                  <a:tcPr marL="68580" marR="68580" marT="34290" marB="34290" anchor="ctr"/>
                </a:tc>
                <a:tc>
                  <a:txBody>
                    <a:bodyPr/>
                    <a:lstStyle/>
                    <a:p>
                      <a:pPr algn="ctr"/>
                      <a:r>
                        <a:rPr lang="en-US" sz="1200">
                          <a:hlinkClick r:id="rId6"/>
                        </a:rPr>
                        <a:t>https://github.com/Azure-Samples/miyagi</a:t>
                      </a:r>
                      <a:endParaRPr lang="en-US" sz="1200"/>
                    </a:p>
                  </a:txBody>
                  <a:tcPr marL="68580" marR="68580" marT="34290" marB="34290" anchor="ctr"/>
                </a:tc>
                <a:tc>
                  <a:txBody>
                    <a:bodyPr/>
                    <a:lstStyle/>
                    <a:p>
                      <a:pPr algn="ctr"/>
                      <a:r>
                        <a:rPr lang="en-US" sz="1400" dirty="0" err="1"/>
                        <a:t>Zammo</a:t>
                      </a:r>
                      <a:r>
                        <a:rPr lang="en-US" sz="1400" dirty="0"/>
                        <a:t>, Typeface, thread </a:t>
                      </a:r>
                    </a:p>
                  </a:txBody>
                  <a:tcPr marL="68580" marR="68580" marT="34290" marB="34290" anchor="ctr"/>
                </a:tc>
                <a:extLst>
                  <a:ext uri="{0D108BD9-81ED-4DB2-BD59-A6C34878D82A}">
                    <a16:rowId xmlns:a16="http://schemas.microsoft.com/office/drawing/2014/main" val="1476656442"/>
                  </a:ext>
                </a:extLst>
              </a:tr>
            </a:tbl>
          </a:graphicData>
        </a:graphic>
      </p:graphicFrame>
    </p:spTree>
    <p:extLst>
      <p:ext uri="{BB962C8B-B14F-4D97-AF65-F5344CB8AC3E}">
        <p14:creationId xmlns:p14="http://schemas.microsoft.com/office/powerpoint/2010/main" val="41914910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8">
            <a:extLst>
              <a:ext uri="{FF2B5EF4-FFF2-40B4-BE49-F238E27FC236}">
                <a16:creationId xmlns:a16="http://schemas.microsoft.com/office/drawing/2014/main" id="{81C1FC32-58CF-6962-2720-9EC6F3E9E18E}"/>
              </a:ext>
            </a:extLst>
          </p:cNvPr>
          <p:cNvSpPr txBox="1">
            <a:spLocks/>
          </p:cNvSpPr>
          <p:nvPr/>
        </p:nvSpPr>
        <p:spPr>
          <a:xfrm>
            <a:off x="1007478" y="568015"/>
            <a:ext cx="10492096" cy="48223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ChatGPT with Enterprise </a:t>
            </a:r>
            <a:b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b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(Docs + Cognitive Search </a:t>
            </a:r>
            <a:r>
              <a:rPr kumimoji="0" lang="en-US" sz="2800" b="1" i="1"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Semantic</a:t>
            </a: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 Search)</a:t>
            </a:r>
            <a:endPar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3" name="Content Placeholder 13">
            <a:extLst>
              <a:ext uri="{FF2B5EF4-FFF2-40B4-BE49-F238E27FC236}">
                <a16:creationId xmlns:a16="http://schemas.microsoft.com/office/drawing/2014/main" id="{027710D3-0964-7469-AFAA-77B5BF0C49B7}"/>
              </a:ext>
            </a:extLst>
          </p:cNvPr>
          <p:cNvSpPr txBox="1">
            <a:spLocks/>
          </p:cNvSpPr>
          <p:nvPr/>
        </p:nvSpPr>
        <p:spPr>
          <a:xfrm>
            <a:off x="3256938" y="1388221"/>
            <a:ext cx="5541374" cy="2492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Extract precise answers from your unstructured documents</a:t>
            </a:r>
            <a:endParaRPr kumimoji="0" lang="en-US" sz="2800" b="0" i="0" u="none" strike="noStrike" kern="1200" cap="none" spc="0" normalizeH="0" baseline="0" noProof="0">
              <a:ln>
                <a:noFill/>
              </a:ln>
              <a:solidFill>
                <a:srgbClr val="50E6FF"/>
              </a:solidFill>
              <a:effectLst/>
              <a:uLnTx/>
              <a:uFillTx/>
              <a:latin typeface="Segoe UI"/>
              <a:ea typeface="+mn-ea"/>
              <a:cs typeface="+mn-cs"/>
            </a:endParaRPr>
          </a:p>
        </p:txBody>
      </p:sp>
      <p:cxnSp>
        <p:nvCxnSpPr>
          <p:cNvPr id="4" name="Straight Arrow Connector 3">
            <a:extLst>
              <a:ext uri="{FF2B5EF4-FFF2-40B4-BE49-F238E27FC236}">
                <a16:creationId xmlns:a16="http://schemas.microsoft.com/office/drawing/2014/main" id="{B270F072-2435-085B-BCDC-296928770636}"/>
              </a:ext>
              <a:ext uri="{C183D7F6-B498-43B3-948B-1728B52AA6E4}">
                <adec:decorative xmlns:adec="http://schemas.microsoft.com/office/drawing/2017/decorative" val="1"/>
              </a:ext>
            </a:extLst>
          </p:cNvPr>
          <p:cNvCxnSpPr>
            <a:cxnSpLocks/>
          </p:cNvCxnSpPr>
          <p:nvPr/>
        </p:nvCxnSpPr>
        <p:spPr>
          <a:xfrm>
            <a:off x="4528458" y="5111253"/>
            <a:ext cx="706739" cy="0"/>
          </a:xfrm>
          <a:prstGeom prst="straightConnector1">
            <a:avLst/>
          </a:prstGeom>
          <a:noFill/>
          <a:ln w="12700" cap="flat" cmpd="sng" algn="ctr">
            <a:solidFill>
              <a:sysClr val="window" lastClr="FFFFFF"/>
            </a:solidFill>
            <a:prstDash val="solid"/>
            <a:headEnd type="none"/>
            <a:tailEnd type="triangle"/>
          </a:ln>
          <a:effectLst/>
        </p:spPr>
      </p:cxnSp>
      <p:sp>
        <p:nvSpPr>
          <p:cNvPr id="5" name="TextBox 4">
            <a:extLst>
              <a:ext uri="{FF2B5EF4-FFF2-40B4-BE49-F238E27FC236}">
                <a16:creationId xmlns:a16="http://schemas.microsoft.com/office/drawing/2014/main" id="{36600DC7-4CE4-C5BF-3621-9255012757D6}"/>
              </a:ext>
              <a:ext uri="{C183D7F6-B498-43B3-948B-1728B52AA6E4}">
                <adec:decorative xmlns:adec="http://schemas.microsoft.com/office/drawing/2017/decorative" val="1"/>
              </a:ext>
            </a:extLst>
          </p:cNvPr>
          <p:cNvSpPr txBox="1"/>
          <p:nvPr/>
        </p:nvSpPr>
        <p:spPr>
          <a:xfrm>
            <a:off x="1072914" y="5132089"/>
            <a:ext cx="1131126"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Storage</a:t>
            </a:r>
          </a:p>
        </p:txBody>
      </p:sp>
      <p:sp>
        <p:nvSpPr>
          <p:cNvPr id="6" name="Rectangle: Rounded Corners 5">
            <a:extLst>
              <a:ext uri="{FF2B5EF4-FFF2-40B4-BE49-F238E27FC236}">
                <a16:creationId xmlns:a16="http://schemas.microsoft.com/office/drawing/2014/main" id="{0402DB2F-157E-8842-C57C-B3D211628DDE}"/>
              </a:ext>
              <a:ext uri="{C183D7F6-B498-43B3-948B-1728B52AA6E4}">
                <adec:decorative xmlns:adec="http://schemas.microsoft.com/office/drawing/2017/decorative" val="1"/>
              </a:ext>
            </a:extLst>
          </p:cNvPr>
          <p:cNvSpPr/>
          <p:nvPr/>
        </p:nvSpPr>
        <p:spPr bwMode="auto">
          <a:xfrm>
            <a:off x="5531133" y="4142123"/>
            <a:ext cx="2681487" cy="1938856"/>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22F2A818-6F8C-89F2-7444-8891455A3570}"/>
              </a:ext>
              <a:ext uri="{C183D7F6-B498-43B3-948B-1728B52AA6E4}">
                <adec:decorative xmlns:adec="http://schemas.microsoft.com/office/drawing/2017/decorative" val="1"/>
              </a:ext>
            </a:extLst>
          </p:cNvPr>
          <p:cNvSpPr/>
          <p:nvPr/>
        </p:nvSpPr>
        <p:spPr bwMode="auto">
          <a:xfrm>
            <a:off x="5531133" y="5469405"/>
            <a:ext cx="2681487" cy="5861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Search</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82D134A3-90F5-3CAB-8205-911C4FF208D8}"/>
              </a:ext>
              <a:ext uri="{C183D7F6-B498-43B3-948B-1728B52AA6E4}">
                <adec:decorative xmlns:adec="http://schemas.microsoft.com/office/drawing/2017/decorative" val="1"/>
              </a:ext>
            </a:extLst>
          </p:cNvPr>
          <p:cNvSpPr txBox="1"/>
          <p:nvPr/>
        </p:nvSpPr>
        <p:spPr>
          <a:xfrm>
            <a:off x="5894709" y="4142123"/>
            <a:ext cx="2037160" cy="291205"/>
          </a:xfrm>
          <a:prstGeom prst="rect">
            <a:avLst/>
          </a:prstGeom>
          <a:noFill/>
        </p:spPr>
        <p:txBody>
          <a:bodyPr wrap="square" rtlCol="0">
            <a:spAutoFit/>
          </a:bodyPr>
          <a:lstStyle/>
          <a:p>
            <a:pPr algn="ctr">
              <a:defRPr/>
            </a:pPr>
            <a:r>
              <a:rPr lang="en-CA" sz="1400">
                <a:solidFill>
                  <a:prstClr val="white"/>
                </a:solidFill>
                <a:latin typeface="Segoe UI Semibold" panose="020B0702040204020203" pitchFamily="34" charset="0"/>
                <a:cs typeface="Segoe UI Semibold" panose="020B0702040204020203" pitchFamily="34" charset="0"/>
              </a:rPr>
              <a:t>Search Layer</a:t>
            </a:r>
          </a:p>
        </p:txBody>
      </p:sp>
      <p:cxnSp>
        <p:nvCxnSpPr>
          <p:cNvPr id="9" name="Straight Arrow Connector 8">
            <a:extLst>
              <a:ext uri="{FF2B5EF4-FFF2-40B4-BE49-F238E27FC236}">
                <a16:creationId xmlns:a16="http://schemas.microsoft.com/office/drawing/2014/main" id="{F6964F04-74A7-3761-BA09-D364FCD8E992}"/>
              </a:ext>
              <a:ext uri="{C183D7F6-B498-43B3-948B-1728B52AA6E4}">
                <adec:decorative xmlns:adec="http://schemas.microsoft.com/office/drawing/2017/decorative" val="1"/>
              </a:ext>
            </a:extLst>
          </p:cNvPr>
          <p:cNvCxnSpPr>
            <a:cxnSpLocks/>
          </p:cNvCxnSpPr>
          <p:nvPr/>
        </p:nvCxnSpPr>
        <p:spPr>
          <a:xfrm>
            <a:off x="2766555" y="5086393"/>
            <a:ext cx="759239" cy="0"/>
          </a:xfrm>
          <a:prstGeom prst="straightConnector1">
            <a:avLst/>
          </a:prstGeom>
          <a:noFill/>
          <a:ln w="12700" cap="flat" cmpd="sng" algn="ctr">
            <a:solidFill>
              <a:sysClr val="window" lastClr="FFFFFF"/>
            </a:solidFill>
            <a:prstDash val="solid"/>
            <a:headEnd type="none"/>
            <a:tailEnd type="triangle"/>
          </a:ln>
          <a:effectLst/>
        </p:spPr>
      </p:cxnSp>
      <p:pic>
        <p:nvPicPr>
          <p:cNvPr id="10" name="Graphic 9">
            <a:extLst>
              <a:ext uri="{FF2B5EF4-FFF2-40B4-BE49-F238E27FC236}">
                <a16:creationId xmlns:a16="http://schemas.microsoft.com/office/drawing/2014/main" id="{B55A6962-8437-BA58-6CCA-50D3760FE4D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89836" y="4671670"/>
            <a:ext cx="497283" cy="497283"/>
          </a:xfrm>
          <a:prstGeom prst="rect">
            <a:avLst/>
          </a:prstGeom>
        </p:spPr>
      </p:pic>
      <p:sp>
        <p:nvSpPr>
          <p:cNvPr id="11" name="TextBox 10">
            <a:extLst>
              <a:ext uri="{FF2B5EF4-FFF2-40B4-BE49-F238E27FC236}">
                <a16:creationId xmlns:a16="http://schemas.microsoft.com/office/drawing/2014/main" id="{7EA5365C-0183-6685-E232-EBD4485DC4E9}"/>
              </a:ext>
              <a:ext uri="{C183D7F6-B498-43B3-948B-1728B52AA6E4}">
                <adec:decorative xmlns:adec="http://schemas.microsoft.com/office/drawing/2017/decorative" val="1"/>
              </a:ext>
            </a:extLst>
          </p:cNvPr>
          <p:cNvSpPr txBox="1"/>
          <p:nvPr/>
        </p:nvSpPr>
        <p:spPr>
          <a:xfrm>
            <a:off x="4460077" y="4647333"/>
            <a:ext cx="843500"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Extracted</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paragraphs</a:t>
            </a:r>
          </a:p>
        </p:txBody>
      </p:sp>
      <p:sp>
        <p:nvSpPr>
          <p:cNvPr id="12" name="Rectangle: Rounded Corners 11">
            <a:extLst>
              <a:ext uri="{FF2B5EF4-FFF2-40B4-BE49-F238E27FC236}">
                <a16:creationId xmlns:a16="http://schemas.microsoft.com/office/drawing/2014/main" id="{49087D22-4A85-26D9-792A-0D35E073A133}"/>
              </a:ext>
              <a:ext uri="{C183D7F6-B498-43B3-948B-1728B52AA6E4}">
                <adec:decorative xmlns:adec="http://schemas.microsoft.com/office/drawing/2017/decorative" val="1"/>
              </a:ext>
            </a:extLst>
          </p:cNvPr>
          <p:cNvSpPr/>
          <p:nvPr/>
        </p:nvSpPr>
        <p:spPr bwMode="auto">
          <a:xfrm>
            <a:off x="625706" y="4205771"/>
            <a:ext cx="1976597" cy="1777098"/>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A0D0A5E5-E8CA-B727-7369-52DDCD2C05AF}"/>
              </a:ext>
              <a:ext uri="{C183D7F6-B498-43B3-948B-1728B52AA6E4}">
                <adec:decorative xmlns:adec="http://schemas.microsoft.com/office/drawing/2017/decorative" val="1"/>
              </a:ext>
            </a:extLst>
          </p:cNvPr>
          <p:cNvSpPr/>
          <p:nvPr/>
        </p:nvSpPr>
        <p:spPr bwMode="auto">
          <a:xfrm>
            <a:off x="461453" y="5363334"/>
            <a:ext cx="2305102"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Unstructured documents</a:t>
            </a:r>
            <a:b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(pdf, docx, etc.)</a:t>
            </a:r>
          </a:p>
        </p:txBody>
      </p:sp>
      <p:sp>
        <p:nvSpPr>
          <p:cNvPr id="14" name="TextBox 13">
            <a:extLst>
              <a:ext uri="{FF2B5EF4-FFF2-40B4-BE49-F238E27FC236}">
                <a16:creationId xmlns:a16="http://schemas.microsoft.com/office/drawing/2014/main" id="{156EA8B3-05A0-7783-BE39-79DA01E8A645}"/>
              </a:ext>
              <a:ext uri="{C183D7F6-B498-43B3-948B-1728B52AA6E4}">
                <adec:decorative xmlns:adec="http://schemas.microsoft.com/office/drawing/2017/decorative" val="1"/>
              </a:ext>
            </a:extLst>
          </p:cNvPr>
          <p:cNvSpPr txBox="1"/>
          <p:nvPr/>
        </p:nvSpPr>
        <p:spPr>
          <a:xfrm>
            <a:off x="468870" y="4233794"/>
            <a:ext cx="2290269" cy="307777"/>
          </a:xfrm>
          <a:prstGeom prst="rect">
            <a:avLst/>
          </a:prstGeom>
          <a:noFill/>
        </p:spPr>
        <p:txBody>
          <a:bodyPr wrap="square" rtlCol="0">
            <a:spAutoFit/>
          </a:bodyPr>
          <a:lstStyle/>
          <a:p>
            <a:pPr algn="ctr">
              <a:defRPr/>
            </a:pPr>
            <a:r>
              <a:rPr lang="en-US" sz="1400">
                <a:solidFill>
                  <a:prstClr val="white"/>
                </a:solidFill>
                <a:latin typeface="Segoe UI Semibold" panose="020B0702040204020203" pitchFamily="34" charset="0"/>
                <a:cs typeface="Segoe UI Semibold" panose="020B0702040204020203" pitchFamily="34" charset="0"/>
              </a:rPr>
              <a:t>Knowledge Base</a:t>
            </a:r>
            <a:endParaRPr lang="en-CA" sz="1400">
              <a:solidFill>
                <a:prstClr val="white"/>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AE90AEF4-EADB-5C4C-CA04-7D1D5EA905C9}"/>
              </a:ext>
              <a:ext uri="{C183D7F6-B498-43B3-948B-1728B52AA6E4}">
                <adec:decorative xmlns:adec="http://schemas.microsoft.com/office/drawing/2017/decorative" val="1"/>
              </a:ext>
            </a:extLst>
          </p:cNvPr>
          <p:cNvSpPr txBox="1"/>
          <p:nvPr/>
        </p:nvSpPr>
        <p:spPr>
          <a:xfrm>
            <a:off x="3570809" y="5284331"/>
            <a:ext cx="861133"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Form</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Recognizer</a:t>
            </a:r>
          </a:p>
        </p:txBody>
      </p:sp>
      <p:sp>
        <p:nvSpPr>
          <p:cNvPr id="16" name="TextBox 15">
            <a:extLst>
              <a:ext uri="{FF2B5EF4-FFF2-40B4-BE49-F238E27FC236}">
                <a16:creationId xmlns:a16="http://schemas.microsoft.com/office/drawing/2014/main" id="{E2F4A878-1F65-C416-6F2A-C886B12ADDE4}"/>
              </a:ext>
              <a:ext uri="{C183D7F6-B498-43B3-948B-1728B52AA6E4}">
                <adec:decorative xmlns:adec="http://schemas.microsoft.com/office/drawing/2017/decorative" val="1"/>
              </a:ext>
            </a:extLst>
          </p:cNvPr>
          <p:cNvSpPr txBox="1"/>
          <p:nvPr/>
        </p:nvSpPr>
        <p:spPr>
          <a:xfrm>
            <a:off x="2607361" y="4651682"/>
            <a:ext cx="1089116" cy="400110"/>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Raw documents</a:t>
            </a:r>
          </a:p>
        </p:txBody>
      </p:sp>
      <p:pic>
        <p:nvPicPr>
          <p:cNvPr id="17" name="Picture 8">
            <a:extLst>
              <a:ext uri="{FF2B5EF4-FFF2-40B4-BE49-F238E27FC236}">
                <a16:creationId xmlns:a16="http://schemas.microsoft.com/office/drawing/2014/main" id="{D8CDD227-FA4D-482E-4C3F-3226F1FEC60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704379" y="4694843"/>
            <a:ext cx="647517" cy="64751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18FEEFCC-6DFD-0602-DB53-58329E0A8441}"/>
              </a:ext>
            </a:extLst>
          </p:cNvPr>
          <p:cNvGrpSpPr/>
          <p:nvPr/>
        </p:nvGrpSpPr>
        <p:grpSpPr>
          <a:xfrm>
            <a:off x="10522048" y="2451103"/>
            <a:ext cx="573869" cy="1042102"/>
            <a:chOff x="3302475" y="1745260"/>
            <a:chExt cx="573869" cy="1042102"/>
          </a:xfrm>
        </p:grpSpPr>
        <p:grpSp>
          <p:nvGrpSpPr>
            <p:cNvPr id="19" name="Group 18">
              <a:extLst>
                <a:ext uri="{FF2B5EF4-FFF2-40B4-BE49-F238E27FC236}">
                  <a16:creationId xmlns:a16="http://schemas.microsoft.com/office/drawing/2014/main" id="{A6BF03F0-D2CE-40D3-2CE7-C26C67A80935}"/>
                </a:ext>
              </a:extLst>
            </p:cNvPr>
            <p:cNvGrpSpPr/>
            <p:nvPr/>
          </p:nvGrpSpPr>
          <p:grpSpPr>
            <a:xfrm>
              <a:off x="3333399" y="1868737"/>
              <a:ext cx="542945" cy="599305"/>
              <a:chOff x="4791177" y="2725299"/>
              <a:chExt cx="583305" cy="643849"/>
            </a:xfrm>
          </p:grpSpPr>
          <p:grpSp>
            <p:nvGrpSpPr>
              <p:cNvPr id="22" name="Group 21">
                <a:extLst>
                  <a:ext uri="{FF2B5EF4-FFF2-40B4-BE49-F238E27FC236}">
                    <a16:creationId xmlns:a16="http://schemas.microsoft.com/office/drawing/2014/main" id="{891CD8D5-9F64-5658-91A3-A4ED1557575E}"/>
                  </a:ext>
                </a:extLst>
              </p:cNvPr>
              <p:cNvGrpSpPr/>
              <p:nvPr/>
            </p:nvGrpSpPr>
            <p:grpSpPr>
              <a:xfrm>
                <a:off x="4869000" y="2981621"/>
                <a:ext cx="505482" cy="387527"/>
                <a:chOff x="4764224" y="2905396"/>
                <a:chExt cx="614227" cy="470896"/>
              </a:xfrm>
            </p:grpSpPr>
            <p:grpSp>
              <p:nvGrpSpPr>
                <p:cNvPr id="26" name="Group 25">
                  <a:extLst>
                    <a:ext uri="{FF2B5EF4-FFF2-40B4-BE49-F238E27FC236}">
                      <a16:creationId xmlns:a16="http://schemas.microsoft.com/office/drawing/2014/main" id="{868672C4-93C6-5D5D-A279-5AF80FA24CCD}"/>
                    </a:ext>
                  </a:extLst>
                </p:cNvPr>
                <p:cNvGrpSpPr/>
                <p:nvPr/>
              </p:nvGrpSpPr>
              <p:grpSpPr>
                <a:xfrm>
                  <a:off x="4764224" y="2988149"/>
                  <a:ext cx="347088" cy="388143"/>
                  <a:chOff x="1175042" y="1972326"/>
                  <a:chExt cx="147106" cy="164506"/>
                </a:xfrm>
                <a:solidFill>
                  <a:srgbClr val="409AE1"/>
                </a:solidFill>
              </p:grpSpPr>
              <p:sp>
                <p:nvSpPr>
                  <p:cNvPr id="31" name="Freeform 5">
                    <a:extLst>
                      <a:ext uri="{FF2B5EF4-FFF2-40B4-BE49-F238E27FC236}">
                        <a16:creationId xmlns:a16="http://schemas.microsoft.com/office/drawing/2014/main" id="{4AD8A9C8-66DE-8224-3996-C26D1821B05E}"/>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2" name="Oval 31">
                    <a:extLst>
                      <a:ext uri="{FF2B5EF4-FFF2-40B4-BE49-F238E27FC236}">
                        <a16:creationId xmlns:a16="http://schemas.microsoft.com/office/drawing/2014/main" id="{B18BB510-ABFB-09A1-B430-D2CF54ECE49E}"/>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75670F05-1D61-3B70-8F73-ECEB067761A3}"/>
                    </a:ext>
                  </a:extLst>
                </p:cNvPr>
                <p:cNvGrpSpPr/>
                <p:nvPr/>
              </p:nvGrpSpPr>
              <p:grpSpPr>
                <a:xfrm>
                  <a:off x="5031363" y="2905396"/>
                  <a:ext cx="347088" cy="388143"/>
                  <a:chOff x="1175042" y="1972326"/>
                  <a:chExt cx="147106" cy="164506"/>
                </a:xfrm>
              </p:grpSpPr>
              <p:sp>
                <p:nvSpPr>
                  <p:cNvPr id="29" name="Freeform 5">
                    <a:extLst>
                      <a:ext uri="{FF2B5EF4-FFF2-40B4-BE49-F238E27FC236}">
                        <a16:creationId xmlns:a16="http://schemas.microsoft.com/office/drawing/2014/main" id="{F7D05C1F-C0DD-E718-8713-4411F2538A51}"/>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0" name="Oval 29">
                    <a:extLst>
                      <a:ext uri="{FF2B5EF4-FFF2-40B4-BE49-F238E27FC236}">
                        <a16:creationId xmlns:a16="http://schemas.microsoft.com/office/drawing/2014/main" id="{D06CEE66-47A6-8133-BF77-FFDE19074DC4}"/>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28" name="Freeform 28">
                  <a:extLst>
                    <a:ext uri="{FF2B5EF4-FFF2-40B4-BE49-F238E27FC236}">
                      <a16:creationId xmlns:a16="http://schemas.microsoft.com/office/drawing/2014/main" id="{788A15E0-F4CA-5978-5889-253522B63361}"/>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C906FAB-2698-A9CF-31ED-6E98EF8EEA98}"/>
                  </a:ext>
                </a:extLst>
              </p:cNvPr>
              <p:cNvGrpSpPr/>
              <p:nvPr/>
            </p:nvGrpSpPr>
            <p:grpSpPr>
              <a:xfrm>
                <a:off x="4791177" y="2725299"/>
                <a:ext cx="324620" cy="292851"/>
                <a:chOff x="4764983" y="2720537"/>
                <a:chExt cx="324620" cy="292851"/>
              </a:xfrm>
            </p:grpSpPr>
            <p:sp>
              <p:nvSpPr>
                <p:cNvPr id="24" name="Rectangle: Rounded Corners 23">
                  <a:extLst>
                    <a:ext uri="{FF2B5EF4-FFF2-40B4-BE49-F238E27FC236}">
                      <a16:creationId xmlns:a16="http://schemas.microsoft.com/office/drawing/2014/main" id="{46099355-A71F-759F-2AB7-936C4B93155E}"/>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128">
                  <a:extLst>
                    <a:ext uri="{FF2B5EF4-FFF2-40B4-BE49-F238E27FC236}">
                      <a16:creationId xmlns:a16="http://schemas.microsoft.com/office/drawing/2014/main" id="{EC14B665-197D-7C43-CB9B-2E1EEAB3E869}"/>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0" name="TextBox 19">
              <a:extLst>
                <a:ext uri="{FF2B5EF4-FFF2-40B4-BE49-F238E27FC236}">
                  <a16:creationId xmlns:a16="http://schemas.microsoft.com/office/drawing/2014/main" id="{24BD3A98-E82F-C4D1-419A-6625BBCC01DB}"/>
                </a:ext>
                <a:ext uri="{C183D7F6-B498-43B3-948B-1728B52AA6E4}">
                  <adec:decorative xmlns:adec="http://schemas.microsoft.com/office/drawing/2017/decorative" val="1"/>
                </a:ext>
              </a:extLst>
            </p:cNvPr>
            <p:cNvSpPr txBox="1"/>
            <p:nvPr/>
          </p:nvSpPr>
          <p:spPr>
            <a:xfrm>
              <a:off x="3354299" y="2541141"/>
              <a:ext cx="50045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Users</a:t>
              </a:r>
            </a:p>
          </p:txBody>
        </p:sp>
        <p:sp>
          <p:nvSpPr>
            <p:cNvPr id="21" name="TextBox 20">
              <a:extLst>
                <a:ext uri="{FF2B5EF4-FFF2-40B4-BE49-F238E27FC236}">
                  <a16:creationId xmlns:a16="http://schemas.microsoft.com/office/drawing/2014/main" id="{BB72FD38-049A-89C2-62C2-485F46C8E9EF}"/>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sp>
        <p:nvSpPr>
          <p:cNvPr id="33" name="TextBox 32">
            <a:extLst>
              <a:ext uri="{FF2B5EF4-FFF2-40B4-BE49-F238E27FC236}">
                <a16:creationId xmlns:a16="http://schemas.microsoft.com/office/drawing/2014/main" id="{3514FB1F-2CE9-CAA6-4155-FBC436383640}"/>
              </a:ext>
              <a:ext uri="{C183D7F6-B498-43B3-948B-1728B52AA6E4}">
                <adec:decorative xmlns:adec="http://schemas.microsoft.com/office/drawing/2017/decorative" val="1"/>
              </a:ext>
            </a:extLst>
          </p:cNvPr>
          <p:cNvSpPr txBox="1"/>
          <p:nvPr/>
        </p:nvSpPr>
        <p:spPr>
          <a:xfrm>
            <a:off x="7752476" y="2673597"/>
            <a:ext cx="2003249"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Questions/ Query Knowledge</a:t>
            </a:r>
          </a:p>
        </p:txBody>
      </p:sp>
      <p:sp>
        <p:nvSpPr>
          <p:cNvPr id="34" name="TextBox 33">
            <a:extLst>
              <a:ext uri="{FF2B5EF4-FFF2-40B4-BE49-F238E27FC236}">
                <a16:creationId xmlns:a16="http://schemas.microsoft.com/office/drawing/2014/main" id="{801B885D-FC8A-5C79-2E95-7CA9985E1273}"/>
              </a:ext>
              <a:ext uri="{C183D7F6-B498-43B3-948B-1728B52AA6E4}">
                <adec:decorative xmlns:adec="http://schemas.microsoft.com/office/drawing/2017/decorative" val="1"/>
              </a:ext>
            </a:extLst>
          </p:cNvPr>
          <p:cNvSpPr txBox="1"/>
          <p:nvPr/>
        </p:nvSpPr>
        <p:spPr>
          <a:xfrm>
            <a:off x="9175262" y="4417528"/>
            <a:ext cx="1020464" cy="861774"/>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Azure</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OpenAI Service</a:t>
            </a:r>
          </a:p>
          <a:p>
            <a:pPr algn="ctr">
              <a:defRPr/>
            </a:pPr>
            <a:r>
              <a:rPr lang="en-CA" sz="1000">
                <a:solidFill>
                  <a:prstClr val="white"/>
                </a:solidFill>
                <a:latin typeface="Segoe UI Semibold" panose="020B0702040204020203" pitchFamily="34" charset="0"/>
                <a:cs typeface="Segoe UI Semibold" panose="020B0702040204020203" pitchFamily="34" charset="0"/>
              </a:rPr>
              <a:t>Answering Prompt</a:t>
            </a:r>
          </a:p>
        </p:txBody>
      </p:sp>
      <p:cxnSp>
        <p:nvCxnSpPr>
          <p:cNvPr id="35" name="Connector: Elbow 34">
            <a:extLst>
              <a:ext uri="{FF2B5EF4-FFF2-40B4-BE49-F238E27FC236}">
                <a16:creationId xmlns:a16="http://schemas.microsoft.com/office/drawing/2014/main" id="{DCD63CF7-40D8-0DF7-966C-64E487FA6A82}"/>
              </a:ext>
            </a:extLst>
          </p:cNvPr>
          <p:cNvCxnSpPr>
            <a:cxnSpLocks/>
            <a:endCxn id="8" idx="0"/>
          </p:cNvCxnSpPr>
          <p:nvPr/>
        </p:nvCxnSpPr>
        <p:spPr>
          <a:xfrm rot="10800000" flipV="1">
            <a:off x="6913289" y="2940463"/>
            <a:ext cx="3499674" cy="1201659"/>
          </a:xfrm>
          <a:prstGeom prst="bentConnector2">
            <a:avLst/>
          </a:prstGeom>
          <a:noFill/>
          <a:ln w="12700" cap="flat" cmpd="sng" algn="ctr">
            <a:solidFill>
              <a:sysClr val="window" lastClr="FFFFFF"/>
            </a:solidFill>
            <a:prstDash val="solid"/>
            <a:headEnd type="none"/>
            <a:tailEnd type="triangle"/>
          </a:ln>
          <a:effectLst/>
        </p:spPr>
      </p:cxnSp>
      <p:cxnSp>
        <p:nvCxnSpPr>
          <p:cNvPr id="36" name="Straight Arrow Connector 35">
            <a:extLst>
              <a:ext uri="{FF2B5EF4-FFF2-40B4-BE49-F238E27FC236}">
                <a16:creationId xmlns:a16="http://schemas.microsoft.com/office/drawing/2014/main" id="{A70C0CA5-1EAC-FA53-2335-A5C65F559BA6}"/>
              </a:ext>
              <a:ext uri="{C183D7F6-B498-43B3-948B-1728B52AA6E4}">
                <adec:decorative xmlns:adec="http://schemas.microsoft.com/office/drawing/2017/decorative" val="1"/>
              </a:ext>
            </a:extLst>
          </p:cNvPr>
          <p:cNvCxnSpPr>
            <a:cxnSpLocks/>
          </p:cNvCxnSpPr>
          <p:nvPr/>
        </p:nvCxnSpPr>
        <p:spPr>
          <a:xfrm>
            <a:off x="8332157" y="4818547"/>
            <a:ext cx="1047305" cy="0"/>
          </a:xfrm>
          <a:prstGeom prst="straightConnector1">
            <a:avLst/>
          </a:prstGeom>
          <a:noFill/>
          <a:ln w="12700" cap="flat" cmpd="sng" algn="ctr">
            <a:solidFill>
              <a:sysClr val="window" lastClr="FFFFFF"/>
            </a:solidFill>
            <a:prstDash val="solid"/>
            <a:headEnd type="none"/>
            <a:tailEnd type="triangle"/>
          </a:ln>
          <a:effectLst/>
        </p:spPr>
      </p:cxnSp>
      <p:sp>
        <p:nvSpPr>
          <p:cNvPr id="37" name="TextBox 36">
            <a:extLst>
              <a:ext uri="{FF2B5EF4-FFF2-40B4-BE49-F238E27FC236}">
                <a16:creationId xmlns:a16="http://schemas.microsoft.com/office/drawing/2014/main" id="{5B729529-573F-0CB8-6AA1-D82C3EB91703}"/>
              </a:ext>
              <a:ext uri="{C183D7F6-B498-43B3-948B-1728B52AA6E4}">
                <adec:decorative xmlns:adec="http://schemas.microsoft.com/office/drawing/2017/decorative" val="1"/>
              </a:ext>
            </a:extLst>
          </p:cNvPr>
          <p:cNvSpPr txBox="1"/>
          <p:nvPr/>
        </p:nvSpPr>
        <p:spPr>
          <a:xfrm>
            <a:off x="8446859" y="4371046"/>
            <a:ext cx="843501"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Top k</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paragraphs</a:t>
            </a:r>
          </a:p>
        </p:txBody>
      </p:sp>
      <p:sp>
        <p:nvSpPr>
          <p:cNvPr id="38" name="TextBox 37">
            <a:extLst>
              <a:ext uri="{FF2B5EF4-FFF2-40B4-BE49-F238E27FC236}">
                <a16:creationId xmlns:a16="http://schemas.microsoft.com/office/drawing/2014/main" id="{3574B529-A5B7-1BF8-0A87-0252CD72AAC0}"/>
              </a:ext>
              <a:ext uri="{C183D7F6-B498-43B3-948B-1728B52AA6E4}">
                <adec:decorative xmlns:adec="http://schemas.microsoft.com/office/drawing/2017/decorative" val="1"/>
              </a:ext>
            </a:extLst>
          </p:cNvPr>
          <p:cNvSpPr txBox="1"/>
          <p:nvPr/>
        </p:nvSpPr>
        <p:spPr>
          <a:xfrm>
            <a:off x="10132919" y="4085357"/>
            <a:ext cx="670376" cy="246221"/>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Answers</a:t>
            </a:r>
          </a:p>
        </p:txBody>
      </p:sp>
      <p:cxnSp>
        <p:nvCxnSpPr>
          <p:cNvPr id="39" name="Connector: Elbow 38">
            <a:extLst>
              <a:ext uri="{FF2B5EF4-FFF2-40B4-BE49-F238E27FC236}">
                <a16:creationId xmlns:a16="http://schemas.microsoft.com/office/drawing/2014/main" id="{8FA64D53-1762-5AE9-5B35-8CC56A05C728}"/>
              </a:ext>
            </a:extLst>
          </p:cNvPr>
          <p:cNvCxnSpPr>
            <a:cxnSpLocks/>
          </p:cNvCxnSpPr>
          <p:nvPr/>
        </p:nvCxnSpPr>
        <p:spPr>
          <a:xfrm flipV="1">
            <a:off x="9966245" y="3600423"/>
            <a:ext cx="842738" cy="1205419"/>
          </a:xfrm>
          <a:prstGeom prst="bentConnector2">
            <a:avLst/>
          </a:prstGeom>
          <a:noFill/>
          <a:ln w="12700" cap="flat" cmpd="sng" algn="ctr">
            <a:solidFill>
              <a:sysClr val="window" lastClr="FFFFFF"/>
            </a:solidFill>
            <a:prstDash val="solid"/>
            <a:headEnd type="none"/>
            <a:tailEnd type="triangle"/>
          </a:ln>
          <a:effectLst/>
        </p:spPr>
      </p:cxnSp>
      <p:sp>
        <p:nvSpPr>
          <p:cNvPr id="40" name="Rectangle 39">
            <a:extLst>
              <a:ext uri="{FF2B5EF4-FFF2-40B4-BE49-F238E27FC236}">
                <a16:creationId xmlns:a16="http://schemas.microsoft.com/office/drawing/2014/main" id="{C58FB87C-0490-909D-498F-1CEF718E8810}"/>
              </a:ext>
            </a:extLst>
          </p:cNvPr>
          <p:cNvSpPr/>
          <p:nvPr/>
        </p:nvSpPr>
        <p:spPr bwMode="auto">
          <a:xfrm>
            <a:off x="114301" y="6221186"/>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6">
                  <a:extLst>
                    <a:ext uri="{A12FA001-AC4F-418D-AE19-62706E023703}">
                      <ahyp:hlinkClr xmlns:ahyp="http://schemas.microsoft.com/office/drawing/2018/hyperlinkcolor" val="tx"/>
                    </a:ext>
                  </a:extLst>
                </a:hlinkClick>
              </a:rPr>
              <a:t>Solution Accelerator</a:t>
            </a:r>
            <a:endPar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75D426C1-0E6E-2787-EFB2-F4111C630EA7}"/>
              </a:ext>
            </a:extLst>
          </p:cNvPr>
          <p:cNvSpPr/>
          <p:nvPr/>
        </p:nvSpPr>
        <p:spPr bwMode="auto">
          <a:xfrm>
            <a:off x="1185967" y="6228313"/>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7">
                  <a:extLst>
                    <a:ext uri="{A12FA001-AC4F-418D-AE19-62706E023703}">
                      <ahyp:hlinkClr xmlns:ahyp="http://schemas.microsoft.com/office/drawing/2018/hyperlinkcolor" val="tx"/>
                    </a:ext>
                  </a:extLst>
                </a:hlinkClick>
              </a:rPr>
              <a:t>Blog Post</a:t>
            </a:r>
            <a:endParaRPr kumimoji="0" lang="en-US" sz="1200" b="0" i="0" u="none" strike="noStrike" kern="0" cap="none" spc="0" normalizeH="0" baseline="0" noProof="0">
              <a:ln>
                <a:noFill/>
              </a:ln>
              <a:solidFill>
                <a:prstClr val="white"/>
              </a:solidFill>
              <a:effectLst/>
              <a:uLnTx/>
              <a:uFillTx/>
              <a:latin typeface="Segoe UI"/>
              <a:ea typeface="+mn-ea"/>
              <a:cs typeface="Segoe UI" pitchFamily="34" charset="0"/>
            </a:endParaRPr>
          </a:p>
        </p:txBody>
      </p:sp>
      <p:pic>
        <p:nvPicPr>
          <p:cNvPr id="42" name="Picture 41" descr="Logo&#10;&#10;Description automatically generated">
            <a:extLst>
              <a:ext uri="{FF2B5EF4-FFF2-40B4-BE49-F238E27FC236}">
                <a16:creationId xmlns:a16="http://schemas.microsoft.com/office/drawing/2014/main" id="{E7D8918C-E92A-A496-09B3-0CF30C820720}"/>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30761" y="4596503"/>
            <a:ext cx="887883" cy="887883"/>
          </a:xfrm>
          <a:prstGeom prst="rect">
            <a:avLst/>
          </a:prstGeom>
        </p:spPr>
      </p:pic>
    </p:spTree>
    <p:extLst>
      <p:ext uri="{BB962C8B-B14F-4D97-AF65-F5344CB8AC3E}">
        <p14:creationId xmlns:p14="http://schemas.microsoft.com/office/powerpoint/2010/main" val="5574001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E2FD-6F6E-462D-C1A8-73D4FEE2498C}"/>
              </a:ext>
            </a:extLst>
          </p:cNvPr>
          <p:cNvSpPr>
            <a:spLocks noGrp="1"/>
          </p:cNvSpPr>
          <p:nvPr>
            <p:ph type="title"/>
          </p:nvPr>
        </p:nvSpPr>
        <p:spPr/>
        <p:txBody>
          <a:bodyPr/>
          <a:lstStyle/>
          <a:p>
            <a:r>
              <a:rPr lang="en-US"/>
              <a:t>On Your Data – Use Cases</a:t>
            </a:r>
            <a:endParaRPr lang="en-IN"/>
          </a:p>
        </p:txBody>
      </p:sp>
      <p:sp>
        <p:nvSpPr>
          <p:cNvPr id="6" name="Rectangle: Rounded Corners 5">
            <a:extLst>
              <a:ext uri="{FF2B5EF4-FFF2-40B4-BE49-F238E27FC236}">
                <a16:creationId xmlns:a16="http://schemas.microsoft.com/office/drawing/2014/main" id="{3AAD2614-5BE4-A41B-2B1A-32154334C47A}"/>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6566EDC6-5EF5-9149-396F-D2EBDB2750CF}"/>
              </a:ext>
              <a:ext uri="{C183D7F6-B498-43B3-948B-1728B52AA6E4}">
                <adec:decorative xmlns:adec="http://schemas.microsoft.com/office/drawing/2017/decorative" val="1"/>
              </a:ext>
            </a:extLst>
          </p:cNvPr>
          <p:cNvSpPr>
            <a:spLocks/>
          </p:cNvSpPr>
          <p:nvPr/>
        </p:nvSpPr>
        <p:spPr bwMode="auto">
          <a:xfrm>
            <a:off x="658787" y="1328738"/>
            <a:ext cx="10880776" cy="476250"/>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44B9286E-D6C0-1F6D-B5FB-A9C6506EBD5C}"/>
              </a:ext>
            </a:extLst>
          </p:cNvPr>
          <p:cNvGraphicFramePr>
            <a:graphicFrameLocks noGrp="1"/>
          </p:cNvGraphicFramePr>
          <p:nvPr/>
        </p:nvGraphicFramePr>
        <p:xfrm>
          <a:off x="658787" y="1328738"/>
          <a:ext cx="10880776" cy="5162379"/>
        </p:xfrm>
        <a:graphic>
          <a:graphicData uri="http://schemas.openxmlformats.org/drawingml/2006/table">
            <a:tbl>
              <a:tblPr firstRow="1" firstCol="1" bandRow="1"/>
              <a:tblGrid>
                <a:gridCol w="1649860">
                  <a:extLst>
                    <a:ext uri="{9D8B030D-6E8A-4147-A177-3AD203B41FA5}">
                      <a16:colId xmlns:a16="http://schemas.microsoft.com/office/drawing/2014/main" val="2451912754"/>
                    </a:ext>
                  </a:extLst>
                </a:gridCol>
                <a:gridCol w="3540610">
                  <a:extLst>
                    <a:ext uri="{9D8B030D-6E8A-4147-A177-3AD203B41FA5}">
                      <a16:colId xmlns:a16="http://schemas.microsoft.com/office/drawing/2014/main" val="2833463949"/>
                    </a:ext>
                  </a:extLst>
                </a:gridCol>
                <a:gridCol w="1886857">
                  <a:extLst>
                    <a:ext uri="{9D8B030D-6E8A-4147-A177-3AD203B41FA5}">
                      <a16:colId xmlns:a16="http://schemas.microsoft.com/office/drawing/2014/main" val="2735967198"/>
                    </a:ext>
                  </a:extLst>
                </a:gridCol>
                <a:gridCol w="3803449">
                  <a:extLst>
                    <a:ext uri="{9D8B030D-6E8A-4147-A177-3AD203B41FA5}">
                      <a16:colId xmlns:a16="http://schemas.microsoft.com/office/drawing/2014/main" val="3127263616"/>
                    </a:ext>
                  </a:extLst>
                </a:gridCol>
              </a:tblGrid>
              <a:tr h="481012">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Cases</a:t>
                      </a:r>
                    </a:p>
                  </a:txBody>
                  <a:tcPr marL="54864" marR="54864" marT="18288" marB="18288"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 Details</a:t>
                      </a:r>
                    </a:p>
                  </a:txBody>
                  <a:tcPr marL="54864" marR="54864"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Value</a:t>
                      </a:r>
                    </a:p>
                  </a:txBody>
                  <a:tcPr marL="54864" marR="54864"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Customer Signals</a:t>
                      </a:r>
                    </a:p>
                  </a:txBody>
                  <a:tcPr marL="54864" marR="54864" marT="18288" marB="18288"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B2C &amp; B2B Chatbot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Enable customers to self-serve data requests directly from an authorized company knowledge base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Customer Service,</a:t>
                      </a:r>
                      <a:br>
                        <a:rPr lang="en-US" sz="1000" b="0" u="none" strike="noStrike" kern="1200">
                          <a:solidFill>
                            <a:schemeClr val="tx1"/>
                          </a:solidFill>
                          <a:effectLst/>
                          <a:latin typeface="+mn-lt"/>
                          <a:ea typeface="+mn-ea"/>
                          <a:cs typeface="+mn-cs"/>
                        </a:rPr>
                      </a:br>
                      <a:r>
                        <a:rPr lang="en-US" sz="1000" b="0" u="none" strike="noStrike" kern="1200">
                          <a:solidFill>
                            <a:schemeClr val="tx1"/>
                          </a:solidFill>
                          <a:effectLst/>
                          <a:latin typeface="+mn-lt"/>
                          <a:ea typeface="+mn-ea"/>
                          <a:cs typeface="+mn-cs"/>
                        </a:rPr>
                        <a:t>Revenue, Productivity, Image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Piraeus Bank, Eurobank, H&amp;M, Clifford Chance, Dealogic, HP, Mr. Cooper</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716873">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Employee Chatbot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Increase employee productivity by reducing the amount of time needed to find critical information in the company’s collective knowledgebase – could also free up internal tech support queues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Vattenfall, Robert Bosch, PepsiCo, Johnson Controls, Novelis, Caterpillar, Dell, Lazard, Takeda, Nat'l Bank of Canada, Fujitsu, Emerson, Caisse de depot et placement du Quebec, CDPQ, BDO USA, AstraZeneca, Focal Front, Wipro</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Product &amp; Facility Documentation</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Making libraries of product and facility documentation available to employees, customers, and other stakeholders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000" b="0" u="none" strike="noStrike" kern="1200">
                          <a:solidFill>
                            <a:schemeClr val="tx1"/>
                          </a:solidFill>
                          <a:effectLst/>
                          <a:latin typeface="+mn-lt"/>
                          <a:ea typeface="+mn-ea"/>
                          <a:cs typeface="+mn-cs"/>
                        </a:rPr>
                        <a:t>Productivity, Decision-making</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Hitachi Solutions, Shaw Industries, Emerson, Komatsu</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5835032"/>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Agent Assist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Improve agent interactions with customers with live access to company data</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Customer Service,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Lexmark, Avanade</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10634654"/>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Document Intake/Indexing</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Easily add documents to the company’s collective knowledgebase for future retrieval</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Johnson Controls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9290824"/>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Legal Review</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Quick access to legal insights from existing and upcoming legislation to properly advise clients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KBC Group, Clifford Chance</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642058"/>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Financial Analysis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internal and external financial data resources to improve analytical insights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Jabil, Sogeti, Hubbell, CDPQ</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7728819"/>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Marketing Insights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internal and external resources to accurately reply to internal and external requests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Accuracy,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HP, Hitachi Solutions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39400155"/>
                  </a:ext>
                </a:extLst>
              </a:tr>
              <a:tr h="209652">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Software Development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Translate meeting notes into requirements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Time-to-Market</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Sogeti</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14233287"/>
                  </a:ext>
                </a:extLst>
              </a:tr>
              <a:tr h="302243">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HR 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Simplify complex policies and procedures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Employee Satisfaction</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Sogeti</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89575844"/>
                  </a:ext>
                </a:extLst>
              </a:tr>
              <a:tr h="422791">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Customer Management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call logs to harvest customer sentiment and insights (churn propensity, purchase candidates, etc.)</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Revenue, Customer Service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Trinity Industries, SCIEX</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2780906"/>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Industry/Competitive Insights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publicly available resources to gain insights on the industry and competitors </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Strategy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dirty="0">
                          <a:solidFill>
                            <a:schemeClr val="tx1"/>
                          </a:solidFill>
                          <a:effectLst/>
                          <a:latin typeface="+mn-lt"/>
                          <a:ea typeface="+mn-ea"/>
                          <a:cs typeface="+mn-cs"/>
                        </a:rPr>
                        <a:t>The Andersons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7853425"/>
                  </a:ext>
                </a:extLst>
              </a:tr>
            </a:tbl>
          </a:graphicData>
        </a:graphic>
      </p:graphicFrame>
    </p:spTree>
    <p:extLst>
      <p:ext uri="{BB962C8B-B14F-4D97-AF65-F5344CB8AC3E}">
        <p14:creationId xmlns:p14="http://schemas.microsoft.com/office/powerpoint/2010/main" val="326339170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94E6-65D9-BFEE-F398-5A5E8A243155}"/>
              </a:ext>
            </a:extLst>
          </p:cNvPr>
          <p:cNvSpPr txBox="1">
            <a:spLocks/>
          </p:cNvSpPr>
          <p:nvPr/>
        </p:nvSpPr>
        <p:spPr>
          <a:xfrm>
            <a:off x="588263" y="457200"/>
            <a:ext cx="11018520" cy="98488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t>RAG architecture</a:t>
            </a:r>
            <a:br>
              <a:rPr kumimoji="0" lang="en-US" sz="3200" b="0" i="0" u="none" strike="noStrike" kern="1200" cap="none" spc="-50" normalizeH="0" baseline="0" noProof="0">
                <a:ln w="3175">
                  <a:noFill/>
                </a:ln>
                <a:gradFill>
                  <a:gsLst>
                    <a:gs pos="1250">
                      <a:sysClr val="window" lastClr="FFFFFF"/>
                    </a:gs>
                    <a:gs pos="100000">
                      <a:sysClr val="window" lastClr="FFFFFF"/>
                    </a:gs>
                  </a:gsLst>
                  <a:lin ang="5400000" scaled="0"/>
                </a:gradFill>
                <a:effectLst/>
                <a:uLnTx/>
                <a:uFillTx/>
                <a:latin typeface="Segoe UI Semibold"/>
                <a:ea typeface="+mn-ea"/>
                <a:cs typeface="Segoe UI" pitchFamily="34" charset="0"/>
              </a:rPr>
            </a:br>
            <a:r>
              <a:rPr kumimoji="0" lang="en-US" sz="3200" b="0" i="0" u="none" strike="noStrike" kern="1200" cap="none" spc="-50" normalizeH="0" baseline="0" noProof="0">
                <a:ln w="3175">
                  <a:noFill/>
                </a:ln>
                <a:solidFill>
                  <a:srgbClr val="0078D4">
                    <a:lumMod val="60000"/>
                    <a:lumOff val="40000"/>
                  </a:srgbClr>
                </a:solidFill>
                <a:effectLst/>
                <a:uLnTx/>
                <a:uFillTx/>
                <a:latin typeface="Segoe UI Semibold"/>
                <a:ea typeface="+mn-ea"/>
                <a:cs typeface="Segoe UI" pitchFamily="34" charset="0"/>
              </a:rPr>
              <a:t>Using Cognitive Search as an index</a:t>
            </a:r>
          </a:p>
        </p:txBody>
      </p:sp>
      <p:cxnSp>
        <p:nvCxnSpPr>
          <p:cNvPr id="3" name="Straight Arrow Connector 2">
            <a:extLst>
              <a:ext uri="{FF2B5EF4-FFF2-40B4-BE49-F238E27FC236}">
                <a16:creationId xmlns:a16="http://schemas.microsoft.com/office/drawing/2014/main" id="{3E1D7387-0CE6-394B-F3B9-C1938E795D40}"/>
              </a:ext>
              <a:ext uri="{C183D7F6-B498-43B3-948B-1728B52AA6E4}">
                <adec:decorative xmlns:adec="http://schemas.microsoft.com/office/drawing/2017/decorative" val="1"/>
              </a:ext>
            </a:extLst>
          </p:cNvPr>
          <p:cNvCxnSpPr>
            <a:cxnSpLocks/>
          </p:cNvCxnSpPr>
          <p:nvPr/>
        </p:nvCxnSpPr>
        <p:spPr>
          <a:xfrm flipV="1">
            <a:off x="6078711" y="2681804"/>
            <a:ext cx="884032" cy="688035"/>
          </a:xfrm>
          <a:prstGeom prst="straightConnector1">
            <a:avLst/>
          </a:prstGeom>
          <a:noFill/>
          <a:ln w="12700" cap="flat" cmpd="sng" algn="ctr">
            <a:solidFill>
              <a:sysClr val="windowText" lastClr="000000"/>
            </a:solidFill>
            <a:prstDash val="solid"/>
            <a:headEnd type="none"/>
            <a:tailEnd type="triangle"/>
          </a:ln>
          <a:effectLst/>
        </p:spPr>
      </p:cxnSp>
      <p:cxnSp>
        <p:nvCxnSpPr>
          <p:cNvPr id="4" name="Straight Arrow Connector 3">
            <a:extLst>
              <a:ext uri="{FF2B5EF4-FFF2-40B4-BE49-F238E27FC236}">
                <a16:creationId xmlns:a16="http://schemas.microsoft.com/office/drawing/2014/main" id="{44E77B48-D8B9-3049-8C60-EF1224075F16}"/>
              </a:ext>
              <a:ext uri="{C183D7F6-B498-43B3-948B-1728B52AA6E4}">
                <adec:decorative xmlns:adec="http://schemas.microsoft.com/office/drawing/2017/decorative" val="1"/>
              </a:ext>
            </a:extLst>
          </p:cNvPr>
          <p:cNvCxnSpPr>
            <a:cxnSpLocks/>
          </p:cNvCxnSpPr>
          <p:nvPr/>
        </p:nvCxnSpPr>
        <p:spPr>
          <a:xfrm>
            <a:off x="6084805" y="3729293"/>
            <a:ext cx="888348" cy="718397"/>
          </a:xfrm>
          <a:prstGeom prst="straightConnector1">
            <a:avLst/>
          </a:prstGeom>
          <a:noFill/>
          <a:ln w="12700" cap="flat" cmpd="sng" algn="ctr">
            <a:solidFill>
              <a:sysClr val="windowText" lastClr="000000"/>
            </a:solidFill>
            <a:prstDash val="solid"/>
            <a:headEnd type="none"/>
            <a:tailEnd type="triangle"/>
          </a:ln>
          <a:effectLst/>
        </p:spPr>
      </p:cxnSp>
      <p:cxnSp>
        <p:nvCxnSpPr>
          <p:cNvPr id="5" name="Straight Arrow Connector 4">
            <a:extLst>
              <a:ext uri="{FF2B5EF4-FFF2-40B4-BE49-F238E27FC236}">
                <a16:creationId xmlns:a16="http://schemas.microsoft.com/office/drawing/2014/main" id="{E5389F50-79B8-8451-B089-361BD01E17F9}"/>
              </a:ext>
              <a:ext uri="{C183D7F6-B498-43B3-948B-1728B52AA6E4}">
                <adec:decorative xmlns:adec="http://schemas.microsoft.com/office/drawing/2017/decorative" val="1"/>
              </a:ext>
            </a:extLst>
          </p:cNvPr>
          <p:cNvCxnSpPr>
            <a:cxnSpLocks/>
          </p:cNvCxnSpPr>
          <p:nvPr/>
        </p:nvCxnSpPr>
        <p:spPr>
          <a:xfrm rot="10800000" flipH="1">
            <a:off x="4386755" y="3351571"/>
            <a:ext cx="430042" cy="0"/>
          </a:xfrm>
          <a:prstGeom prst="straightConnector1">
            <a:avLst/>
          </a:prstGeom>
          <a:noFill/>
          <a:ln w="12700" cap="flat" cmpd="sng" algn="ctr">
            <a:solidFill>
              <a:sysClr val="windowText" lastClr="000000"/>
            </a:solidFill>
            <a:prstDash val="solid"/>
            <a:headEnd type="none"/>
            <a:tailEnd type="triangle"/>
          </a:ln>
          <a:effectLst/>
        </p:spPr>
      </p:cxnSp>
      <p:grpSp>
        <p:nvGrpSpPr>
          <p:cNvPr id="6" name="Group 5">
            <a:extLst>
              <a:ext uri="{FF2B5EF4-FFF2-40B4-BE49-F238E27FC236}">
                <a16:creationId xmlns:a16="http://schemas.microsoft.com/office/drawing/2014/main" id="{6B16355D-CA9B-3DC4-28D7-B0036C01AE13}"/>
              </a:ext>
              <a:ext uri="{C183D7F6-B498-43B3-948B-1728B52AA6E4}">
                <adec:decorative xmlns:adec="http://schemas.microsoft.com/office/drawing/2017/decorative" val="1"/>
              </a:ext>
            </a:extLst>
          </p:cNvPr>
          <p:cNvGrpSpPr/>
          <p:nvPr/>
        </p:nvGrpSpPr>
        <p:grpSpPr>
          <a:xfrm>
            <a:off x="2223263" y="2455812"/>
            <a:ext cx="2112389" cy="1707538"/>
            <a:chOff x="2223263" y="2455812"/>
            <a:chExt cx="2112389" cy="1707538"/>
          </a:xfrm>
        </p:grpSpPr>
        <p:sp>
          <p:nvSpPr>
            <p:cNvPr id="7" name="Left Brace 6">
              <a:extLst>
                <a:ext uri="{FF2B5EF4-FFF2-40B4-BE49-F238E27FC236}">
                  <a16:creationId xmlns:a16="http://schemas.microsoft.com/office/drawing/2014/main" id="{263B761A-2C8F-1AF0-1676-C14FA4B202F1}"/>
                </a:ext>
              </a:extLst>
            </p:cNvPr>
            <p:cNvSpPr/>
            <p:nvPr/>
          </p:nvSpPr>
          <p:spPr>
            <a:xfrm>
              <a:off x="2500325" y="2455812"/>
              <a:ext cx="257797" cy="1634997"/>
            </a:xfrm>
            <a:prstGeom prst="leftBrace">
              <a:avLst/>
            </a:prstGeom>
            <a:noFill/>
            <a:ln w="9525" cap="flat" cmpd="sng" algn="ctr">
              <a:solidFill>
                <a:sysClr val="window" lastClr="FFFF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5234896-C6DD-76AB-5AC5-71334A2257BB}"/>
                </a:ext>
              </a:extLst>
            </p:cNvPr>
            <p:cNvGrpSpPr/>
            <p:nvPr/>
          </p:nvGrpSpPr>
          <p:grpSpPr>
            <a:xfrm>
              <a:off x="2223263" y="2520702"/>
              <a:ext cx="2112389" cy="1642648"/>
              <a:chOff x="2223263" y="2520702"/>
              <a:chExt cx="2112389" cy="1642648"/>
            </a:xfrm>
          </p:grpSpPr>
          <p:cxnSp>
            <p:nvCxnSpPr>
              <p:cNvPr id="9" name="Straight Arrow Connector 8">
                <a:extLst>
                  <a:ext uri="{FF2B5EF4-FFF2-40B4-BE49-F238E27FC236}">
                    <a16:creationId xmlns:a16="http://schemas.microsoft.com/office/drawing/2014/main" id="{E6E71C47-38C4-795F-32B1-FBFAE3F73164}"/>
                  </a:ext>
                  <a:ext uri="{C183D7F6-B498-43B3-948B-1728B52AA6E4}">
                    <adec:decorative xmlns:adec="http://schemas.microsoft.com/office/drawing/2017/decorative" val="1"/>
                  </a:ext>
                </a:extLst>
              </p:cNvPr>
              <p:cNvCxnSpPr>
                <a:cxnSpLocks/>
              </p:cNvCxnSpPr>
              <p:nvPr/>
            </p:nvCxnSpPr>
            <p:spPr>
              <a:xfrm rot="10800000" flipH="1">
                <a:off x="2639863" y="3354958"/>
                <a:ext cx="430042" cy="0"/>
              </a:xfrm>
              <a:prstGeom prst="straightConnector1">
                <a:avLst/>
              </a:prstGeom>
              <a:noFill/>
              <a:ln w="12700" cap="flat" cmpd="sng" algn="ctr">
                <a:solidFill>
                  <a:sysClr val="windowText" lastClr="000000"/>
                </a:solidFill>
                <a:prstDash val="solid"/>
                <a:headEnd type="none"/>
                <a:tailEnd type="triangle"/>
              </a:ln>
              <a:effectLst/>
            </p:spPr>
          </p:cxnSp>
          <p:cxnSp>
            <p:nvCxnSpPr>
              <p:cNvPr id="10" name="Straight Arrow Connector 9">
                <a:extLst>
                  <a:ext uri="{FF2B5EF4-FFF2-40B4-BE49-F238E27FC236}">
                    <a16:creationId xmlns:a16="http://schemas.microsoft.com/office/drawing/2014/main" id="{F8263434-880D-C162-C8F8-53389BE72075}"/>
                  </a:ext>
                </a:extLst>
              </p:cNvPr>
              <p:cNvCxnSpPr>
                <a:cxnSpLocks/>
                <a:stCxn id="72" idx="3"/>
                <a:endCxn id="7" idx="1"/>
              </p:cNvCxnSpPr>
              <p:nvPr/>
            </p:nvCxnSpPr>
            <p:spPr>
              <a:xfrm flipV="1">
                <a:off x="2223263" y="3273311"/>
                <a:ext cx="277062" cy="1792"/>
              </a:xfrm>
              <a:prstGeom prst="straightConnector1">
                <a:avLst/>
              </a:prstGeom>
              <a:noFill/>
              <a:ln w="9525" cap="flat" cmpd="sng" algn="ctr">
                <a:solidFill>
                  <a:sysClr val="window" lastClr="FFFFFF"/>
                </a:solidFill>
                <a:prstDash val="solid"/>
                <a:headEnd type="none" w="lg" len="med"/>
                <a:tailEnd type="triangle"/>
              </a:ln>
              <a:effectLst/>
            </p:spPr>
          </p:cxnSp>
          <p:grpSp>
            <p:nvGrpSpPr>
              <p:cNvPr id="11" name="Group 10">
                <a:extLst>
                  <a:ext uri="{FF2B5EF4-FFF2-40B4-BE49-F238E27FC236}">
                    <a16:creationId xmlns:a16="http://schemas.microsoft.com/office/drawing/2014/main" id="{46F679E8-15EB-E72B-14DA-AF4E7358ACAB}"/>
                  </a:ext>
                </a:extLst>
              </p:cNvPr>
              <p:cNvGrpSpPr/>
              <p:nvPr/>
            </p:nvGrpSpPr>
            <p:grpSpPr>
              <a:xfrm>
                <a:off x="2890634" y="2520702"/>
                <a:ext cx="1043338" cy="1642648"/>
                <a:chOff x="4359240" y="2721000"/>
                <a:chExt cx="1043338" cy="1642648"/>
              </a:xfrm>
            </p:grpSpPr>
            <p:grpSp>
              <p:nvGrpSpPr>
                <p:cNvPr id="17" name="Group 16">
                  <a:extLst>
                    <a:ext uri="{FF2B5EF4-FFF2-40B4-BE49-F238E27FC236}">
                      <a16:creationId xmlns:a16="http://schemas.microsoft.com/office/drawing/2014/main" id="{CFF4C607-A24F-3B84-52F4-25558B154C25}"/>
                    </a:ext>
                  </a:extLst>
                </p:cNvPr>
                <p:cNvGrpSpPr/>
                <p:nvPr/>
              </p:nvGrpSpPr>
              <p:grpSpPr>
                <a:xfrm>
                  <a:off x="4359240" y="2721000"/>
                  <a:ext cx="234010" cy="1503359"/>
                  <a:chOff x="4359240" y="2721000"/>
                  <a:chExt cx="234010" cy="1503359"/>
                </a:xfrm>
              </p:grpSpPr>
              <p:pic>
                <p:nvPicPr>
                  <p:cNvPr id="23" name="Picture 22">
                    <a:extLst>
                      <a:ext uri="{FF2B5EF4-FFF2-40B4-BE49-F238E27FC236}">
                        <a16:creationId xmlns:a16="http://schemas.microsoft.com/office/drawing/2014/main" id="{AFEEB734-5DD1-3068-8DD4-53EA77AE8C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2721000"/>
                    <a:ext cx="234010" cy="283649"/>
                  </a:xfrm>
                  <a:prstGeom prst="rect">
                    <a:avLst/>
                  </a:prstGeom>
                </p:spPr>
              </p:pic>
              <p:pic>
                <p:nvPicPr>
                  <p:cNvPr id="24" name="Picture 23">
                    <a:extLst>
                      <a:ext uri="{FF2B5EF4-FFF2-40B4-BE49-F238E27FC236}">
                        <a16:creationId xmlns:a16="http://schemas.microsoft.com/office/drawing/2014/main" id="{D927DB27-4B74-9E21-BA0C-D28DCB9078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136335"/>
                    <a:ext cx="234010" cy="283649"/>
                  </a:xfrm>
                  <a:prstGeom prst="rect">
                    <a:avLst/>
                  </a:prstGeom>
                </p:spPr>
              </p:pic>
              <p:pic>
                <p:nvPicPr>
                  <p:cNvPr id="25" name="Picture 24">
                    <a:extLst>
                      <a:ext uri="{FF2B5EF4-FFF2-40B4-BE49-F238E27FC236}">
                        <a16:creationId xmlns:a16="http://schemas.microsoft.com/office/drawing/2014/main" id="{3057FFCF-462F-977A-FEE0-8697D11C653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533751"/>
                    <a:ext cx="234010" cy="283649"/>
                  </a:xfrm>
                  <a:prstGeom prst="rect">
                    <a:avLst/>
                  </a:prstGeom>
                </p:spPr>
              </p:pic>
              <p:pic>
                <p:nvPicPr>
                  <p:cNvPr id="26" name="Picture 25">
                    <a:extLst>
                      <a:ext uri="{FF2B5EF4-FFF2-40B4-BE49-F238E27FC236}">
                        <a16:creationId xmlns:a16="http://schemas.microsoft.com/office/drawing/2014/main" id="{42214E67-6D13-F37E-4F25-A565C387A37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59240" y="3940710"/>
                    <a:ext cx="234010" cy="283649"/>
                  </a:xfrm>
                  <a:prstGeom prst="rect">
                    <a:avLst/>
                  </a:prstGeom>
                </p:spPr>
              </p:pic>
            </p:grpSp>
            <p:grpSp>
              <p:nvGrpSpPr>
                <p:cNvPr id="18" name="Group 17">
                  <a:extLst>
                    <a:ext uri="{FF2B5EF4-FFF2-40B4-BE49-F238E27FC236}">
                      <a16:creationId xmlns:a16="http://schemas.microsoft.com/office/drawing/2014/main" id="{ECB0C485-5A5E-7B43-6678-5F49074DB535}"/>
                    </a:ext>
                  </a:extLst>
                </p:cNvPr>
                <p:cNvGrpSpPr/>
                <p:nvPr/>
              </p:nvGrpSpPr>
              <p:grpSpPr>
                <a:xfrm>
                  <a:off x="4655436" y="2738919"/>
                  <a:ext cx="747142" cy="1624729"/>
                  <a:chOff x="4655436" y="2738919"/>
                  <a:chExt cx="747142" cy="1624729"/>
                </a:xfrm>
              </p:grpSpPr>
              <p:sp>
                <p:nvSpPr>
                  <p:cNvPr id="19" name="TextBox 18">
                    <a:extLst>
                      <a:ext uri="{FF2B5EF4-FFF2-40B4-BE49-F238E27FC236}">
                        <a16:creationId xmlns:a16="http://schemas.microsoft.com/office/drawing/2014/main" id="{0F7877C5-59B4-D9E7-48A0-8C95855FD50E}"/>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1</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2BD69160-756E-2B5C-4EC4-996345ECBCB9}"/>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1" name="TextBox 20">
                    <a:extLst>
                      <a:ext uri="{FF2B5EF4-FFF2-40B4-BE49-F238E27FC236}">
                        <a16:creationId xmlns:a16="http://schemas.microsoft.com/office/drawing/2014/main" id="{CFD6D8A7-E5CB-E93C-B2EB-85B514695CB4}"/>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3</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22" name="TextBox 21">
                    <a:extLst>
                      <a:ext uri="{FF2B5EF4-FFF2-40B4-BE49-F238E27FC236}">
                        <a16:creationId xmlns:a16="http://schemas.microsoft.com/office/drawing/2014/main" id="{7E2099F7-48AC-3655-2A76-CA7E594E969C}"/>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Section 4</a:t>
                    </a:r>
                  </a:p>
                  <a:p>
                    <a:pPr marL="0" marR="0" lvl="0" indent="0" defTabSz="914400" eaLnBrk="1" fontAlgn="auto" latinLnBrk="0" hangingPunct="1">
                      <a:lnSpc>
                        <a:spcPct val="100000"/>
                      </a:lnSpc>
                      <a:spcBef>
                        <a:spcPts val="0"/>
                      </a:spcBef>
                      <a:spcAft>
                        <a:spcPts val="0"/>
                      </a:spcAft>
                      <a:buClrTx/>
                      <a:buSzTx/>
                      <a:buFontTx/>
                      <a:buNone/>
                      <a:tabLst/>
                      <a:defRPr/>
                    </a:pP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grpSp>
          <p:grpSp>
            <p:nvGrpSpPr>
              <p:cNvPr id="12" name="Group 11">
                <a:extLst>
                  <a:ext uri="{FF2B5EF4-FFF2-40B4-BE49-F238E27FC236}">
                    <a16:creationId xmlns:a16="http://schemas.microsoft.com/office/drawing/2014/main" id="{6979F406-F962-2EA2-02FC-F773A07AEC25}"/>
                  </a:ext>
                </a:extLst>
              </p:cNvPr>
              <p:cNvGrpSpPr/>
              <p:nvPr/>
            </p:nvGrpSpPr>
            <p:grpSpPr>
              <a:xfrm>
                <a:off x="3858209" y="2653976"/>
                <a:ext cx="477443" cy="1228260"/>
                <a:chOff x="5500990" y="2854274"/>
                <a:chExt cx="477443" cy="1228260"/>
              </a:xfrm>
            </p:grpSpPr>
            <p:cxnSp>
              <p:nvCxnSpPr>
                <p:cNvPr id="13" name="Straight Arrow Connector 12">
                  <a:extLst>
                    <a:ext uri="{FF2B5EF4-FFF2-40B4-BE49-F238E27FC236}">
                      <a16:creationId xmlns:a16="http://schemas.microsoft.com/office/drawing/2014/main" id="{E525C100-D811-5B6A-4327-1DEC7B07FFF5}"/>
                    </a:ext>
                  </a:extLst>
                </p:cNvPr>
                <p:cNvCxnSpPr>
                  <a:cxnSpLocks/>
                </p:cNvCxnSpPr>
                <p:nvPr/>
              </p:nvCxnSpPr>
              <p:spPr>
                <a:xfrm>
                  <a:off x="5500990" y="2854274"/>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14" name="Straight Arrow Connector 13">
                  <a:extLst>
                    <a:ext uri="{FF2B5EF4-FFF2-40B4-BE49-F238E27FC236}">
                      <a16:creationId xmlns:a16="http://schemas.microsoft.com/office/drawing/2014/main" id="{3A517519-890F-F33F-D57D-6BB8EFB9FA7D}"/>
                    </a:ext>
                  </a:extLst>
                </p:cNvPr>
                <p:cNvCxnSpPr>
                  <a:cxnSpLocks/>
                </p:cNvCxnSpPr>
                <p:nvPr/>
              </p:nvCxnSpPr>
              <p:spPr>
                <a:xfrm>
                  <a:off x="5500990" y="3278159"/>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15" name="Straight Arrow Connector 14">
                  <a:extLst>
                    <a:ext uri="{FF2B5EF4-FFF2-40B4-BE49-F238E27FC236}">
                      <a16:creationId xmlns:a16="http://schemas.microsoft.com/office/drawing/2014/main" id="{C4AE9C7F-8EFE-73F9-2AFA-67FF89B8D194}"/>
                    </a:ext>
                  </a:extLst>
                </p:cNvPr>
                <p:cNvCxnSpPr>
                  <a:cxnSpLocks/>
                </p:cNvCxnSpPr>
                <p:nvPr/>
              </p:nvCxnSpPr>
              <p:spPr>
                <a:xfrm>
                  <a:off x="5500990" y="3683665"/>
                  <a:ext cx="477443"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16" name="Straight Arrow Connector 15">
                  <a:extLst>
                    <a:ext uri="{FF2B5EF4-FFF2-40B4-BE49-F238E27FC236}">
                      <a16:creationId xmlns:a16="http://schemas.microsoft.com/office/drawing/2014/main" id="{4D87F03A-9FBD-6104-18D7-C8E687D24037}"/>
                    </a:ext>
                  </a:extLst>
                </p:cNvPr>
                <p:cNvCxnSpPr>
                  <a:cxnSpLocks/>
                </p:cNvCxnSpPr>
                <p:nvPr/>
              </p:nvCxnSpPr>
              <p:spPr>
                <a:xfrm>
                  <a:off x="5500990" y="4082534"/>
                  <a:ext cx="477443" cy="0"/>
                </a:xfrm>
                <a:prstGeom prst="straightConnector1">
                  <a:avLst/>
                </a:prstGeom>
                <a:noFill/>
                <a:ln w="9525" cap="flat" cmpd="sng" algn="ctr">
                  <a:solidFill>
                    <a:sysClr val="window" lastClr="FFFFFF"/>
                  </a:solidFill>
                  <a:prstDash val="solid"/>
                  <a:headEnd type="none" w="lg" len="med"/>
                  <a:tailEnd type="triangle"/>
                </a:ln>
                <a:effectLst/>
              </p:spPr>
            </p:cxnSp>
          </p:grpSp>
        </p:grpSp>
      </p:grpSp>
      <p:grpSp>
        <p:nvGrpSpPr>
          <p:cNvPr id="27" name="Group 26" descr="User Application.">
            <a:extLst>
              <a:ext uri="{FF2B5EF4-FFF2-40B4-BE49-F238E27FC236}">
                <a16:creationId xmlns:a16="http://schemas.microsoft.com/office/drawing/2014/main" id="{1CB8D97A-875A-02D9-4588-82D7A3D12208}"/>
              </a:ext>
            </a:extLst>
          </p:cNvPr>
          <p:cNvGrpSpPr/>
          <p:nvPr/>
        </p:nvGrpSpPr>
        <p:grpSpPr>
          <a:xfrm>
            <a:off x="10260549" y="1725967"/>
            <a:ext cx="853119" cy="1195991"/>
            <a:chOff x="3177969" y="1745260"/>
            <a:chExt cx="853119" cy="1195991"/>
          </a:xfrm>
        </p:grpSpPr>
        <p:grpSp>
          <p:nvGrpSpPr>
            <p:cNvPr id="28" name="Group 27">
              <a:extLst>
                <a:ext uri="{FF2B5EF4-FFF2-40B4-BE49-F238E27FC236}">
                  <a16:creationId xmlns:a16="http://schemas.microsoft.com/office/drawing/2014/main" id="{05E7F825-7D00-7A4F-D5A1-81145DEE3E97}"/>
                </a:ext>
              </a:extLst>
            </p:cNvPr>
            <p:cNvGrpSpPr/>
            <p:nvPr/>
          </p:nvGrpSpPr>
          <p:grpSpPr>
            <a:xfrm>
              <a:off x="3333399" y="1868737"/>
              <a:ext cx="542945" cy="599305"/>
              <a:chOff x="4791177" y="2725299"/>
              <a:chExt cx="583305" cy="643849"/>
            </a:xfrm>
          </p:grpSpPr>
          <p:grpSp>
            <p:nvGrpSpPr>
              <p:cNvPr id="31" name="Group 30">
                <a:extLst>
                  <a:ext uri="{FF2B5EF4-FFF2-40B4-BE49-F238E27FC236}">
                    <a16:creationId xmlns:a16="http://schemas.microsoft.com/office/drawing/2014/main" id="{382936ED-4C4E-E7B9-1FF7-AE1CC496E49B}"/>
                  </a:ext>
                </a:extLst>
              </p:cNvPr>
              <p:cNvGrpSpPr/>
              <p:nvPr/>
            </p:nvGrpSpPr>
            <p:grpSpPr>
              <a:xfrm>
                <a:off x="4869000" y="2981621"/>
                <a:ext cx="505482" cy="387527"/>
                <a:chOff x="4764224" y="2905396"/>
                <a:chExt cx="614227" cy="470896"/>
              </a:xfrm>
            </p:grpSpPr>
            <p:grpSp>
              <p:nvGrpSpPr>
                <p:cNvPr id="35" name="Group 34">
                  <a:extLst>
                    <a:ext uri="{FF2B5EF4-FFF2-40B4-BE49-F238E27FC236}">
                      <a16:creationId xmlns:a16="http://schemas.microsoft.com/office/drawing/2014/main" id="{374FE089-E567-4562-0DDE-4967AAE6FF69}"/>
                    </a:ext>
                  </a:extLst>
                </p:cNvPr>
                <p:cNvGrpSpPr/>
                <p:nvPr/>
              </p:nvGrpSpPr>
              <p:grpSpPr>
                <a:xfrm>
                  <a:off x="4764224" y="2988149"/>
                  <a:ext cx="347088" cy="388143"/>
                  <a:chOff x="1175042" y="1972326"/>
                  <a:chExt cx="147106" cy="164506"/>
                </a:xfrm>
                <a:solidFill>
                  <a:srgbClr val="409AE1"/>
                </a:solidFill>
              </p:grpSpPr>
              <p:sp>
                <p:nvSpPr>
                  <p:cNvPr id="40" name="Freeform 5">
                    <a:extLst>
                      <a:ext uri="{FF2B5EF4-FFF2-40B4-BE49-F238E27FC236}">
                        <a16:creationId xmlns:a16="http://schemas.microsoft.com/office/drawing/2014/main" id="{7C4C52C2-D92B-2972-5065-DE86A601364A}"/>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1" name="Oval 40">
                    <a:extLst>
                      <a:ext uri="{FF2B5EF4-FFF2-40B4-BE49-F238E27FC236}">
                        <a16:creationId xmlns:a16="http://schemas.microsoft.com/office/drawing/2014/main" id="{FD6FC201-939C-96BC-B07C-BAA0FAE9526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12035C4-FCBC-8EC5-5A6E-961C9EBCB54D}"/>
                    </a:ext>
                  </a:extLst>
                </p:cNvPr>
                <p:cNvGrpSpPr/>
                <p:nvPr/>
              </p:nvGrpSpPr>
              <p:grpSpPr>
                <a:xfrm>
                  <a:off x="5031363" y="2905396"/>
                  <a:ext cx="347088" cy="388143"/>
                  <a:chOff x="1175042" y="1972326"/>
                  <a:chExt cx="147106" cy="164506"/>
                </a:xfrm>
              </p:grpSpPr>
              <p:sp>
                <p:nvSpPr>
                  <p:cNvPr id="38" name="Freeform 5">
                    <a:extLst>
                      <a:ext uri="{FF2B5EF4-FFF2-40B4-BE49-F238E27FC236}">
                        <a16:creationId xmlns:a16="http://schemas.microsoft.com/office/drawing/2014/main" id="{AB8B506D-2A8D-CD43-303C-982573699591}"/>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0078D4">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9" name="Oval 38">
                    <a:extLst>
                      <a:ext uri="{FF2B5EF4-FFF2-40B4-BE49-F238E27FC236}">
                        <a16:creationId xmlns:a16="http://schemas.microsoft.com/office/drawing/2014/main" id="{82D4FC7E-625E-F64E-9747-9E24E9EF39A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0078D4">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7" name="Freeform 28">
                  <a:extLst>
                    <a:ext uri="{FF2B5EF4-FFF2-40B4-BE49-F238E27FC236}">
                      <a16:creationId xmlns:a16="http://schemas.microsoft.com/office/drawing/2014/main" id="{4E4DAE17-7E90-9164-FA86-5AD4AA699AD8}"/>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35828A35-420D-6713-52C7-740AA2D89C2D}"/>
                  </a:ext>
                </a:extLst>
              </p:cNvPr>
              <p:cNvGrpSpPr/>
              <p:nvPr/>
            </p:nvGrpSpPr>
            <p:grpSpPr>
              <a:xfrm>
                <a:off x="4791177" y="2725299"/>
                <a:ext cx="324620" cy="292851"/>
                <a:chOff x="4764983" y="2720537"/>
                <a:chExt cx="324620" cy="292851"/>
              </a:xfrm>
            </p:grpSpPr>
            <p:sp>
              <p:nvSpPr>
                <p:cNvPr id="33" name="Rectangle: Rounded Corners 32">
                  <a:extLst>
                    <a:ext uri="{FF2B5EF4-FFF2-40B4-BE49-F238E27FC236}">
                      <a16:creationId xmlns:a16="http://schemas.microsoft.com/office/drawing/2014/main" id="{88056D53-08CB-0501-9093-2500A017156F}"/>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128">
                  <a:extLst>
                    <a:ext uri="{FF2B5EF4-FFF2-40B4-BE49-F238E27FC236}">
                      <a16:creationId xmlns:a16="http://schemas.microsoft.com/office/drawing/2014/main" id="{F6C67397-DD3C-DE2F-5429-1626A86BA828}"/>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 name="TextBox 28">
              <a:extLst>
                <a:ext uri="{FF2B5EF4-FFF2-40B4-BE49-F238E27FC236}">
                  <a16:creationId xmlns:a16="http://schemas.microsoft.com/office/drawing/2014/main" id="{4F68F32E-B669-FF74-4836-B6553DAD74FA}"/>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Application</a:t>
              </a:r>
            </a:p>
          </p:txBody>
        </p:sp>
        <p:sp>
          <p:nvSpPr>
            <p:cNvPr id="30" name="TextBox 29">
              <a:extLst>
                <a:ext uri="{FF2B5EF4-FFF2-40B4-BE49-F238E27FC236}">
                  <a16:creationId xmlns:a16="http://schemas.microsoft.com/office/drawing/2014/main" id="{80B3CA9B-0D95-546A-A25C-0BF91A44124D}"/>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grpSp>
        <p:nvGrpSpPr>
          <p:cNvPr id="42" name="Group 41">
            <a:extLst>
              <a:ext uri="{FF2B5EF4-FFF2-40B4-BE49-F238E27FC236}">
                <a16:creationId xmlns:a16="http://schemas.microsoft.com/office/drawing/2014/main" id="{284EB6C4-0341-635B-7466-8FA7E15BE449}"/>
              </a:ext>
              <a:ext uri="{C183D7F6-B498-43B3-948B-1728B52AA6E4}">
                <adec:decorative xmlns:adec="http://schemas.microsoft.com/office/drawing/2017/decorative" val="1"/>
              </a:ext>
            </a:extLst>
          </p:cNvPr>
          <p:cNvGrpSpPr/>
          <p:nvPr/>
        </p:nvGrpSpPr>
        <p:grpSpPr>
          <a:xfrm>
            <a:off x="6818382" y="3707782"/>
            <a:ext cx="1828649" cy="1527879"/>
            <a:chOff x="6818382" y="3707782"/>
            <a:chExt cx="1828649" cy="1527879"/>
          </a:xfrm>
        </p:grpSpPr>
        <p:cxnSp>
          <p:nvCxnSpPr>
            <p:cNvPr id="43" name="Connector: Elbow 42">
              <a:extLst>
                <a:ext uri="{FF2B5EF4-FFF2-40B4-BE49-F238E27FC236}">
                  <a16:creationId xmlns:a16="http://schemas.microsoft.com/office/drawing/2014/main" id="{58D1F385-6C07-EB72-AC2D-8445F4423338}"/>
                </a:ext>
              </a:extLst>
            </p:cNvPr>
            <p:cNvCxnSpPr>
              <a:cxnSpLocks/>
              <a:stCxn id="68" idx="2"/>
              <a:endCxn id="58" idx="1"/>
            </p:cNvCxnSpPr>
            <p:nvPr/>
          </p:nvCxnSpPr>
          <p:spPr>
            <a:xfrm rot="16200000" flipH="1">
              <a:off x="7310447" y="3215717"/>
              <a:ext cx="844520" cy="1828649"/>
            </a:xfrm>
            <a:prstGeom prst="bentConnector2">
              <a:avLst/>
            </a:prstGeom>
            <a:noFill/>
            <a:ln w="12700" cap="flat" cmpd="sng" algn="ctr">
              <a:solidFill>
                <a:sysClr val="window" lastClr="FFFFFF"/>
              </a:solidFill>
              <a:prstDash val="solid"/>
              <a:headEnd type="none"/>
              <a:tailEnd type="triangle"/>
            </a:ln>
            <a:effectLst/>
          </p:spPr>
        </p:cxnSp>
        <p:grpSp>
          <p:nvGrpSpPr>
            <p:cNvPr id="44" name="Group 43">
              <a:extLst>
                <a:ext uri="{FF2B5EF4-FFF2-40B4-BE49-F238E27FC236}">
                  <a16:creationId xmlns:a16="http://schemas.microsoft.com/office/drawing/2014/main" id="{FE5805DC-7A7B-F26E-2387-272389C16542}"/>
                </a:ext>
              </a:extLst>
            </p:cNvPr>
            <p:cNvGrpSpPr/>
            <p:nvPr/>
          </p:nvGrpSpPr>
          <p:grpSpPr>
            <a:xfrm>
              <a:off x="6911811" y="4511847"/>
              <a:ext cx="1020464" cy="723814"/>
              <a:chOff x="9026845" y="3398614"/>
              <a:chExt cx="1020464" cy="723814"/>
            </a:xfrm>
          </p:grpSpPr>
          <p:sp>
            <p:nvSpPr>
              <p:cNvPr id="45" name="TextBox 44">
                <a:extLst>
                  <a:ext uri="{FF2B5EF4-FFF2-40B4-BE49-F238E27FC236}">
                    <a16:creationId xmlns:a16="http://schemas.microsoft.com/office/drawing/2014/main" id="{C0B7F03D-4105-390A-43B8-E13E768C91AC}"/>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N-Relevant Sections</a:t>
                </a:r>
              </a:p>
            </p:txBody>
          </p:sp>
          <p:pic>
            <p:nvPicPr>
              <p:cNvPr id="46" name="Picture 45">
                <a:extLst>
                  <a:ext uri="{FF2B5EF4-FFF2-40B4-BE49-F238E27FC236}">
                    <a16:creationId xmlns:a16="http://schemas.microsoft.com/office/drawing/2014/main" id="{1208DF2A-1474-56A5-CC42-3063D54874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44753" y="3831073"/>
                <a:ext cx="234010" cy="283649"/>
              </a:xfrm>
              <a:prstGeom prst="rect">
                <a:avLst/>
              </a:prstGeom>
            </p:spPr>
          </p:pic>
          <p:pic>
            <p:nvPicPr>
              <p:cNvPr id="47" name="Picture 46">
                <a:extLst>
                  <a:ext uri="{FF2B5EF4-FFF2-40B4-BE49-F238E27FC236}">
                    <a16:creationId xmlns:a16="http://schemas.microsoft.com/office/drawing/2014/main" id="{7EDD3688-D7D5-C7A0-A4CE-EEA3604BAE1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5132" y="3833764"/>
                <a:ext cx="234010" cy="283649"/>
              </a:xfrm>
              <a:prstGeom prst="rect">
                <a:avLst/>
              </a:prstGeom>
            </p:spPr>
          </p:pic>
          <p:pic>
            <p:nvPicPr>
              <p:cNvPr id="48" name="Picture 47">
                <a:extLst>
                  <a:ext uri="{FF2B5EF4-FFF2-40B4-BE49-F238E27FC236}">
                    <a16:creationId xmlns:a16="http://schemas.microsoft.com/office/drawing/2014/main" id="{E5705573-E0FE-781D-6DE0-0A13888949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76829" y="3838779"/>
                <a:ext cx="234010" cy="283649"/>
              </a:xfrm>
              <a:prstGeom prst="rect">
                <a:avLst/>
              </a:prstGeom>
            </p:spPr>
          </p:pic>
        </p:grpSp>
      </p:grpSp>
      <p:grpSp>
        <p:nvGrpSpPr>
          <p:cNvPr id="49" name="Group 48">
            <a:extLst>
              <a:ext uri="{FF2B5EF4-FFF2-40B4-BE49-F238E27FC236}">
                <a16:creationId xmlns:a16="http://schemas.microsoft.com/office/drawing/2014/main" id="{6B9307A4-5D50-61E4-6B83-65D577F1EF92}"/>
              </a:ext>
              <a:ext uri="{C183D7F6-B498-43B3-948B-1728B52AA6E4}">
                <adec:decorative xmlns:adec="http://schemas.microsoft.com/office/drawing/2017/decorative" val="1"/>
              </a:ext>
            </a:extLst>
          </p:cNvPr>
          <p:cNvGrpSpPr/>
          <p:nvPr/>
        </p:nvGrpSpPr>
        <p:grpSpPr>
          <a:xfrm>
            <a:off x="10146480" y="2921958"/>
            <a:ext cx="1743440" cy="1957187"/>
            <a:chOff x="10146480" y="2921958"/>
            <a:chExt cx="1743440" cy="1957187"/>
          </a:xfrm>
        </p:grpSpPr>
        <p:sp>
          <p:nvSpPr>
            <p:cNvPr id="50" name="TextBox 49">
              <a:extLst>
                <a:ext uri="{FF2B5EF4-FFF2-40B4-BE49-F238E27FC236}">
                  <a16:creationId xmlns:a16="http://schemas.microsoft.com/office/drawing/2014/main" id="{EA3E3B2D-E5DE-FBEF-7BFE-E7AD903C594C}"/>
                </a:ext>
                <a:ext uri="{C183D7F6-B498-43B3-948B-1728B52AA6E4}">
                  <adec:decorative xmlns:adec="http://schemas.microsoft.com/office/drawing/2017/decorative" val="1"/>
                </a:ext>
              </a:extLst>
            </p:cNvPr>
            <p:cNvSpPr txBox="1"/>
            <p:nvPr/>
          </p:nvSpPr>
          <p:spPr>
            <a:xfrm>
              <a:off x="10656890" y="4171259"/>
              <a:ext cx="1233030" cy="70788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Response: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Summarization,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Q&amp;A, references, </a:t>
              </a:r>
              <a:b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br>
              <a:r>
                <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etc.</a:t>
              </a:r>
            </a:p>
          </p:txBody>
        </p:sp>
        <p:cxnSp>
          <p:nvCxnSpPr>
            <p:cNvPr id="51" name="Connector: Elbow 50">
              <a:extLst>
                <a:ext uri="{FF2B5EF4-FFF2-40B4-BE49-F238E27FC236}">
                  <a16:creationId xmlns:a16="http://schemas.microsoft.com/office/drawing/2014/main" id="{FE03DA64-4A03-AFD4-F187-5DFE6BA822BF}"/>
                </a:ext>
              </a:extLst>
            </p:cNvPr>
            <p:cNvCxnSpPr>
              <a:cxnSpLocks/>
              <a:endCxn id="29" idx="2"/>
            </p:cNvCxnSpPr>
            <p:nvPr/>
          </p:nvCxnSpPr>
          <p:spPr>
            <a:xfrm flipV="1">
              <a:off x="10146480" y="2921958"/>
              <a:ext cx="540629" cy="1623871"/>
            </a:xfrm>
            <a:prstGeom prst="bentConnector2">
              <a:avLst/>
            </a:prstGeom>
            <a:noFill/>
            <a:ln w="12700" cap="flat" cmpd="sng" algn="ctr">
              <a:solidFill>
                <a:sysClr val="window" lastClr="FFFFFF"/>
              </a:solidFill>
              <a:prstDash val="solid"/>
              <a:headEnd type="none"/>
              <a:tailEnd type="triangle"/>
            </a:ln>
            <a:effectLst/>
          </p:spPr>
        </p:cxnSp>
      </p:grpSp>
      <p:grpSp>
        <p:nvGrpSpPr>
          <p:cNvPr id="52" name="Group 51" descr="Azure Cognitive Search&#10;">
            <a:extLst>
              <a:ext uri="{FF2B5EF4-FFF2-40B4-BE49-F238E27FC236}">
                <a16:creationId xmlns:a16="http://schemas.microsoft.com/office/drawing/2014/main" id="{F6DE68DD-EBE0-5F33-2ABF-817771143665}"/>
              </a:ext>
            </a:extLst>
          </p:cNvPr>
          <p:cNvGrpSpPr/>
          <p:nvPr/>
        </p:nvGrpSpPr>
        <p:grpSpPr>
          <a:xfrm>
            <a:off x="4401868" y="2282416"/>
            <a:ext cx="1824279" cy="2022318"/>
            <a:chOff x="4401868" y="2282416"/>
            <a:chExt cx="1824279" cy="2022318"/>
          </a:xfrm>
        </p:grpSpPr>
        <p:sp>
          <p:nvSpPr>
            <p:cNvPr id="53" name="Rectangle: Rounded Corners 52">
              <a:extLst>
                <a:ext uri="{FF2B5EF4-FFF2-40B4-BE49-F238E27FC236}">
                  <a16:creationId xmlns:a16="http://schemas.microsoft.com/office/drawing/2014/main" id="{C79794C9-60FA-69DD-1B8C-D740AF64BA5E}"/>
                </a:ext>
                <a:ext uri="{C183D7F6-B498-43B3-948B-1728B52AA6E4}">
                  <adec:decorative xmlns:adec="http://schemas.microsoft.com/office/drawing/2017/decorative" val="1"/>
                </a:ext>
              </a:extLst>
            </p:cNvPr>
            <p:cNvSpPr/>
            <p:nvPr/>
          </p:nvSpPr>
          <p:spPr bwMode="auto">
            <a:xfrm>
              <a:off x="4401868" y="2282416"/>
              <a:ext cx="1824279" cy="2022318"/>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08F20165-C4D3-C5CC-8BBB-ECDA4709CD22}"/>
                </a:ext>
              </a:extLst>
            </p:cNvPr>
            <p:cNvGrpSpPr/>
            <p:nvPr/>
          </p:nvGrpSpPr>
          <p:grpSpPr>
            <a:xfrm>
              <a:off x="4636754" y="2888410"/>
              <a:ext cx="1338596" cy="852002"/>
              <a:chOff x="4252381" y="2650069"/>
              <a:chExt cx="1338596" cy="852002"/>
            </a:xfrm>
          </p:grpSpPr>
          <p:pic>
            <p:nvPicPr>
              <p:cNvPr id="55" name="Picture 54">
                <a:extLst>
                  <a:ext uri="{FF2B5EF4-FFF2-40B4-BE49-F238E27FC236}">
                    <a16:creationId xmlns:a16="http://schemas.microsoft.com/office/drawing/2014/main" id="{6737F5EC-F847-7CCD-D0A7-807E08816B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59742" y="2650069"/>
                <a:ext cx="523875" cy="395288"/>
              </a:xfrm>
              <a:prstGeom prst="rect">
                <a:avLst/>
              </a:prstGeom>
            </p:spPr>
          </p:pic>
          <p:sp>
            <p:nvSpPr>
              <p:cNvPr id="56" name="Rectangle 55">
                <a:extLst>
                  <a:ext uri="{FF2B5EF4-FFF2-40B4-BE49-F238E27FC236}">
                    <a16:creationId xmlns:a16="http://schemas.microsoft.com/office/drawing/2014/main" id="{51000D9E-393E-B26E-8C4D-6D763E91E950}"/>
                  </a:ext>
                </a:extLst>
              </p:cNvPr>
              <p:cNvSpPr/>
              <p:nvPr/>
            </p:nvSpPr>
            <p:spPr bwMode="auto">
              <a:xfrm>
                <a:off x="4252381" y="2937301"/>
                <a:ext cx="1338596" cy="564770"/>
              </a:xfrm>
              <a:prstGeom prst="rect">
                <a:avLst/>
              </a:prstGeom>
              <a:noFill/>
              <a:ln>
                <a:noFill/>
              </a:ln>
            </p:spPr>
            <p:txBody>
              <a:bodyPr wrap="square" lIns="0" tIns="219456" rIns="0" bIns="0" rtlCol="0" anchor="t">
                <a:spAutoFit/>
              </a:bodyPr>
              <a:lstStyle/>
              <a:p>
                <a:pPr marL="0" marR="0" lvl="0" indent="0" algn="ctr" defTabSz="896042"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Azure Cognitive</a:t>
                </a:r>
              </a:p>
              <a:p>
                <a:pPr marL="0" marR="0" lvl="0" indent="0" algn="ctr" defTabSz="896042"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Search</a:t>
                </a:r>
              </a:p>
            </p:txBody>
          </p:sp>
        </p:grpSp>
      </p:grpSp>
      <p:grpSp>
        <p:nvGrpSpPr>
          <p:cNvPr id="57" name="Group 56" descr="Prompt">
            <a:extLst>
              <a:ext uri="{FF2B5EF4-FFF2-40B4-BE49-F238E27FC236}">
                <a16:creationId xmlns:a16="http://schemas.microsoft.com/office/drawing/2014/main" id="{C6E8448C-D8B4-C4FF-C2F0-A664D81CF126}"/>
              </a:ext>
            </a:extLst>
          </p:cNvPr>
          <p:cNvGrpSpPr/>
          <p:nvPr/>
        </p:nvGrpSpPr>
        <p:grpSpPr>
          <a:xfrm>
            <a:off x="8361058" y="4280473"/>
            <a:ext cx="1020464" cy="1059550"/>
            <a:chOff x="7926958" y="3763240"/>
            <a:chExt cx="1020464" cy="1059550"/>
          </a:xfrm>
        </p:grpSpPr>
        <p:pic>
          <p:nvPicPr>
            <p:cNvPr id="58" name="Picture 57">
              <a:extLst>
                <a:ext uri="{FF2B5EF4-FFF2-40B4-BE49-F238E27FC236}">
                  <a16:creationId xmlns:a16="http://schemas.microsoft.com/office/drawing/2014/main" id="{5C2BE0A2-E021-4078-F5BD-448C678B5F4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2932" y="3763240"/>
              <a:ext cx="448517" cy="543657"/>
            </a:xfrm>
            <a:prstGeom prst="rect">
              <a:avLst/>
            </a:prstGeom>
          </p:spPr>
        </p:pic>
        <p:sp>
          <p:nvSpPr>
            <p:cNvPr id="59" name="TextBox 58">
              <a:extLst>
                <a:ext uri="{FF2B5EF4-FFF2-40B4-BE49-F238E27FC236}">
                  <a16:creationId xmlns:a16="http://schemas.microsoft.com/office/drawing/2014/main" id="{640F2AF2-0533-F3C3-3A84-F54F586BB105}"/>
                </a:ext>
                <a:ext uri="{C183D7F6-B498-43B3-948B-1728B52AA6E4}">
                  <adec:decorative xmlns:adec="http://schemas.microsoft.com/office/drawing/2017/decorative" val="1"/>
                </a:ext>
              </a:extLst>
            </p:cNvPr>
            <p:cNvSpPr txBox="1"/>
            <p:nvPr/>
          </p:nvSpPr>
          <p:spPr>
            <a:xfrm>
              <a:off x="7926958" y="4268792"/>
              <a:ext cx="1020464" cy="553998"/>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Chat</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Prompt</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(Augmented)</a:t>
              </a:r>
            </a:p>
          </p:txBody>
        </p:sp>
      </p:grpSp>
      <p:cxnSp>
        <p:nvCxnSpPr>
          <p:cNvPr id="60" name="Connector: Elbow 59">
            <a:extLst>
              <a:ext uri="{FF2B5EF4-FFF2-40B4-BE49-F238E27FC236}">
                <a16:creationId xmlns:a16="http://schemas.microsoft.com/office/drawing/2014/main" id="{4D4E84C6-5431-F865-3CD6-FA53C2B13777}"/>
              </a:ext>
            </a:extLst>
          </p:cNvPr>
          <p:cNvCxnSpPr>
            <a:cxnSpLocks/>
            <a:stCxn id="63" idx="1"/>
            <a:endCxn id="67" idx="0"/>
          </p:cNvCxnSpPr>
          <p:nvPr/>
        </p:nvCxnSpPr>
        <p:spPr>
          <a:xfrm rot="10800000" flipV="1">
            <a:off x="6783947" y="2269836"/>
            <a:ext cx="574129" cy="774316"/>
          </a:xfrm>
          <a:prstGeom prst="bentConnector2">
            <a:avLst/>
          </a:prstGeom>
          <a:noFill/>
          <a:ln w="12700" cap="flat" cmpd="sng" algn="ctr">
            <a:solidFill>
              <a:sysClr val="window" lastClr="FFFFFF"/>
            </a:solidFill>
            <a:prstDash val="solid"/>
            <a:headEnd type="none"/>
            <a:tailEnd type="triangle"/>
          </a:ln>
          <a:effectLst/>
        </p:spPr>
      </p:cxnSp>
      <p:grpSp>
        <p:nvGrpSpPr>
          <p:cNvPr id="61" name="Group 60">
            <a:extLst>
              <a:ext uri="{FF2B5EF4-FFF2-40B4-BE49-F238E27FC236}">
                <a16:creationId xmlns:a16="http://schemas.microsoft.com/office/drawing/2014/main" id="{417C6932-20AF-C390-96BB-4FF88E3E4FEA}"/>
              </a:ext>
            </a:extLst>
          </p:cNvPr>
          <p:cNvGrpSpPr/>
          <p:nvPr/>
        </p:nvGrpSpPr>
        <p:grpSpPr>
          <a:xfrm>
            <a:off x="7015577" y="2150330"/>
            <a:ext cx="894888" cy="742842"/>
            <a:chOff x="7497932" y="1487852"/>
            <a:chExt cx="832877" cy="742842"/>
          </a:xfrm>
        </p:grpSpPr>
        <p:sp>
          <p:nvSpPr>
            <p:cNvPr id="62" name="TextBox 61">
              <a:extLst>
                <a:ext uri="{FF2B5EF4-FFF2-40B4-BE49-F238E27FC236}">
                  <a16:creationId xmlns:a16="http://schemas.microsoft.com/office/drawing/2014/main" id="{AA1C8C45-47D1-709E-9BF2-8C6B3DA23BFD}"/>
                </a:ext>
                <a:ext uri="{C183D7F6-B498-43B3-948B-1728B52AA6E4}">
                  <adec:decorative xmlns:adec="http://schemas.microsoft.com/office/drawing/2017/decorative" val="1"/>
                </a:ext>
              </a:extLst>
            </p:cNvPr>
            <p:cNvSpPr txBox="1"/>
            <p:nvPr/>
          </p:nvSpPr>
          <p:spPr>
            <a:xfrm>
              <a:off x="7497932" y="1676696"/>
              <a:ext cx="832877" cy="553998"/>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 Search query</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terms</a:t>
              </a:r>
            </a:p>
          </p:txBody>
        </p:sp>
        <p:pic>
          <p:nvPicPr>
            <p:cNvPr id="63" name="Picture 62">
              <a:extLst>
                <a:ext uri="{FF2B5EF4-FFF2-40B4-BE49-F238E27FC236}">
                  <a16:creationId xmlns:a16="http://schemas.microsoft.com/office/drawing/2014/main" id="{28C49F5D-F8E3-4F48-46DF-D4820577AD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16697" y="1487852"/>
              <a:ext cx="196521" cy="239011"/>
            </a:xfrm>
            <a:prstGeom prst="rect">
              <a:avLst/>
            </a:prstGeom>
          </p:spPr>
        </p:pic>
      </p:grpSp>
      <p:grpSp>
        <p:nvGrpSpPr>
          <p:cNvPr id="64" name="Group 63" descr="Search Index">
            <a:extLst>
              <a:ext uri="{FF2B5EF4-FFF2-40B4-BE49-F238E27FC236}">
                <a16:creationId xmlns:a16="http://schemas.microsoft.com/office/drawing/2014/main" id="{73B546BC-4D31-8723-9836-F6DEFB1FF84F}"/>
              </a:ext>
            </a:extLst>
          </p:cNvPr>
          <p:cNvGrpSpPr/>
          <p:nvPr/>
        </p:nvGrpSpPr>
        <p:grpSpPr>
          <a:xfrm>
            <a:off x="6226147" y="3044152"/>
            <a:ext cx="1097095" cy="663630"/>
            <a:chOff x="6226147" y="3045833"/>
            <a:chExt cx="1097095" cy="663630"/>
          </a:xfrm>
        </p:grpSpPr>
        <p:grpSp>
          <p:nvGrpSpPr>
            <p:cNvPr id="65" name="Group 64">
              <a:extLst>
                <a:ext uri="{FF2B5EF4-FFF2-40B4-BE49-F238E27FC236}">
                  <a16:creationId xmlns:a16="http://schemas.microsoft.com/office/drawing/2014/main" id="{CB3CA0E7-67CE-7F93-A9CB-F043B919A433}"/>
                </a:ext>
              </a:extLst>
            </p:cNvPr>
            <p:cNvGrpSpPr/>
            <p:nvPr/>
          </p:nvGrpSpPr>
          <p:grpSpPr>
            <a:xfrm>
              <a:off x="6313523" y="3045833"/>
              <a:ext cx="1009719" cy="663630"/>
              <a:chOff x="8042069" y="3778793"/>
              <a:chExt cx="1009719" cy="663630"/>
            </a:xfrm>
          </p:grpSpPr>
          <p:pic>
            <p:nvPicPr>
              <p:cNvPr id="67" name="Picture 66">
                <a:extLst>
                  <a:ext uri="{FF2B5EF4-FFF2-40B4-BE49-F238E27FC236}">
                    <a16:creationId xmlns:a16="http://schemas.microsoft.com/office/drawing/2014/main" id="{745440DD-538E-2091-39F8-294841DBFB6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279129" y="3778793"/>
                <a:ext cx="466725" cy="466725"/>
              </a:xfrm>
              <a:prstGeom prst="rect">
                <a:avLst/>
              </a:prstGeom>
            </p:spPr>
          </p:pic>
          <p:sp>
            <p:nvSpPr>
              <p:cNvPr id="68" name="Rectangle 67">
                <a:extLst>
                  <a:ext uri="{FF2B5EF4-FFF2-40B4-BE49-F238E27FC236}">
                    <a16:creationId xmlns:a16="http://schemas.microsoft.com/office/drawing/2014/main" id="{7785D952-721F-203C-CCF3-CFC9C8E45067}"/>
                  </a:ext>
                </a:extLst>
              </p:cNvPr>
              <p:cNvSpPr/>
              <p:nvPr/>
            </p:nvSpPr>
            <p:spPr bwMode="auto">
              <a:xfrm>
                <a:off x="8042069" y="4068474"/>
                <a:ext cx="1009719" cy="373949"/>
              </a:xfrm>
              <a:prstGeom prst="rect">
                <a:avLst/>
              </a:prstGeom>
              <a:noFill/>
              <a:ln>
                <a:noFill/>
              </a:ln>
            </p:spPr>
            <p:txBody>
              <a:bodyPr wrap="square" lIns="0" tIns="219456" rIns="0" bIns="0" rtlCol="0" anchor="t">
                <a:spAutoFit/>
              </a:bodyPr>
              <a:lstStyle/>
              <a:p>
                <a:pPr marL="0" marR="0" lvl="0" indent="0" algn="ctr" defTabSz="896042"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Search Index</a:t>
                </a:r>
              </a:p>
            </p:txBody>
          </p:sp>
        </p:grpSp>
        <p:cxnSp>
          <p:nvCxnSpPr>
            <p:cNvPr id="66" name="Straight Arrow Connector 65">
              <a:extLst>
                <a:ext uri="{FF2B5EF4-FFF2-40B4-BE49-F238E27FC236}">
                  <a16:creationId xmlns:a16="http://schemas.microsoft.com/office/drawing/2014/main" id="{1DD95AAB-27F8-32EC-C52A-5C5F29E7E0BC}"/>
                </a:ext>
              </a:extLst>
            </p:cNvPr>
            <p:cNvCxnSpPr>
              <a:cxnSpLocks/>
              <a:stCxn id="53" idx="3"/>
              <a:endCxn id="67" idx="1"/>
            </p:cNvCxnSpPr>
            <p:nvPr/>
          </p:nvCxnSpPr>
          <p:spPr>
            <a:xfrm flipV="1">
              <a:off x="6226147" y="3279196"/>
              <a:ext cx="324436" cy="0"/>
            </a:xfrm>
            <a:prstGeom prst="straightConnector1">
              <a:avLst/>
            </a:prstGeom>
            <a:noFill/>
            <a:ln w="9525" cap="flat" cmpd="sng" algn="ctr">
              <a:solidFill>
                <a:sysClr val="window" lastClr="FFFFFF"/>
              </a:solidFill>
              <a:prstDash val="solid"/>
              <a:headEnd type="none" w="lg" len="med"/>
              <a:tailEnd type="triangle"/>
            </a:ln>
            <a:effectLst/>
          </p:spPr>
        </p:cxnSp>
      </p:grpSp>
      <p:grpSp>
        <p:nvGrpSpPr>
          <p:cNvPr id="69" name="Group 68" descr="Document Chunking">
            <a:extLst>
              <a:ext uri="{FF2B5EF4-FFF2-40B4-BE49-F238E27FC236}">
                <a16:creationId xmlns:a16="http://schemas.microsoft.com/office/drawing/2014/main" id="{85AB7C8C-1CE4-207A-EB1D-AD07E7EE3585}"/>
              </a:ext>
            </a:extLst>
          </p:cNvPr>
          <p:cNvGrpSpPr/>
          <p:nvPr/>
        </p:nvGrpSpPr>
        <p:grpSpPr>
          <a:xfrm>
            <a:off x="398984" y="2263944"/>
            <a:ext cx="1824279" cy="2022318"/>
            <a:chOff x="2929632" y="4276236"/>
            <a:chExt cx="1824279" cy="2022318"/>
          </a:xfrm>
        </p:grpSpPr>
        <p:grpSp>
          <p:nvGrpSpPr>
            <p:cNvPr id="70" name="Group 69">
              <a:extLst>
                <a:ext uri="{FF2B5EF4-FFF2-40B4-BE49-F238E27FC236}">
                  <a16:creationId xmlns:a16="http://schemas.microsoft.com/office/drawing/2014/main" id="{BF85F8D8-AAE9-94C9-9DA0-0EA210D13568}"/>
                </a:ext>
              </a:extLst>
            </p:cNvPr>
            <p:cNvGrpSpPr/>
            <p:nvPr/>
          </p:nvGrpSpPr>
          <p:grpSpPr>
            <a:xfrm>
              <a:off x="3143156" y="4500895"/>
              <a:ext cx="1423788" cy="826947"/>
              <a:chOff x="493112" y="2279985"/>
              <a:chExt cx="1423788" cy="826947"/>
            </a:xfrm>
          </p:grpSpPr>
          <p:pic>
            <p:nvPicPr>
              <p:cNvPr id="75" name="Picture 74">
                <a:extLst>
                  <a:ext uri="{FF2B5EF4-FFF2-40B4-BE49-F238E27FC236}">
                    <a16:creationId xmlns:a16="http://schemas.microsoft.com/office/drawing/2014/main" id="{D1483578-DA49-7A12-3C77-25C2E8C39D7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34767" y="2279985"/>
                <a:ext cx="489280" cy="439353"/>
              </a:xfrm>
              <a:prstGeom prst="rect">
                <a:avLst/>
              </a:prstGeom>
            </p:spPr>
          </p:pic>
          <p:sp>
            <p:nvSpPr>
              <p:cNvPr id="76" name="TextBox 75">
                <a:extLst>
                  <a:ext uri="{FF2B5EF4-FFF2-40B4-BE49-F238E27FC236}">
                    <a16:creationId xmlns:a16="http://schemas.microsoft.com/office/drawing/2014/main" id="{CA8E2495-B78D-98D0-8662-3B7541A7E432}"/>
                  </a:ext>
                  <a:ext uri="{C183D7F6-B498-43B3-948B-1728B52AA6E4}">
                    <adec:decorative xmlns:adec="http://schemas.microsoft.com/office/drawing/2017/decorative" val="1"/>
                  </a:ext>
                </a:extLst>
              </p:cNvPr>
              <p:cNvSpPr txBox="1"/>
              <p:nvPr/>
            </p:nvSpPr>
            <p:spPr>
              <a:xfrm>
                <a:off x="493112" y="2706822"/>
                <a:ext cx="1423788"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Document Chunking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Function</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grpSp>
          <p:nvGrpSpPr>
            <p:cNvPr id="71" name="Group 70">
              <a:extLst>
                <a:ext uri="{FF2B5EF4-FFF2-40B4-BE49-F238E27FC236}">
                  <a16:creationId xmlns:a16="http://schemas.microsoft.com/office/drawing/2014/main" id="{2AFAC8F3-23AF-30FD-905A-4E100E4D3D68}"/>
                </a:ext>
              </a:extLst>
            </p:cNvPr>
            <p:cNvGrpSpPr/>
            <p:nvPr/>
          </p:nvGrpSpPr>
          <p:grpSpPr>
            <a:xfrm>
              <a:off x="3068963" y="5341846"/>
              <a:ext cx="1545616" cy="896664"/>
              <a:chOff x="2491077" y="3336355"/>
              <a:chExt cx="1545616" cy="896664"/>
            </a:xfrm>
          </p:grpSpPr>
          <p:pic>
            <p:nvPicPr>
              <p:cNvPr id="73" name="Picture 72">
                <a:extLst>
                  <a:ext uri="{FF2B5EF4-FFF2-40B4-BE49-F238E27FC236}">
                    <a16:creationId xmlns:a16="http://schemas.microsoft.com/office/drawing/2014/main" id="{F3A5973C-0355-2863-0109-E6F93B0B5AF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71533" y="3336355"/>
                <a:ext cx="1040612" cy="612360"/>
              </a:xfrm>
              <a:prstGeom prst="rect">
                <a:avLst/>
              </a:prstGeom>
            </p:spPr>
          </p:pic>
          <p:sp>
            <p:nvSpPr>
              <p:cNvPr id="74" name="TextBox 73">
                <a:extLst>
                  <a:ext uri="{FF2B5EF4-FFF2-40B4-BE49-F238E27FC236}">
                    <a16:creationId xmlns:a16="http://schemas.microsoft.com/office/drawing/2014/main" id="{7CC46CF9-0EB1-BA0D-809A-B473134EC94B}"/>
                  </a:ext>
                  <a:ext uri="{C183D7F6-B498-43B3-948B-1728B52AA6E4}">
                    <adec:decorative xmlns:adec="http://schemas.microsoft.com/office/drawing/2017/decorative" val="1"/>
                  </a:ext>
                </a:extLst>
              </p:cNvPr>
              <p:cNvSpPr txBox="1"/>
              <p:nvPr/>
            </p:nvSpPr>
            <p:spPr>
              <a:xfrm>
                <a:off x="2491077" y="3832909"/>
                <a:ext cx="1545616"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Azure Form Recognizer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Layout Model</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grpSp>
        <p:sp>
          <p:nvSpPr>
            <p:cNvPr id="72" name="Rectangle: Rounded Corners 71">
              <a:extLst>
                <a:ext uri="{FF2B5EF4-FFF2-40B4-BE49-F238E27FC236}">
                  <a16:creationId xmlns:a16="http://schemas.microsoft.com/office/drawing/2014/main" id="{BFD6CC95-83D0-758D-7124-9559DD9816D0}"/>
                </a:ext>
                <a:ext uri="{C183D7F6-B498-43B3-948B-1728B52AA6E4}">
                  <adec:decorative xmlns:adec="http://schemas.microsoft.com/office/drawing/2017/decorative" val="1"/>
                </a:ext>
              </a:extLst>
            </p:cNvPr>
            <p:cNvSpPr/>
            <p:nvPr/>
          </p:nvSpPr>
          <p:spPr bwMode="auto">
            <a:xfrm>
              <a:off x="2929632" y="4276236"/>
              <a:ext cx="1824279" cy="2022318"/>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nvGrpSpPr>
          <p:cNvPr id="77" name="Group 76" descr="Document Library">
            <a:extLst>
              <a:ext uri="{FF2B5EF4-FFF2-40B4-BE49-F238E27FC236}">
                <a16:creationId xmlns:a16="http://schemas.microsoft.com/office/drawing/2014/main" id="{1464D88F-BFCF-E9AD-22D5-426EBBD12F34}"/>
              </a:ext>
            </a:extLst>
          </p:cNvPr>
          <p:cNvGrpSpPr/>
          <p:nvPr/>
        </p:nvGrpSpPr>
        <p:grpSpPr>
          <a:xfrm>
            <a:off x="690216" y="4286262"/>
            <a:ext cx="1231427" cy="1475653"/>
            <a:chOff x="690216" y="4286262"/>
            <a:chExt cx="1231427" cy="1475653"/>
          </a:xfrm>
        </p:grpSpPr>
        <p:grpSp>
          <p:nvGrpSpPr>
            <p:cNvPr id="78" name="Group 77">
              <a:extLst>
                <a:ext uri="{FF2B5EF4-FFF2-40B4-BE49-F238E27FC236}">
                  <a16:creationId xmlns:a16="http://schemas.microsoft.com/office/drawing/2014/main" id="{C9C2DFE4-BDB4-0F36-07CF-AC95D31F5E35}"/>
                </a:ext>
              </a:extLst>
            </p:cNvPr>
            <p:cNvGrpSpPr/>
            <p:nvPr/>
          </p:nvGrpSpPr>
          <p:grpSpPr>
            <a:xfrm>
              <a:off x="690216" y="4877714"/>
              <a:ext cx="1231427" cy="884201"/>
              <a:chOff x="552425" y="4779586"/>
              <a:chExt cx="1231427" cy="884201"/>
            </a:xfrm>
          </p:grpSpPr>
          <p:sp>
            <p:nvSpPr>
              <p:cNvPr id="80" name="TextBox 79">
                <a:extLst>
                  <a:ext uri="{FF2B5EF4-FFF2-40B4-BE49-F238E27FC236}">
                    <a16:creationId xmlns:a16="http://schemas.microsoft.com/office/drawing/2014/main" id="{D512A7AF-F1D0-1E26-5724-22FAEC237285}"/>
                  </a:ext>
                  <a:ext uri="{C183D7F6-B498-43B3-948B-1728B52AA6E4}">
                    <adec:decorative xmlns:adec="http://schemas.microsoft.com/office/drawing/2017/decorative" val="1"/>
                  </a:ext>
                </a:extLst>
              </p:cNvPr>
              <p:cNvSpPr txBox="1"/>
              <p:nvPr/>
            </p:nvSpPr>
            <p:spPr>
              <a:xfrm>
                <a:off x="552425" y="5417566"/>
                <a:ext cx="1231427"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Document Library</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81" name="Picture 80">
                <a:extLst>
                  <a:ext uri="{FF2B5EF4-FFF2-40B4-BE49-F238E27FC236}">
                    <a16:creationId xmlns:a16="http://schemas.microsoft.com/office/drawing/2014/main" id="{C1851230-CE5E-0C48-E562-C971D8DE860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9015" y="4779586"/>
                <a:ext cx="499485" cy="543657"/>
              </a:xfrm>
              <a:prstGeom prst="rect">
                <a:avLst/>
              </a:prstGeom>
            </p:spPr>
          </p:pic>
        </p:grpSp>
        <p:cxnSp>
          <p:nvCxnSpPr>
            <p:cNvPr id="79" name="Straight Arrow Connector 78">
              <a:extLst>
                <a:ext uri="{FF2B5EF4-FFF2-40B4-BE49-F238E27FC236}">
                  <a16:creationId xmlns:a16="http://schemas.microsoft.com/office/drawing/2014/main" id="{94ABBA2A-01DF-D01A-E69F-315000A0EAD0}"/>
                </a:ext>
              </a:extLst>
            </p:cNvPr>
            <p:cNvCxnSpPr>
              <a:cxnSpLocks/>
              <a:stCxn id="81" idx="0"/>
              <a:endCxn id="72" idx="2"/>
            </p:cNvCxnSpPr>
            <p:nvPr/>
          </p:nvCxnSpPr>
          <p:spPr>
            <a:xfrm flipH="1" flipV="1">
              <a:off x="1311124" y="4286262"/>
              <a:ext cx="5425" cy="591452"/>
            </a:xfrm>
            <a:prstGeom prst="straightConnector1">
              <a:avLst/>
            </a:prstGeom>
            <a:noFill/>
            <a:ln w="9525" cap="flat" cmpd="sng" algn="ctr">
              <a:solidFill>
                <a:sysClr val="window" lastClr="FFFFFF"/>
              </a:solidFill>
              <a:prstDash val="solid"/>
              <a:headEnd type="none" w="lg" len="med"/>
              <a:tailEnd type="triangle"/>
            </a:ln>
            <a:effectLst/>
          </p:spPr>
        </p:cxnSp>
      </p:grpSp>
      <p:cxnSp>
        <p:nvCxnSpPr>
          <p:cNvPr id="82" name="Straight Arrow Connector 81">
            <a:extLst>
              <a:ext uri="{FF2B5EF4-FFF2-40B4-BE49-F238E27FC236}">
                <a16:creationId xmlns:a16="http://schemas.microsoft.com/office/drawing/2014/main" id="{1F4F71B2-A3AA-9645-5BB9-0DCC23B38337}"/>
              </a:ext>
              <a:ext uri="{C183D7F6-B498-43B3-948B-1728B52AA6E4}">
                <adec:decorative xmlns:adec="http://schemas.microsoft.com/office/drawing/2017/decorative" val="1"/>
              </a:ext>
            </a:extLst>
          </p:cNvPr>
          <p:cNvCxnSpPr>
            <a:cxnSpLocks/>
            <a:stCxn id="58" idx="3"/>
          </p:cNvCxnSpPr>
          <p:nvPr/>
        </p:nvCxnSpPr>
        <p:spPr>
          <a:xfrm>
            <a:off x="9095549" y="4552302"/>
            <a:ext cx="514541" cy="0"/>
          </a:xfrm>
          <a:prstGeom prst="straightConnector1">
            <a:avLst/>
          </a:prstGeom>
          <a:noFill/>
          <a:ln w="9525" cap="flat" cmpd="sng" algn="ctr">
            <a:solidFill>
              <a:sysClr val="window" lastClr="FFFFFF"/>
            </a:solidFill>
            <a:prstDash val="solid"/>
            <a:headEnd type="none" w="lg" len="med"/>
            <a:tailEnd type="triangle"/>
          </a:ln>
          <a:effectLst/>
        </p:spPr>
      </p:cxnSp>
      <p:sp>
        <p:nvSpPr>
          <p:cNvPr id="83" name="TextBox 82">
            <a:extLst>
              <a:ext uri="{FF2B5EF4-FFF2-40B4-BE49-F238E27FC236}">
                <a16:creationId xmlns:a16="http://schemas.microsoft.com/office/drawing/2014/main" id="{0CF5F76B-5BBD-8650-B13E-318DC768FFD1}"/>
              </a:ext>
            </a:extLst>
          </p:cNvPr>
          <p:cNvSpPr txBox="1"/>
          <p:nvPr/>
        </p:nvSpPr>
        <p:spPr>
          <a:xfrm>
            <a:off x="9504476" y="4777381"/>
            <a:ext cx="784621" cy="1015663"/>
          </a:xfrm>
          <a:prstGeom prst="rect">
            <a:avLst/>
          </a:prstGeom>
          <a:noFill/>
        </p:spPr>
        <p:txBody>
          <a:bodyPr wrap="square">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 </a:t>
            </a:r>
          </a:p>
          <a:p>
            <a:pPr algn="ctr">
              <a:defRPr/>
            </a:pPr>
            <a:endParaRPr lang="en-US" sz="1000">
              <a:solidFill>
                <a:prstClr val="white"/>
              </a:solidFill>
              <a:latin typeface="Segoe UI Semibold" panose="020B0702040204020203" pitchFamily="34" charset="0"/>
              <a:cs typeface="Segoe UI Semibold" panose="020B0702040204020203" pitchFamily="34" charset="0"/>
            </a:endParaRPr>
          </a:p>
          <a:p>
            <a:pPr algn="ctr">
              <a:defRPr/>
            </a:pPr>
            <a:r>
              <a:rPr lang="en-US" sz="1000">
                <a:solidFill>
                  <a:prstClr val="white"/>
                </a:solidFill>
                <a:latin typeface="Segoe UI Semibold" panose="020B0702040204020203" pitchFamily="34" charset="0"/>
                <a:cs typeface="Segoe UI Semibold" panose="020B0702040204020203" pitchFamily="34" charset="0"/>
              </a:rPr>
              <a:t>Generate</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Response</a:t>
            </a:r>
          </a:p>
        </p:txBody>
      </p:sp>
      <p:grpSp>
        <p:nvGrpSpPr>
          <p:cNvPr id="84" name="Group 83" descr="Prompt">
            <a:extLst>
              <a:ext uri="{FF2B5EF4-FFF2-40B4-BE49-F238E27FC236}">
                <a16:creationId xmlns:a16="http://schemas.microsoft.com/office/drawing/2014/main" id="{2C3A7057-AD16-0E5C-A8D6-A8A424D30E9C}"/>
              </a:ext>
            </a:extLst>
          </p:cNvPr>
          <p:cNvGrpSpPr/>
          <p:nvPr/>
        </p:nvGrpSpPr>
        <p:grpSpPr>
          <a:xfrm>
            <a:off x="9245972" y="2046194"/>
            <a:ext cx="843359" cy="621301"/>
            <a:chOff x="7926958" y="3763240"/>
            <a:chExt cx="1020464" cy="751774"/>
          </a:xfrm>
        </p:grpSpPr>
        <p:pic>
          <p:nvPicPr>
            <p:cNvPr id="85" name="Picture 84">
              <a:extLst>
                <a:ext uri="{FF2B5EF4-FFF2-40B4-BE49-F238E27FC236}">
                  <a16:creationId xmlns:a16="http://schemas.microsoft.com/office/drawing/2014/main" id="{B7BDC499-749E-4E42-54F2-DD9D1FBF4D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2932" y="3763240"/>
              <a:ext cx="448517" cy="543657"/>
            </a:xfrm>
            <a:prstGeom prst="rect">
              <a:avLst/>
            </a:prstGeom>
          </p:spPr>
        </p:pic>
        <p:sp>
          <p:nvSpPr>
            <p:cNvPr id="86" name="TextBox 85">
              <a:extLst>
                <a:ext uri="{FF2B5EF4-FFF2-40B4-BE49-F238E27FC236}">
                  <a16:creationId xmlns:a16="http://schemas.microsoft.com/office/drawing/2014/main" id="{80A06440-5253-01B1-2809-E62955AE35A3}"/>
                </a:ext>
                <a:ext uri="{C183D7F6-B498-43B3-948B-1728B52AA6E4}">
                  <adec:decorative xmlns:adec="http://schemas.microsoft.com/office/drawing/2017/decorative" val="1"/>
                </a:ext>
              </a:extLst>
            </p:cNvPr>
            <p:cNvSpPr txBox="1"/>
            <p:nvPr/>
          </p:nvSpPr>
          <p:spPr>
            <a:xfrm>
              <a:off x="7926958" y="4268793"/>
              <a:ext cx="1020464"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Query Prompt</a:t>
              </a:r>
            </a:p>
          </p:txBody>
        </p:sp>
      </p:grpSp>
      <p:sp>
        <p:nvSpPr>
          <p:cNvPr id="87" name="TextBox 86">
            <a:extLst>
              <a:ext uri="{FF2B5EF4-FFF2-40B4-BE49-F238E27FC236}">
                <a16:creationId xmlns:a16="http://schemas.microsoft.com/office/drawing/2014/main" id="{E18CB040-3D8B-7D4F-AFB7-6A284F63EBC4}"/>
              </a:ext>
            </a:extLst>
          </p:cNvPr>
          <p:cNvSpPr txBox="1"/>
          <p:nvPr/>
        </p:nvSpPr>
        <p:spPr>
          <a:xfrm>
            <a:off x="8142288" y="2474106"/>
            <a:ext cx="902963" cy="861774"/>
          </a:xfrm>
          <a:prstGeom prst="rect">
            <a:avLst/>
          </a:prstGeom>
          <a:noFill/>
        </p:spPr>
        <p:txBody>
          <a:bodyPr wrap="square">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a:t>
            </a:r>
          </a:p>
          <a:p>
            <a:pPr algn="ctr">
              <a:defRPr/>
            </a:pPr>
            <a:endParaRPr lang="en-US" sz="1000">
              <a:solidFill>
                <a:prstClr val="white"/>
              </a:solidFill>
              <a:latin typeface="Segoe UI Semibold" panose="020B0702040204020203" pitchFamily="34" charset="0"/>
              <a:cs typeface="Segoe UI Semibold" panose="020B0702040204020203" pitchFamily="34" charset="0"/>
            </a:endParaRPr>
          </a:p>
          <a:p>
            <a:pPr algn="ctr">
              <a:defRPr/>
            </a:pPr>
            <a:r>
              <a:rPr lang="en-US" sz="1000">
                <a:solidFill>
                  <a:prstClr val="white"/>
                </a:solidFill>
                <a:latin typeface="Segoe UI Semibold" panose="020B0702040204020203" pitchFamily="34" charset="0"/>
                <a:cs typeface="Segoe UI Semibold" panose="020B0702040204020203" pitchFamily="34" charset="0"/>
              </a:rPr>
              <a:t>Generate</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Query terms</a:t>
            </a:r>
          </a:p>
        </p:txBody>
      </p:sp>
      <p:cxnSp>
        <p:nvCxnSpPr>
          <p:cNvPr id="88" name="Straight Arrow Connector 87">
            <a:extLst>
              <a:ext uri="{FF2B5EF4-FFF2-40B4-BE49-F238E27FC236}">
                <a16:creationId xmlns:a16="http://schemas.microsoft.com/office/drawing/2014/main" id="{D139F05D-E4A8-6203-BC10-EB3065DA2FC4}"/>
              </a:ext>
              <a:ext uri="{C183D7F6-B498-43B3-948B-1728B52AA6E4}">
                <adec:decorative xmlns:adec="http://schemas.microsoft.com/office/drawing/2017/decorative" val="1"/>
              </a:ext>
            </a:extLst>
          </p:cNvPr>
          <p:cNvCxnSpPr>
            <a:cxnSpLocks/>
            <a:endCxn id="85" idx="3"/>
          </p:cNvCxnSpPr>
          <p:nvPr/>
        </p:nvCxnSpPr>
        <p:spPr>
          <a:xfrm flipH="1">
            <a:off x="9852989" y="2270845"/>
            <a:ext cx="407431" cy="0"/>
          </a:xfrm>
          <a:prstGeom prst="straightConnector1">
            <a:avLst/>
          </a:prstGeom>
          <a:noFill/>
          <a:ln w="9525" cap="flat" cmpd="sng" algn="ctr">
            <a:solidFill>
              <a:sysClr val="window" lastClr="FFFFFF"/>
            </a:solidFill>
            <a:prstDash val="solid"/>
            <a:headEnd type="none" w="lg" len="med"/>
            <a:tailEnd type="triangle"/>
          </a:ln>
          <a:effectLst/>
        </p:spPr>
      </p:cxnSp>
      <p:cxnSp>
        <p:nvCxnSpPr>
          <p:cNvPr id="89" name="Straight Arrow Connector 88">
            <a:extLst>
              <a:ext uri="{FF2B5EF4-FFF2-40B4-BE49-F238E27FC236}">
                <a16:creationId xmlns:a16="http://schemas.microsoft.com/office/drawing/2014/main" id="{B4A04C66-6E39-9075-BD45-CB7272D23CA4}"/>
              </a:ext>
              <a:ext uri="{C183D7F6-B498-43B3-948B-1728B52AA6E4}">
                <adec:decorative xmlns:adec="http://schemas.microsoft.com/office/drawing/2017/decorative" val="1"/>
              </a:ext>
            </a:extLst>
          </p:cNvPr>
          <p:cNvCxnSpPr>
            <a:cxnSpLocks/>
            <a:endCxn id="63" idx="3"/>
          </p:cNvCxnSpPr>
          <p:nvPr/>
        </p:nvCxnSpPr>
        <p:spPr>
          <a:xfrm flipH="1" flipV="1">
            <a:off x="7569228" y="2269836"/>
            <a:ext cx="775720" cy="1008"/>
          </a:xfrm>
          <a:prstGeom prst="straightConnector1">
            <a:avLst/>
          </a:prstGeom>
          <a:noFill/>
          <a:ln w="9525" cap="flat" cmpd="sng" algn="ctr">
            <a:solidFill>
              <a:sysClr val="window" lastClr="FFFFFF"/>
            </a:solidFill>
            <a:prstDash val="solid"/>
            <a:headEnd type="none" w="lg" len="med"/>
            <a:tailEnd type="triangle"/>
          </a:ln>
          <a:effectLst/>
        </p:spPr>
      </p:cxnSp>
      <p:cxnSp>
        <p:nvCxnSpPr>
          <p:cNvPr id="90" name="Straight Arrow Connector 89">
            <a:extLst>
              <a:ext uri="{FF2B5EF4-FFF2-40B4-BE49-F238E27FC236}">
                <a16:creationId xmlns:a16="http://schemas.microsoft.com/office/drawing/2014/main" id="{31BF7E15-3387-8522-CA98-6C48DC9DEC3F}"/>
              </a:ext>
              <a:ext uri="{C183D7F6-B498-43B3-948B-1728B52AA6E4}">
                <adec:decorative xmlns:adec="http://schemas.microsoft.com/office/drawing/2017/decorative" val="1"/>
              </a:ext>
            </a:extLst>
          </p:cNvPr>
          <p:cNvCxnSpPr>
            <a:cxnSpLocks/>
            <a:stCxn id="85" idx="1"/>
          </p:cNvCxnSpPr>
          <p:nvPr/>
        </p:nvCxnSpPr>
        <p:spPr>
          <a:xfrm flipH="1" flipV="1">
            <a:off x="8887186" y="2270845"/>
            <a:ext cx="595128" cy="1"/>
          </a:xfrm>
          <a:prstGeom prst="straightConnector1">
            <a:avLst/>
          </a:prstGeom>
          <a:noFill/>
          <a:ln w="9525" cap="flat" cmpd="sng" algn="ctr">
            <a:solidFill>
              <a:sysClr val="window" lastClr="FFFFFF"/>
            </a:solidFill>
            <a:prstDash val="solid"/>
            <a:headEnd type="none" w="lg" len="med"/>
            <a:tailEnd type="triangle"/>
          </a:ln>
          <a:effectLst/>
        </p:spPr>
      </p:cxnSp>
      <p:sp>
        <p:nvSpPr>
          <p:cNvPr id="91" name="Oval 90">
            <a:extLst>
              <a:ext uri="{FF2B5EF4-FFF2-40B4-BE49-F238E27FC236}">
                <a16:creationId xmlns:a16="http://schemas.microsoft.com/office/drawing/2014/main" id="{D5A661F7-7E03-D715-408C-9BADCA555938}"/>
              </a:ext>
            </a:extLst>
          </p:cNvPr>
          <p:cNvSpPr/>
          <p:nvPr/>
        </p:nvSpPr>
        <p:spPr bwMode="auto">
          <a:xfrm>
            <a:off x="9977995" y="1944971"/>
            <a:ext cx="219285" cy="219285"/>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100"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1</a:t>
            </a:r>
            <a:endParaRPr kumimoji="0" lang="en-AU" sz="1100" b="1" i="0" u="none" strike="noStrike" kern="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CACBE76D-09EF-9A7D-5F64-E76BC2BB2C15}"/>
              </a:ext>
            </a:extLst>
          </p:cNvPr>
          <p:cNvSpPr/>
          <p:nvPr/>
        </p:nvSpPr>
        <p:spPr bwMode="auto">
          <a:xfrm>
            <a:off x="7611323" y="1931045"/>
            <a:ext cx="219285" cy="219285"/>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100"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2</a:t>
            </a:r>
          </a:p>
        </p:txBody>
      </p:sp>
      <p:sp>
        <p:nvSpPr>
          <p:cNvPr id="93" name="Oval 92">
            <a:extLst>
              <a:ext uri="{FF2B5EF4-FFF2-40B4-BE49-F238E27FC236}">
                <a16:creationId xmlns:a16="http://schemas.microsoft.com/office/drawing/2014/main" id="{C4692A5A-6702-E6ED-B38F-A80531FC43D6}"/>
              </a:ext>
            </a:extLst>
          </p:cNvPr>
          <p:cNvSpPr/>
          <p:nvPr/>
        </p:nvSpPr>
        <p:spPr bwMode="auto">
          <a:xfrm>
            <a:off x="8265830" y="4226218"/>
            <a:ext cx="219285" cy="219285"/>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AU" sz="1100" b="1" i="0" u="none" strike="noStrike" kern="0" cap="none" spc="0" normalizeH="0" baseline="0" noProof="0">
                <a:ln>
                  <a:noFill/>
                </a:ln>
                <a:solidFill>
                  <a:prstClr val="black"/>
                </a:solidFill>
                <a:effectLst/>
                <a:uLnTx/>
                <a:uFillTx/>
                <a:latin typeface="Segoe UI"/>
                <a:ea typeface="Segoe UI" pitchFamily="34" charset="0"/>
                <a:cs typeface="Segoe UI" pitchFamily="34" charset="0"/>
              </a:rPr>
              <a:t>3</a:t>
            </a:r>
          </a:p>
        </p:txBody>
      </p:sp>
      <p:pic>
        <p:nvPicPr>
          <p:cNvPr id="94" name="Graphic 93">
            <a:extLst>
              <a:ext uri="{FF2B5EF4-FFF2-40B4-BE49-F238E27FC236}">
                <a16:creationId xmlns:a16="http://schemas.microsoft.com/office/drawing/2014/main" id="{29D4B58F-E6FA-1E8F-9EC4-1F0B23C2CD0B}"/>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342969" y="1967587"/>
            <a:ext cx="544217" cy="544217"/>
          </a:xfrm>
          <a:prstGeom prst="rect">
            <a:avLst/>
          </a:prstGeom>
        </p:spPr>
      </p:pic>
      <p:pic>
        <p:nvPicPr>
          <p:cNvPr id="95" name="Graphic 94">
            <a:extLst>
              <a:ext uri="{FF2B5EF4-FFF2-40B4-BE49-F238E27FC236}">
                <a16:creationId xmlns:a16="http://schemas.microsoft.com/office/drawing/2014/main" id="{EFB31859-A45D-B2B9-DE3A-20D01DBF705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630397" y="4248304"/>
            <a:ext cx="544217" cy="544217"/>
          </a:xfrm>
          <a:prstGeom prst="rect">
            <a:avLst/>
          </a:prstGeom>
        </p:spPr>
      </p:pic>
    </p:spTree>
    <p:extLst>
      <p:ext uri="{BB962C8B-B14F-4D97-AF65-F5344CB8AC3E}">
        <p14:creationId xmlns:p14="http://schemas.microsoft.com/office/powerpoint/2010/main" val="1289513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7"/>
                                        </p:tgtEl>
                                        <p:attrNameLst>
                                          <p:attrName>style.visibility</p:attrName>
                                        </p:attrNameLst>
                                      </p:cBhvr>
                                      <p:to>
                                        <p:strVal val="visible"/>
                                      </p:to>
                                    </p:set>
                                    <p:animEffect transition="in" filter="fade">
                                      <p:cBhvr>
                                        <p:cTn id="40" dur="500"/>
                                        <p:tgtEl>
                                          <p:spTgt spid="5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B3CE6DC8-B534-68F3-FA12-2984EEE55D74}"/>
              </a:ext>
              <a:ext uri="{C183D7F6-B498-43B3-948B-1728B52AA6E4}">
                <adec:decorative xmlns:adec="http://schemas.microsoft.com/office/drawing/2017/decorative" val="1"/>
              </a:ext>
            </a:extLst>
          </p:cNvPr>
          <p:cNvCxnSpPr>
            <a:cxnSpLocks/>
          </p:cNvCxnSpPr>
          <p:nvPr/>
        </p:nvCxnSpPr>
        <p:spPr>
          <a:xfrm>
            <a:off x="3556391" y="4440203"/>
            <a:ext cx="706739" cy="0"/>
          </a:xfrm>
          <a:prstGeom prst="straightConnector1">
            <a:avLst/>
          </a:prstGeom>
          <a:noFill/>
          <a:ln w="12700" cap="flat" cmpd="sng" algn="ctr">
            <a:solidFill>
              <a:sysClr val="window" lastClr="FFFFFF"/>
            </a:solidFill>
            <a:prstDash val="solid"/>
            <a:headEnd type="none"/>
            <a:tailEnd type="triangle"/>
          </a:ln>
          <a:effectLst/>
        </p:spPr>
      </p:cxnSp>
      <p:sp>
        <p:nvSpPr>
          <p:cNvPr id="3" name="TextBox 2">
            <a:extLst>
              <a:ext uri="{FF2B5EF4-FFF2-40B4-BE49-F238E27FC236}">
                <a16:creationId xmlns:a16="http://schemas.microsoft.com/office/drawing/2014/main" id="{C3CF99A5-56B3-F66A-89B5-8FE226638583}"/>
              </a:ext>
              <a:ext uri="{C183D7F6-B498-43B3-948B-1728B52AA6E4}">
                <adec:decorative xmlns:adec="http://schemas.microsoft.com/office/drawing/2017/decorative" val="1"/>
              </a:ext>
            </a:extLst>
          </p:cNvPr>
          <p:cNvSpPr txBox="1"/>
          <p:nvPr/>
        </p:nvSpPr>
        <p:spPr>
          <a:xfrm>
            <a:off x="518873" y="4461039"/>
            <a:ext cx="1131126"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Storage</a:t>
            </a:r>
          </a:p>
        </p:txBody>
      </p:sp>
      <p:sp>
        <p:nvSpPr>
          <p:cNvPr id="4" name="Rectangle: Rounded Corners 3">
            <a:extLst>
              <a:ext uri="{FF2B5EF4-FFF2-40B4-BE49-F238E27FC236}">
                <a16:creationId xmlns:a16="http://schemas.microsoft.com/office/drawing/2014/main" id="{B5E5E231-D625-E9E1-FF30-3D3C9F8ED331}"/>
              </a:ext>
              <a:ext uri="{C183D7F6-B498-43B3-948B-1728B52AA6E4}">
                <adec:decorative xmlns:adec="http://schemas.microsoft.com/office/drawing/2017/decorative" val="1"/>
              </a:ext>
            </a:extLst>
          </p:cNvPr>
          <p:cNvSpPr/>
          <p:nvPr/>
        </p:nvSpPr>
        <p:spPr bwMode="auto">
          <a:xfrm>
            <a:off x="5853414" y="3711986"/>
            <a:ext cx="2567278" cy="1938856"/>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57403ACD-AE37-CAB2-CEF1-8CBFAE6E0109}"/>
              </a:ext>
              <a:ext uri="{C183D7F6-B498-43B3-948B-1728B52AA6E4}">
                <adec:decorative xmlns:adec="http://schemas.microsoft.com/office/drawing/2017/decorative" val="1"/>
              </a:ext>
            </a:extLst>
          </p:cNvPr>
          <p:cNvSpPr/>
          <p:nvPr/>
        </p:nvSpPr>
        <p:spPr bwMode="auto">
          <a:xfrm>
            <a:off x="5739205" y="5039268"/>
            <a:ext cx="2681487" cy="5861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Embedding of paragraphs</a:t>
            </a:r>
            <a:b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using Azure OpenAI Service</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05E14B46-BB34-E2AE-08D9-7876960D0393}"/>
              </a:ext>
              <a:ext uri="{C183D7F6-B498-43B3-948B-1728B52AA6E4}">
                <adec:decorative xmlns:adec="http://schemas.microsoft.com/office/drawing/2017/decorative" val="1"/>
              </a:ext>
            </a:extLst>
          </p:cNvPr>
          <p:cNvSpPr txBox="1"/>
          <p:nvPr/>
        </p:nvSpPr>
        <p:spPr>
          <a:xfrm>
            <a:off x="6102781" y="3711986"/>
            <a:ext cx="2037160" cy="291205"/>
          </a:xfrm>
          <a:prstGeom prst="rect">
            <a:avLst/>
          </a:prstGeom>
          <a:noFill/>
        </p:spPr>
        <p:txBody>
          <a:bodyPr wrap="square" rtlCol="0">
            <a:spAutoFit/>
          </a:bodyPr>
          <a:lstStyle/>
          <a:p>
            <a:pPr algn="ctr">
              <a:defRPr/>
            </a:pPr>
            <a:r>
              <a:rPr lang="en-CA" sz="1400">
                <a:solidFill>
                  <a:prstClr val="white"/>
                </a:solidFill>
                <a:latin typeface="Segoe UI Semibold" panose="020B0702040204020203" pitchFamily="34" charset="0"/>
                <a:cs typeface="Segoe UI Semibold" panose="020B0702040204020203" pitchFamily="34" charset="0"/>
              </a:rPr>
              <a:t>Search Layer</a:t>
            </a:r>
          </a:p>
        </p:txBody>
      </p:sp>
      <p:sp>
        <p:nvSpPr>
          <p:cNvPr id="7" name="TextBox 6">
            <a:extLst>
              <a:ext uri="{FF2B5EF4-FFF2-40B4-BE49-F238E27FC236}">
                <a16:creationId xmlns:a16="http://schemas.microsoft.com/office/drawing/2014/main" id="{BA24C302-817A-6C98-A1F5-F24B5A740F4C}"/>
              </a:ext>
              <a:ext uri="{C183D7F6-B498-43B3-948B-1728B52AA6E4}">
                <adec:decorative xmlns:adec="http://schemas.microsoft.com/office/drawing/2017/decorative" val="1"/>
              </a:ext>
            </a:extLst>
          </p:cNvPr>
          <p:cNvSpPr txBox="1"/>
          <p:nvPr/>
        </p:nvSpPr>
        <p:spPr>
          <a:xfrm>
            <a:off x="7199586" y="4717346"/>
            <a:ext cx="1143262" cy="246221"/>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Vector Database</a:t>
            </a:r>
            <a:endParaRPr lang="en-CA" sz="1000">
              <a:solidFill>
                <a:prstClr val="white"/>
              </a:solidFill>
              <a:latin typeface="Segoe UI Semibold" panose="020B0702040204020203" pitchFamily="34" charset="0"/>
              <a:cs typeface="Segoe UI Semibold" panose="020B0702040204020203" pitchFamily="34" charset="0"/>
            </a:endParaRPr>
          </a:p>
        </p:txBody>
      </p:sp>
      <p:sp>
        <p:nvSpPr>
          <p:cNvPr id="8" name="TextBox 7">
            <a:extLst>
              <a:ext uri="{FF2B5EF4-FFF2-40B4-BE49-F238E27FC236}">
                <a16:creationId xmlns:a16="http://schemas.microsoft.com/office/drawing/2014/main" id="{02ADA7A4-39CA-6AA5-A9BF-8ECD6AACC6FE}"/>
              </a:ext>
              <a:ext uri="{C183D7F6-B498-43B3-948B-1728B52AA6E4}">
                <adec:decorative xmlns:adec="http://schemas.microsoft.com/office/drawing/2017/decorative" val="1"/>
              </a:ext>
            </a:extLst>
          </p:cNvPr>
          <p:cNvSpPr txBox="1"/>
          <p:nvPr/>
        </p:nvSpPr>
        <p:spPr>
          <a:xfrm>
            <a:off x="5714459" y="4184818"/>
            <a:ext cx="1379777" cy="553998"/>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Service</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Embeddings</a:t>
            </a:r>
            <a:endParaRPr lang="en-CA" sz="1000">
              <a:solidFill>
                <a:prstClr val="white"/>
              </a:solidFill>
              <a:latin typeface="Segoe UI Semibold" panose="020B0702040204020203" pitchFamily="34" charset="0"/>
              <a:cs typeface="Segoe UI Semibold" panose="020B0702040204020203" pitchFamily="34" charset="0"/>
            </a:endParaRPr>
          </a:p>
        </p:txBody>
      </p:sp>
      <p:cxnSp>
        <p:nvCxnSpPr>
          <p:cNvPr id="9" name="Straight Arrow Connector 8">
            <a:extLst>
              <a:ext uri="{FF2B5EF4-FFF2-40B4-BE49-F238E27FC236}">
                <a16:creationId xmlns:a16="http://schemas.microsoft.com/office/drawing/2014/main" id="{9BF6FCC6-D080-E9C7-0912-218D685026E1}"/>
              </a:ext>
              <a:ext uri="{C183D7F6-B498-43B3-948B-1728B52AA6E4}">
                <adec:decorative xmlns:adec="http://schemas.microsoft.com/office/drawing/2017/decorative" val="1"/>
              </a:ext>
            </a:extLst>
          </p:cNvPr>
          <p:cNvCxnSpPr>
            <a:cxnSpLocks/>
          </p:cNvCxnSpPr>
          <p:nvPr/>
        </p:nvCxnSpPr>
        <p:spPr>
          <a:xfrm>
            <a:off x="2003498" y="4415343"/>
            <a:ext cx="759239" cy="0"/>
          </a:xfrm>
          <a:prstGeom prst="straightConnector1">
            <a:avLst/>
          </a:prstGeom>
          <a:noFill/>
          <a:ln w="12700" cap="flat" cmpd="sng" algn="ctr">
            <a:solidFill>
              <a:sysClr val="window" lastClr="FFFFFF"/>
            </a:solidFill>
            <a:prstDash val="solid"/>
            <a:headEnd type="none"/>
            <a:tailEnd type="triangle"/>
          </a:ln>
          <a:effectLst/>
        </p:spPr>
      </p:cxnSp>
      <p:pic>
        <p:nvPicPr>
          <p:cNvPr id="10" name="Graphic 9">
            <a:extLst>
              <a:ext uri="{FF2B5EF4-FFF2-40B4-BE49-F238E27FC236}">
                <a16:creationId xmlns:a16="http://schemas.microsoft.com/office/drawing/2014/main" id="{EB5A034B-D6FE-D1C1-26B0-81811B537F0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35795" y="4000620"/>
            <a:ext cx="497283" cy="497283"/>
          </a:xfrm>
          <a:prstGeom prst="rect">
            <a:avLst/>
          </a:prstGeom>
        </p:spPr>
      </p:pic>
      <p:sp>
        <p:nvSpPr>
          <p:cNvPr id="11" name="TextBox 10">
            <a:extLst>
              <a:ext uri="{FF2B5EF4-FFF2-40B4-BE49-F238E27FC236}">
                <a16:creationId xmlns:a16="http://schemas.microsoft.com/office/drawing/2014/main" id="{C60E1BBC-A97F-2422-A7E2-5C598E6C64BA}"/>
              </a:ext>
              <a:ext uri="{C183D7F6-B498-43B3-948B-1728B52AA6E4}">
                <adec:decorative xmlns:adec="http://schemas.microsoft.com/office/drawing/2017/decorative" val="1"/>
              </a:ext>
            </a:extLst>
          </p:cNvPr>
          <p:cNvSpPr txBox="1"/>
          <p:nvPr/>
        </p:nvSpPr>
        <p:spPr>
          <a:xfrm>
            <a:off x="3488010" y="3976283"/>
            <a:ext cx="843500"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Extracted</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paragraphs</a:t>
            </a:r>
          </a:p>
        </p:txBody>
      </p:sp>
      <p:cxnSp>
        <p:nvCxnSpPr>
          <p:cNvPr id="12" name="Straight Arrow Connector 11">
            <a:extLst>
              <a:ext uri="{FF2B5EF4-FFF2-40B4-BE49-F238E27FC236}">
                <a16:creationId xmlns:a16="http://schemas.microsoft.com/office/drawing/2014/main" id="{F5F3870C-178B-099E-51BE-DA2684225151}"/>
              </a:ext>
              <a:ext uri="{C183D7F6-B498-43B3-948B-1728B52AA6E4}">
                <adec:decorative xmlns:adec="http://schemas.microsoft.com/office/drawing/2017/decorative" val="1"/>
              </a:ext>
            </a:extLst>
          </p:cNvPr>
          <p:cNvCxnSpPr>
            <a:cxnSpLocks/>
          </p:cNvCxnSpPr>
          <p:nvPr/>
        </p:nvCxnSpPr>
        <p:spPr>
          <a:xfrm rot="10800000" flipH="1">
            <a:off x="6914104" y="4453050"/>
            <a:ext cx="430042" cy="0"/>
          </a:xfrm>
          <a:prstGeom prst="straightConnector1">
            <a:avLst/>
          </a:prstGeom>
          <a:noFill/>
          <a:ln w="12700" cap="flat" cmpd="sng" algn="ctr">
            <a:solidFill>
              <a:sysClr val="window" lastClr="FFFFFF"/>
            </a:solidFill>
            <a:prstDash val="solid"/>
            <a:headEnd type="none"/>
            <a:tailEnd type="triangle"/>
          </a:ln>
          <a:effectLst/>
        </p:spPr>
      </p:cxnSp>
      <p:sp>
        <p:nvSpPr>
          <p:cNvPr id="13" name="Rectangle: Rounded Corners 12">
            <a:extLst>
              <a:ext uri="{FF2B5EF4-FFF2-40B4-BE49-F238E27FC236}">
                <a16:creationId xmlns:a16="http://schemas.microsoft.com/office/drawing/2014/main" id="{08516606-3A92-C351-9A7D-14D5D462621E}"/>
              </a:ext>
              <a:ext uri="{C183D7F6-B498-43B3-948B-1728B52AA6E4}">
                <adec:decorative xmlns:adec="http://schemas.microsoft.com/office/drawing/2017/decorative" val="1"/>
              </a:ext>
            </a:extLst>
          </p:cNvPr>
          <p:cNvSpPr/>
          <p:nvPr/>
        </p:nvSpPr>
        <p:spPr bwMode="auto">
          <a:xfrm>
            <a:off x="218218" y="3534721"/>
            <a:ext cx="1684362" cy="1777098"/>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BCA47126-22FC-34F8-859A-B0282CE2BAE1}"/>
              </a:ext>
              <a:ext uri="{C183D7F6-B498-43B3-948B-1728B52AA6E4}">
                <adec:decorative xmlns:adec="http://schemas.microsoft.com/office/drawing/2017/decorative" val="1"/>
              </a:ext>
            </a:extLst>
          </p:cNvPr>
          <p:cNvSpPr/>
          <p:nvPr/>
        </p:nvSpPr>
        <p:spPr bwMode="auto">
          <a:xfrm>
            <a:off x="-92588" y="4692284"/>
            <a:ext cx="2305102"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Unstructured documents</a:t>
            </a:r>
            <a:b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(pdf, docx, etc.)</a:t>
            </a:r>
          </a:p>
        </p:txBody>
      </p:sp>
      <p:sp>
        <p:nvSpPr>
          <p:cNvPr id="15" name="TextBox 14">
            <a:extLst>
              <a:ext uri="{FF2B5EF4-FFF2-40B4-BE49-F238E27FC236}">
                <a16:creationId xmlns:a16="http://schemas.microsoft.com/office/drawing/2014/main" id="{10A732AB-4A9F-4F9F-B758-343DDD4C8547}"/>
              </a:ext>
              <a:ext uri="{C183D7F6-B498-43B3-948B-1728B52AA6E4}">
                <adec:decorative xmlns:adec="http://schemas.microsoft.com/office/drawing/2017/decorative" val="1"/>
              </a:ext>
            </a:extLst>
          </p:cNvPr>
          <p:cNvSpPr txBox="1"/>
          <p:nvPr/>
        </p:nvSpPr>
        <p:spPr>
          <a:xfrm>
            <a:off x="-85171" y="3562744"/>
            <a:ext cx="2290269" cy="307777"/>
          </a:xfrm>
          <a:prstGeom prst="rect">
            <a:avLst/>
          </a:prstGeom>
          <a:noFill/>
        </p:spPr>
        <p:txBody>
          <a:bodyPr wrap="square" rtlCol="0">
            <a:spAutoFit/>
          </a:bodyPr>
          <a:lstStyle/>
          <a:p>
            <a:pPr algn="ctr">
              <a:defRPr/>
            </a:pPr>
            <a:r>
              <a:rPr lang="en-US" sz="1400">
                <a:solidFill>
                  <a:prstClr val="white"/>
                </a:solidFill>
                <a:latin typeface="Segoe UI Semibold" panose="020B0702040204020203" pitchFamily="34" charset="0"/>
                <a:cs typeface="Segoe UI Semibold" panose="020B0702040204020203" pitchFamily="34" charset="0"/>
              </a:rPr>
              <a:t>Knowledge Base</a:t>
            </a:r>
            <a:endParaRPr lang="en-CA" sz="1400">
              <a:solidFill>
                <a:prstClr val="white"/>
              </a:solidFill>
              <a:latin typeface="Segoe UI Semibold" panose="020B0702040204020203" pitchFamily="34" charset="0"/>
              <a:cs typeface="Segoe UI Semibold" panose="020B0702040204020203" pitchFamily="34" charset="0"/>
            </a:endParaRPr>
          </a:p>
        </p:txBody>
      </p:sp>
      <p:sp>
        <p:nvSpPr>
          <p:cNvPr id="16" name="TextBox 15">
            <a:extLst>
              <a:ext uri="{FF2B5EF4-FFF2-40B4-BE49-F238E27FC236}">
                <a16:creationId xmlns:a16="http://schemas.microsoft.com/office/drawing/2014/main" id="{A5BA0A81-00E7-72B1-5ECB-E434F943CE58}"/>
              </a:ext>
              <a:ext uri="{C183D7F6-B498-43B3-948B-1728B52AA6E4}">
                <adec:decorative xmlns:adec="http://schemas.microsoft.com/office/drawing/2017/decorative" val="1"/>
              </a:ext>
            </a:extLst>
          </p:cNvPr>
          <p:cNvSpPr txBox="1"/>
          <p:nvPr/>
        </p:nvSpPr>
        <p:spPr>
          <a:xfrm>
            <a:off x="2720668" y="4613281"/>
            <a:ext cx="861133"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Form</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Recognizer</a:t>
            </a:r>
          </a:p>
        </p:txBody>
      </p:sp>
      <p:sp>
        <p:nvSpPr>
          <p:cNvPr id="17" name="TextBox 16">
            <a:extLst>
              <a:ext uri="{FF2B5EF4-FFF2-40B4-BE49-F238E27FC236}">
                <a16:creationId xmlns:a16="http://schemas.microsoft.com/office/drawing/2014/main" id="{F0F353EA-61B4-AD75-CDD3-D3CE2320E382}"/>
              </a:ext>
              <a:ext uri="{C183D7F6-B498-43B3-948B-1728B52AA6E4}">
                <adec:decorative xmlns:adec="http://schemas.microsoft.com/office/drawing/2017/decorative" val="1"/>
              </a:ext>
            </a:extLst>
          </p:cNvPr>
          <p:cNvSpPr txBox="1"/>
          <p:nvPr/>
        </p:nvSpPr>
        <p:spPr>
          <a:xfrm>
            <a:off x="1844304" y="3980632"/>
            <a:ext cx="1089116" cy="400110"/>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Raw documents</a:t>
            </a:r>
          </a:p>
        </p:txBody>
      </p:sp>
      <p:sp>
        <p:nvSpPr>
          <p:cNvPr id="18" name="TextBox 17">
            <a:extLst>
              <a:ext uri="{FF2B5EF4-FFF2-40B4-BE49-F238E27FC236}">
                <a16:creationId xmlns:a16="http://schemas.microsoft.com/office/drawing/2014/main" id="{7F0FCC3D-5562-6436-14BB-B1B714D51969}"/>
              </a:ext>
              <a:ext uri="{C183D7F6-B498-43B3-948B-1728B52AA6E4}">
                <adec:decorative xmlns:adec="http://schemas.microsoft.com/office/drawing/2017/decorative" val="1"/>
              </a:ext>
            </a:extLst>
          </p:cNvPr>
          <p:cNvSpPr txBox="1"/>
          <p:nvPr/>
        </p:nvSpPr>
        <p:spPr>
          <a:xfrm>
            <a:off x="6802828" y="4141595"/>
            <a:ext cx="622286" cy="246221"/>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Vectors</a:t>
            </a:r>
          </a:p>
        </p:txBody>
      </p:sp>
      <p:pic>
        <p:nvPicPr>
          <p:cNvPr id="19" name="Picture 8">
            <a:extLst>
              <a:ext uri="{FF2B5EF4-FFF2-40B4-BE49-F238E27FC236}">
                <a16:creationId xmlns:a16="http://schemas.microsoft.com/office/drawing/2014/main" id="{77165205-B099-F92A-4E55-A3E016CC261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54238" y="4023793"/>
            <a:ext cx="647517" cy="64751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6784AC5B-7D3E-B1B3-EC4D-4D770B80E63C}"/>
              </a:ext>
            </a:extLst>
          </p:cNvPr>
          <p:cNvGrpSpPr/>
          <p:nvPr/>
        </p:nvGrpSpPr>
        <p:grpSpPr>
          <a:xfrm>
            <a:off x="10381768" y="2020966"/>
            <a:ext cx="573869" cy="1042102"/>
            <a:chOff x="3302475" y="1745260"/>
            <a:chExt cx="573869" cy="1042102"/>
          </a:xfrm>
        </p:grpSpPr>
        <p:grpSp>
          <p:nvGrpSpPr>
            <p:cNvPr id="21" name="Group 20">
              <a:extLst>
                <a:ext uri="{FF2B5EF4-FFF2-40B4-BE49-F238E27FC236}">
                  <a16:creationId xmlns:a16="http://schemas.microsoft.com/office/drawing/2014/main" id="{0489C2E1-076E-F9FB-16BB-CB7B7198001E}"/>
                </a:ext>
              </a:extLst>
            </p:cNvPr>
            <p:cNvGrpSpPr/>
            <p:nvPr/>
          </p:nvGrpSpPr>
          <p:grpSpPr>
            <a:xfrm>
              <a:off x="3333399" y="1868737"/>
              <a:ext cx="542945" cy="599305"/>
              <a:chOff x="4791177" y="2725299"/>
              <a:chExt cx="583305" cy="643849"/>
            </a:xfrm>
          </p:grpSpPr>
          <p:grpSp>
            <p:nvGrpSpPr>
              <p:cNvPr id="24" name="Group 23">
                <a:extLst>
                  <a:ext uri="{FF2B5EF4-FFF2-40B4-BE49-F238E27FC236}">
                    <a16:creationId xmlns:a16="http://schemas.microsoft.com/office/drawing/2014/main" id="{483FDEDC-45DE-FCA8-64A8-BC285804B6E6}"/>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16D0449F-27F8-1C4F-91E5-658A4D9EE0E5}"/>
                    </a:ext>
                  </a:extLst>
                </p:cNvPr>
                <p:cNvGrpSpPr/>
                <p:nvPr/>
              </p:nvGrpSpPr>
              <p:grpSpPr>
                <a:xfrm>
                  <a:off x="4764224" y="2988149"/>
                  <a:ext cx="347088" cy="388143"/>
                  <a:chOff x="1175042" y="1972326"/>
                  <a:chExt cx="147106" cy="164506"/>
                </a:xfrm>
                <a:solidFill>
                  <a:srgbClr val="409AE1"/>
                </a:solidFill>
              </p:grpSpPr>
              <p:sp>
                <p:nvSpPr>
                  <p:cNvPr id="33" name="Freeform 5">
                    <a:extLst>
                      <a:ext uri="{FF2B5EF4-FFF2-40B4-BE49-F238E27FC236}">
                        <a16:creationId xmlns:a16="http://schemas.microsoft.com/office/drawing/2014/main" id="{948D9D9F-3CF7-4449-B818-5888734E4F79}"/>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4" name="Oval 33">
                    <a:extLst>
                      <a:ext uri="{FF2B5EF4-FFF2-40B4-BE49-F238E27FC236}">
                        <a16:creationId xmlns:a16="http://schemas.microsoft.com/office/drawing/2014/main" id="{915D8999-931C-4B41-A549-4EE605845FC7}"/>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85B20959-85F4-7C38-6FEF-DE680BA39077}"/>
                    </a:ext>
                  </a:extLst>
                </p:cNvPr>
                <p:cNvGrpSpPr/>
                <p:nvPr/>
              </p:nvGrpSpPr>
              <p:grpSpPr>
                <a:xfrm>
                  <a:off x="5031363" y="2905396"/>
                  <a:ext cx="347088" cy="388143"/>
                  <a:chOff x="1175042" y="1972326"/>
                  <a:chExt cx="147106" cy="164506"/>
                </a:xfrm>
              </p:grpSpPr>
              <p:sp>
                <p:nvSpPr>
                  <p:cNvPr id="31" name="Freeform 5">
                    <a:extLst>
                      <a:ext uri="{FF2B5EF4-FFF2-40B4-BE49-F238E27FC236}">
                        <a16:creationId xmlns:a16="http://schemas.microsoft.com/office/drawing/2014/main" id="{8D56398D-6E0E-8FC9-5B2A-5E4006126B21}"/>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32" name="Oval 31">
                    <a:extLst>
                      <a:ext uri="{FF2B5EF4-FFF2-40B4-BE49-F238E27FC236}">
                        <a16:creationId xmlns:a16="http://schemas.microsoft.com/office/drawing/2014/main" id="{315A5C1D-0AFF-7435-0867-FB7D98FFFA52}"/>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30" name="Freeform 28">
                  <a:extLst>
                    <a:ext uri="{FF2B5EF4-FFF2-40B4-BE49-F238E27FC236}">
                      <a16:creationId xmlns:a16="http://schemas.microsoft.com/office/drawing/2014/main" id="{2EDD3E3F-F34F-E8A6-4C65-B3555228BC61}"/>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34C4B9E8-1A87-C44E-02ED-BC4FA77C653D}"/>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A91FA5F7-1549-0149-DB2A-F6B453DD3B05}"/>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128">
                  <a:extLst>
                    <a:ext uri="{FF2B5EF4-FFF2-40B4-BE49-F238E27FC236}">
                      <a16:creationId xmlns:a16="http://schemas.microsoft.com/office/drawing/2014/main" id="{7CA3DDF6-848F-0F27-273C-252238C9D3AF}"/>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2" name="TextBox 21">
              <a:extLst>
                <a:ext uri="{FF2B5EF4-FFF2-40B4-BE49-F238E27FC236}">
                  <a16:creationId xmlns:a16="http://schemas.microsoft.com/office/drawing/2014/main" id="{2EF29BB4-2B4D-BD37-3560-0917B2B292CD}"/>
                </a:ext>
                <a:ext uri="{C183D7F6-B498-43B3-948B-1728B52AA6E4}">
                  <adec:decorative xmlns:adec="http://schemas.microsoft.com/office/drawing/2017/decorative" val="1"/>
                </a:ext>
              </a:extLst>
            </p:cNvPr>
            <p:cNvSpPr txBox="1"/>
            <p:nvPr/>
          </p:nvSpPr>
          <p:spPr>
            <a:xfrm>
              <a:off x="3354299" y="2541141"/>
              <a:ext cx="500458" cy="24622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Users</a:t>
              </a:r>
            </a:p>
          </p:txBody>
        </p:sp>
        <p:sp>
          <p:nvSpPr>
            <p:cNvPr id="23" name="TextBox 22">
              <a:extLst>
                <a:ext uri="{FF2B5EF4-FFF2-40B4-BE49-F238E27FC236}">
                  <a16:creationId xmlns:a16="http://schemas.microsoft.com/office/drawing/2014/main" id="{79504228-5544-4EA6-81BB-74F0D6203C75}"/>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sp>
        <p:nvSpPr>
          <p:cNvPr id="35" name="TextBox 34">
            <a:extLst>
              <a:ext uri="{FF2B5EF4-FFF2-40B4-BE49-F238E27FC236}">
                <a16:creationId xmlns:a16="http://schemas.microsoft.com/office/drawing/2014/main" id="{DD3E0929-45C0-F415-2B3C-A05D242D29C5}"/>
              </a:ext>
              <a:ext uri="{C183D7F6-B498-43B3-948B-1728B52AA6E4}">
                <adec:decorative xmlns:adec="http://schemas.microsoft.com/office/drawing/2017/decorative" val="1"/>
              </a:ext>
            </a:extLst>
          </p:cNvPr>
          <p:cNvSpPr txBox="1"/>
          <p:nvPr/>
        </p:nvSpPr>
        <p:spPr>
          <a:xfrm>
            <a:off x="8767440" y="2117701"/>
            <a:ext cx="943483" cy="707886"/>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Azure OpenAI Service</a:t>
            </a:r>
          </a:p>
          <a:p>
            <a:pPr algn="ctr">
              <a:defRPr/>
            </a:pPr>
            <a:r>
              <a:rPr lang="en-CA" sz="1000">
                <a:solidFill>
                  <a:prstClr val="white"/>
                </a:solidFill>
                <a:latin typeface="Segoe UI Semibold" panose="020B0702040204020203" pitchFamily="34" charset="0"/>
                <a:cs typeface="Segoe UI Semibold" panose="020B0702040204020203" pitchFamily="34" charset="0"/>
              </a:rPr>
              <a:t>Embeddings</a:t>
            </a:r>
          </a:p>
        </p:txBody>
      </p:sp>
      <p:cxnSp>
        <p:nvCxnSpPr>
          <p:cNvPr id="36" name="Straight Arrow Connector 35">
            <a:extLst>
              <a:ext uri="{FF2B5EF4-FFF2-40B4-BE49-F238E27FC236}">
                <a16:creationId xmlns:a16="http://schemas.microsoft.com/office/drawing/2014/main" id="{B4AA97EB-7E1A-2A65-E2D8-25696EDE8144}"/>
              </a:ext>
              <a:ext uri="{C183D7F6-B498-43B3-948B-1728B52AA6E4}">
                <adec:decorative xmlns:adec="http://schemas.microsoft.com/office/drawing/2017/decorative" val="1"/>
              </a:ext>
            </a:extLst>
          </p:cNvPr>
          <p:cNvCxnSpPr>
            <a:cxnSpLocks/>
          </p:cNvCxnSpPr>
          <p:nvPr/>
        </p:nvCxnSpPr>
        <p:spPr>
          <a:xfrm flipH="1">
            <a:off x="9609709" y="2510331"/>
            <a:ext cx="637625" cy="0"/>
          </a:xfrm>
          <a:prstGeom prst="straightConnector1">
            <a:avLst/>
          </a:prstGeom>
          <a:noFill/>
          <a:ln w="12700" cap="flat" cmpd="sng" algn="ctr">
            <a:solidFill>
              <a:sysClr val="window" lastClr="FFFFFF"/>
            </a:solidFill>
            <a:prstDash val="solid"/>
            <a:headEnd type="none"/>
            <a:tailEnd type="triangle"/>
          </a:ln>
          <a:effectLst/>
        </p:spPr>
      </p:cxnSp>
      <p:sp>
        <p:nvSpPr>
          <p:cNvPr id="37" name="TextBox 36">
            <a:extLst>
              <a:ext uri="{FF2B5EF4-FFF2-40B4-BE49-F238E27FC236}">
                <a16:creationId xmlns:a16="http://schemas.microsoft.com/office/drawing/2014/main" id="{C7706937-0725-D027-05F8-F8B83CF4F7D5}"/>
              </a:ext>
              <a:ext uri="{C183D7F6-B498-43B3-948B-1728B52AA6E4}">
                <adec:decorative xmlns:adec="http://schemas.microsoft.com/office/drawing/2017/decorative" val="1"/>
              </a:ext>
            </a:extLst>
          </p:cNvPr>
          <p:cNvSpPr txBox="1"/>
          <p:nvPr/>
        </p:nvSpPr>
        <p:spPr>
          <a:xfrm>
            <a:off x="9377925" y="2209056"/>
            <a:ext cx="1089116"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Questions</a:t>
            </a:r>
          </a:p>
        </p:txBody>
      </p:sp>
      <p:cxnSp>
        <p:nvCxnSpPr>
          <p:cNvPr id="38" name="Connector: Elbow 37">
            <a:extLst>
              <a:ext uri="{FF2B5EF4-FFF2-40B4-BE49-F238E27FC236}">
                <a16:creationId xmlns:a16="http://schemas.microsoft.com/office/drawing/2014/main" id="{E8F9B56F-1075-E3E5-F5F7-6B1880FBADC1}"/>
              </a:ext>
            </a:extLst>
          </p:cNvPr>
          <p:cNvCxnSpPr>
            <a:cxnSpLocks/>
            <a:stCxn id="35" idx="1"/>
          </p:cNvCxnSpPr>
          <p:nvPr/>
        </p:nvCxnSpPr>
        <p:spPr>
          <a:xfrm rot="10800000" flipV="1">
            <a:off x="7790150" y="2471644"/>
            <a:ext cx="977291" cy="1572684"/>
          </a:xfrm>
          <a:prstGeom prst="bentConnector2">
            <a:avLst/>
          </a:prstGeom>
          <a:noFill/>
          <a:ln w="12700" cap="flat" cmpd="sng" algn="ctr">
            <a:solidFill>
              <a:sysClr val="window" lastClr="FFFFFF"/>
            </a:solidFill>
            <a:prstDash val="solid"/>
            <a:headEnd type="none"/>
            <a:tailEnd type="triangle"/>
          </a:ln>
          <a:effectLst/>
        </p:spPr>
      </p:cxnSp>
      <p:sp>
        <p:nvSpPr>
          <p:cNvPr id="39" name="TextBox 38">
            <a:extLst>
              <a:ext uri="{FF2B5EF4-FFF2-40B4-BE49-F238E27FC236}">
                <a16:creationId xmlns:a16="http://schemas.microsoft.com/office/drawing/2014/main" id="{767C1A8E-1343-DC43-1AA1-2B80C580D87B}"/>
              </a:ext>
              <a:ext uri="{C183D7F6-B498-43B3-948B-1728B52AA6E4}">
                <adec:decorative xmlns:adec="http://schemas.microsoft.com/office/drawing/2017/decorative" val="1"/>
              </a:ext>
            </a:extLst>
          </p:cNvPr>
          <p:cNvSpPr txBox="1"/>
          <p:nvPr/>
        </p:nvSpPr>
        <p:spPr>
          <a:xfrm>
            <a:off x="7995671" y="2190838"/>
            <a:ext cx="1089116"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Vector search</a:t>
            </a:r>
          </a:p>
        </p:txBody>
      </p:sp>
      <p:cxnSp>
        <p:nvCxnSpPr>
          <p:cNvPr id="40" name="Straight Arrow Connector 39">
            <a:extLst>
              <a:ext uri="{FF2B5EF4-FFF2-40B4-BE49-F238E27FC236}">
                <a16:creationId xmlns:a16="http://schemas.microsoft.com/office/drawing/2014/main" id="{0C93240B-1BE4-EF95-3516-D55B717314C6}"/>
              </a:ext>
              <a:ext uri="{C183D7F6-B498-43B3-948B-1728B52AA6E4}">
                <adec:decorative xmlns:adec="http://schemas.microsoft.com/office/drawing/2017/decorative" val="1"/>
              </a:ext>
            </a:extLst>
          </p:cNvPr>
          <p:cNvCxnSpPr>
            <a:cxnSpLocks/>
          </p:cNvCxnSpPr>
          <p:nvPr/>
        </p:nvCxnSpPr>
        <p:spPr>
          <a:xfrm>
            <a:off x="8540229" y="4388410"/>
            <a:ext cx="640080" cy="0"/>
          </a:xfrm>
          <a:prstGeom prst="straightConnector1">
            <a:avLst/>
          </a:prstGeom>
          <a:noFill/>
          <a:ln w="12700" cap="flat" cmpd="sng" algn="ctr">
            <a:solidFill>
              <a:sysClr val="window" lastClr="FFFFFF"/>
            </a:solidFill>
            <a:prstDash val="solid"/>
            <a:headEnd type="none"/>
            <a:tailEnd type="triangle"/>
          </a:ln>
          <a:effectLst/>
        </p:spPr>
      </p:cxnSp>
      <p:sp>
        <p:nvSpPr>
          <p:cNvPr id="41" name="TextBox 40">
            <a:extLst>
              <a:ext uri="{FF2B5EF4-FFF2-40B4-BE49-F238E27FC236}">
                <a16:creationId xmlns:a16="http://schemas.microsoft.com/office/drawing/2014/main" id="{1BF7AC73-257E-2761-40FE-911CF5A7BB42}"/>
              </a:ext>
              <a:ext uri="{C183D7F6-B498-43B3-948B-1728B52AA6E4}">
                <adec:decorative xmlns:adec="http://schemas.microsoft.com/office/drawing/2017/decorative" val="1"/>
              </a:ext>
            </a:extLst>
          </p:cNvPr>
          <p:cNvSpPr txBox="1"/>
          <p:nvPr/>
        </p:nvSpPr>
        <p:spPr>
          <a:xfrm>
            <a:off x="8426110" y="3941540"/>
            <a:ext cx="843501"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Top k</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paragraphs</a:t>
            </a:r>
          </a:p>
        </p:txBody>
      </p:sp>
      <p:sp>
        <p:nvSpPr>
          <p:cNvPr id="42" name="TextBox 41">
            <a:extLst>
              <a:ext uri="{FF2B5EF4-FFF2-40B4-BE49-F238E27FC236}">
                <a16:creationId xmlns:a16="http://schemas.microsoft.com/office/drawing/2014/main" id="{9D8F20D0-5376-0720-09CD-3836E37DF596}"/>
              </a:ext>
              <a:ext uri="{C183D7F6-B498-43B3-948B-1728B52AA6E4}">
                <adec:decorative xmlns:adec="http://schemas.microsoft.com/office/drawing/2017/decorative" val="1"/>
              </a:ext>
            </a:extLst>
          </p:cNvPr>
          <p:cNvSpPr txBox="1"/>
          <p:nvPr/>
        </p:nvSpPr>
        <p:spPr>
          <a:xfrm>
            <a:off x="9992639" y="3655220"/>
            <a:ext cx="670376" cy="246221"/>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Answers</a:t>
            </a:r>
          </a:p>
        </p:txBody>
      </p:sp>
      <p:cxnSp>
        <p:nvCxnSpPr>
          <p:cNvPr id="43" name="Connector: Elbow 42">
            <a:extLst>
              <a:ext uri="{FF2B5EF4-FFF2-40B4-BE49-F238E27FC236}">
                <a16:creationId xmlns:a16="http://schemas.microsoft.com/office/drawing/2014/main" id="{41A1EA6D-671D-6FC4-E56E-54C4AB6B7C40}"/>
              </a:ext>
            </a:extLst>
          </p:cNvPr>
          <p:cNvCxnSpPr>
            <a:cxnSpLocks/>
          </p:cNvCxnSpPr>
          <p:nvPr/>
        </p:nvCxnSpPr>
        <p:spPr>
          <a:xfrm flipV="1">
            <a:off x="9825965" y="3170286"/>
            <a:ext cx="842738" cy="1205419"/>
          </a:xfrm>
          <a:prstGeom prst="bentConnector2">
            <a:avLst/>
          </a:prstGeom>
          <a:noFill/>
          <a:ln w="12700" cap="flat" cmpd="sng" algn="ctr">
            <a:solidFill>
              <a:sysClr val="window" lastClr="FFFFFF"/>
            </a:solidFill>
            <a:prstDash val="solid"/>
            <a:headEnd type="none"/>
            <a:tailEnd type="triangle"/>
          </a:ln>
          <a:effectLst/>
        </p:spPr>
      </p:cxnSp>
      <p:sp>
        <p:nvSpPr>
          <p:cNvPr id="44" name="Rectangle 43">
            <a:extLst>
              <a:ext uri="{FF2B5EF4-FFF2-40B4-BE49-F238E27FC236}">
                <a16:creationId xmlns:a16="http://schemas.microsoft.com/office/drawing/2014/main" id="{2FA942AD-E3F5-0BEF-4FF6-2590959B0437}"/>
              </a:ext>
            </a:extLst>
          </p:cNvPr>
          <p:cNvSpPr/>
          <p:nvPr/>
        </p:nvSpPr>
        <p:spPr bwMode="auto">
          <a:xfrm>
            <a:off x="114301" y="6221186"/>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5">
                  <a:extLst>
                    <a:ext uri="{A12FA001-AC4F-418D-AE19-62706E023703}">
                      <ahyp:hlinkClr xmlns:ahyp="http://schemas.microsoft.com/office/drawing/2018/hyperlinkcolor" val="tx"/>
                    </a:ext>
                  </a:extLst>
                </a:hlinkClick>
              </a:rPr>
              <a:t>Solution Accelerator</a:t>
            </a:r>
            <a:endPar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B45C550-13D3-EEDA-9FE7-0760A285552D}"/>
              </a:ext>
            </a:extLst>
          </p:cNvPr>
          <p:cNvSpPr/>
          <p:nvPr/>
        </p:nvSpPr>
        <p:spPr bwMode="auto">
          <a:xfrm>
            <a:off x="1149024" y="6228313"/>
            <a:ext cx="1063489"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6">
                  <a:extLst>
                    <a:ext uri="{A12FA001-AC4F-418D-AE19-62706E023703}">
                      <ahyp:hlinkClr xmlns:ahyp="http://schemas.microsoft.com/office/drawing/2018/hyperlinkcolor" val="tx"/>
                    </a:ext>
                  </a:extLst>
                </a:hlinkClick>
              </a:rPr>
              <a:t>Cognitive Search Vector Search Demo</a:t>
            </a:r>
            <a:endParaRPr kumimoji="0" lang="en-US" sz="12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46" name="Title 8">
            <a:extLst>
              <a:ext uri="{FF2B5EF4-FFF2-40B4-BE49-F238E27FC236}">
                <a16:creationId xmlns:a16="http://schemas.microsoft.com/office/drawing/2014/main" id="{0C99CA93-017B-36DE-BDDF-26986EDFE85B}"/>
              </a:ext>
            </a:extLst>
          </p:cNvPr>
          <p:cNvSpPr txBox="1">
            <a:spLocks/>
          </p:cNvSpPr>
          <p:nvPr/>
        </p:nvSpPr>
        <p:spPr>
          <a:xfrm>
            <a:off x="1007478" y="568015"/>
            <a:ext cx="10492096" cy="48223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ChatGPT with Enterprise Data </a:t>
            </a:r>
            <a:b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b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(Docs + RediSearch/Cognitive Search </a:t>
            </a:r>
            <a:r>
              <a:rPr kumimoji="0" lang="en-US" sz="2800" b="1" i="1"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Vector</a:t>
            </a: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 Search)</a:t>
            </a:r>
            <a:endPar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47" name="Content Placeholder 13">
            <a:extLst>
              <a:ext uri="{FF2B5EF4-FFF2-40B4-BE49-F238E27FC236}">
                <a16:creationId xmlns:a16="http://schemas.microsoft.com/office/drawing/2014/main" id="{28765321-508D-1E94-2146-58E9615C0CE1}"/>
              </a:ext>
            </a:extLst>
          </p:cNvPr>
          <p:cNvSpPr txBox="1">
            <a:spLocks/>
          </p:cNvSpPr>
          <p:nvPr/>
        </p:nvSpPr>
        <p:spPr>
          <a:xfrm>
            <a:off x="3256938" y="1367995"/>
            <a:ext cx="5541374" cy="2492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Extract precise answers from your unstructured documents</a:t>
            </a:r>
            <a:endParaRPr kumimoji="0" lang="en-US" sz="2800" b="0" i="0" u="none" strike="noStrike" kern="1200" cap="none" spc="0" normalizeH="0" baseline="0" noProof="0">
              <a:ln>
                <a:noFill/>
              </a:ln>
              <a:solidFill>
                <a:srgbClr val="50E6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060F23EF-0439-8C0F-FC93-195DA32095F9}"/>
              </a:ext>
              <a:ext uri="{C183D7F6-B498-43B3-948B-1728B52AA6E4}">
                <adec:decorative xmlns:adec="http://schemas.microsoft.com/office/drawing/2017/decorative" val="1"/>
              </a:ext>
            </a:extLst>
          </p:cNvPr>
          <p:cNvSpPr txBox="1"/>
          <p:nvPr/>
        </p:nvSpPr>
        <p:spPr>
          <a:xfrm>
            <a:off x="8982518" y="4003191"/>
            <a:ext cx="1020464" cy="861774"/>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Azure</a:t>
            </a:r>
            <a:br>
              <a:rPr lang="en-CA" sz="1000">
                <a:solidFill>
                  <a:prstClr val="white"/>
                </a:solidFill>
                <a:latin typeface="Segoe UI Semibold" panose="020B0702040204020203" pitchFamily="34" charset="0"/>
                <a:cs typeface="Segoe UI Semibold" panose="020B0702040204020203" pitchFamily="34" charset="0"/>
              </a:rPr>
            </a:br>
            <a:r>
              <a:rPr lang="en-CA" sz="1000">
                <a:solidFill>
                  <a:prstClr val="white"/>
                </a:solidFill>
                <a:latin typeface="Segoe UI Semibold" panose="020B0702040204020203" pitchFamily="34" charset="0"/>
                <a:cs typeface="Segoe UI Semibold" panose="020B0702040204020203" pitchFamily="34" charset="0"/>
              </a:rPr>
              <a:t>OpenAI Service</a:t>
            </a:r>
          </a:p>
          <a:p>
            <a:pPr algn="ctr">
              <a:defRPr/>
            </a:pPr>
            <a:r>
              <a:rPr lang="en-CA" sz="1000">
                <a:solidFill>
                  <a:prstClr val="white"/>
                </a:solidFill>
                <a:latin typeface="Segoe UI Semibold" panose="020B0702040204020203" pitchFamily="34" charset="0"/>
                <a:cs typeface="Segoe UI Semibold" panose="020B0702040204020203" pitchFamily="34" charset="0"/>
              </a:rPr>
              <a:t>Answering Prompt</a:t>
            </a:r>
          </a:p>
        </p:txBody>
      </p:sp>
      <p:sp>
        <p:nvSpPr>
          <p:cNvPr id="49" name="Can 11">
            <a:extLst>
              <a:ext uri="{FF2B5EF4-FFF2-40B4-BE49-F238E27FC236}">
                <a16:creationId xmlns:a16="http://schemas.microsoft.com/office/drawing/2014/main" id="{E912ACB4-AD8D-9CB3-D41D-40B8AEC69756}"/>
              </a:ext>
              <a:ext uri="{C183D7F6-B498-43B3-948B-1728B52AA6E4}">
                <adec:decorative xmlns:adec="http://schemas.microsoft.com/office/drawing/2017/decorative" val="1"/>
              </a:ext>
            </a:extLst>
          </p:cNvPr>
          <p:cNvSpPr/>
          <p:nvPr/>
        </p:nvSpPr>
        <p:spPr bwMode="auto">
          <a:xfrm>
            <a:off x="7527500" y="4195647"/>
            <a:ext cx="511737" cy="532706"/>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0" name="Group 49">
            <a:extLst>
              <a:ext uri="{FF2B5EF4-FFF2-40B4-BE49-F238E27FC236}">
                <a16:creationId xmlns:a16="http://schemas.microsoft.com/office/drawing/2014/main" id="{D67150B2-D316-7082-8EA4-D243AC7DCDC1}"/>
              </a:ext>
            </a:extLst>
          </p:cNvPr>
          <p:cNvGrpSpPr/>
          <p:nvPr/>
        </p:nvGrpSpPr>
        <p:grpSpPr>
          <a:xfrm>
            <a:off x="4250062" y="4164443"/>
            <a:ext cx="772969" cy="655843"/>
            <a:chOff x="4625468" y="2810263"/>
            <a:chExt cx="772969" cy="655843"/>
          </a:xfrm>
        </p:grpSpPr>
        <p:pic>
          <p:nvPicPr>
            <p:cNvPr id="51" name="Picture 50">
              <a:extLst>
                <a:ext uri="{FF2B5EF4-FFF2-40B4-BE49-F238E27FC236}">
                  <a16:creationId xmlns:a16="http://schemas.microsoft.com/office/drawing/2014/main" id="{42467DD9-04A4-DC0F-4A6B-FC69BC5DD9D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76208" y="2810263"/>
              <a:ext cx="471488" cy="471488"/>
            </a:xfrm>
            <a:prstGeom prst="rect">
              <a:avLst/>
            </a:prstGeom>
          </p:spPr>
        </p:pic>
        <p:sp>
          <p:nvSpPr>
            <p:cNvPr id="52" name="TextBox 51">
              <a:extLst>
                <a:ext uri="{FF2B5EF4-FFF2-40B4-BE49-F238E27FC236}">
                  <a16:creationId xmlns:a16="http://schemas.microsoft.com/office/drawing/2014/main" id="{51F77208-E644-45E4-D5DD-068FE11FA491}"/>
                </a:ext>
                <a:ext uri="{C183D7F6-B498-43B3-948B-1728B52AA6E4}">
                  <adec:decorative xmlns:adec="http://schemas.microsoft.com/office/drawing/2017/decorative" val="1"/>
                </a:ext>
              </a:extLst>
            </p:cNvPr>
            <p:cNvSpPr txBox="1"/>
            <p:nvPr/>
          </p:nvSpPr>
          <p:spPr>
            <a:xfrm>
              <a:off x="4625468" y="3219885"/>
              <a:ext cx="772969" cy="246221"/>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Translator</a:t>
              </a:r>
              <a:endParaRPr lang="en-CA" sz="1000">
                <a:solidFill>
                  <a:prstClr val="white"/>
                </a:solidFill>
                <a:latin typeface="Segoe UI Semibold" panose="020B0702040204020203" pitchFamily="34" charset="0"/>
                <a:cs typeface="Segoe UI Semibold" panose="020B0702040204020203" pitchFamily="34" charset="0"/>
              </a:endParaRPr>
            </a:p>
          </p:txBody>
        </p:sp>
      </p:grpSp>
      <p:cxnSp>
        <p:nvCxnSpPr>
          <p:cNvPr id="53" name="Straight Arrow Connector 52">
            <a:extLst>
              <a:ext uri="{FF2B5EF4-FFF2-40B4-BE49-F238E27FC236}">
                <a16:creationId xmlns:a16="http://schemas.microsoft.com/office/drawing/2014/main" id="{89811853-4D74-8155-161A-C6F9F7BAF2E5}"/>
              </a:ext>
            </a:extLst>
          </p:cNvPr>
          <p:cNvCxnSpPr>
            <a:cxnSpLocks/>
            <a:stCxn id="52" idx="2"/>
          </p:cNvCxnSpPr>
          <p:nvPr/>
        </p:nvCxnSpPr>
        <p:spPr>
          <a:xfrm>
            <a:off x="4636547" y="4820286"/>
            <a:ext cx="252" cy="642090"/>
          </a:xfrm>
          <a:prstGeom prst="straightConnector1">
            <a:avLst/>
          </a:prstGeom>
          <a:noFill/>
          <a:ln w="9525" cap="flat" cmpd="sng" algn="ctr">
            <a:solidFill>
              <a:sysClr val="windowText" lastClr="000000"/>
            </a:solidFill>
            <a:prstDash val="solid"/>
            <a:headEnd type="none" w="lg" len="med"/>
            <a:tailEnd type="triangle"/>
          </a:ln>
          <a:effectLst/>
        </p:spPr>
      </p:cxnSp>
      <p:cxnSp>
        <p:nvCxnSpPr>
          <p:cNvPr id="54" name="Straight Arrow Connector 53">
            <a:extLst>
              <a:ext uri="{FF2B5EF4-FFF2-40B4-BE49-F238E27FC236}">
                <a16:creationId xmlns:a16="http://schemas.microsoft.com/office/drawing/2014/main" id="{9270208E-DB15-EF2B-734C-640204C2E546}"/>
              </a:ext>
              <a:ext uri="{C183D7F6-B498-43B3-948B-1728B52AA6E4}">
                <adec:decorative xmlns:adec="http://schemas.microsoft.com/office/drawing/2017/decorative" val="1"/>
              </a:ext>
            </a:extLst>
          </p:cNvPr>
          <p:cNvCxnSpPr>
            <a:cxnSpLocks/>
          </p:cNvCxnSpPr>
          <p:nvPr/>
        </p:nvCxnSpPr>
        <p:spPr>
          <a:xfrm>
            <a:off x="4983999" y="4459512"/>
            <a:ext cx="706739" cy="0"/>
          </a:xfrm>
          <a:prstGeom prst="straightConnector1">
            <a:avLst/>
          </a:prstGeom>
          <a:noFill/>
          <a:ln w="12700" cap="flat" cmpd="sng" algn="ctr">
            <a:solidFill>
              <a:sysClr val="window" lastClr="FFFFFF"/>
            </a:solidFill>
            <a:prstDash val="solid"/>
            <a:headEnd type="none"/>
            <a:tailEnd type="triangle"/>
          </a:ln>
          <a:effectLst/>
        </p:spPr>
      </p:cxnSp>
      <p:sp>
        <p:nvSpPr>
          <p:cNvPr id="55" name="TextBox 54">
            <a:extLst>
              <a:ext uri="{FF2B5EF4-FFF2-40B4-BE49-F238E27FC236}">
                <a16:creationId xmlns:a16="http://schemas.microsoft.com/office/drawing/2014/main" id="{C3FD12E8-093A-01E9-59BB-11EFA0A0A6AD}"/>
              </a:ext>
              <a:ext uri="{C183D7F6-B498-43B3-948B-1728B52AA6E4}">
                <adec:decorative xmlns:adec="http://schemas.microsoft.com/office/drawing/2017/decorative" val="1"/>
              </a:ext>
            </a:extLst>
          </p:cNvPr>
          <p:cNvSpPr txBox="1"/>
          <p:nvPr/>
        </p:nvSpPr>
        <p:spPr>
          <a:xfrm>
            <a:off x="4915618" y="3995592"/>
            <a:ext cx="843500" cy="400110"/>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Translate (optional)</a:t>
            </a:r>
          </a:p>
        </p:txBody>
      </p:sp>
      <p:grpSp>
        <p:nvGrpSpPr>
          <p:cNvPr id="56" name="Group 55">
            <a:extLst>
              <a:ext uri="{FF2B5EF4-FFF2-40B4-BE49-F238E27FC236}">
                <a16:creationId xmlns:a16="http://schemas.microsoft.com/office/drawing/2014/main" id="{EE15032A-6064-88AE-0478-D1CBE5ACB9D8}"/>
              </a:ext>
            </a:extLst>
          </p:cNvPr>
          <p:cNvGrpSpPr/>
          <p:nvPr/>
        </p:nvGrpSpPr>
        <p:grpSpPr>
          <a:xfrm>
            <a:off x="11403142" y="2270983"/>
            <a:ext cx="772969" cy="809732"/>
            <a:chOff x="4625468" y="2810263"/>
            <a:chExt cx="772969" cy="809732"/>
          </a:xfrm>
        </p:grpSpPr>
        <p:pic>
          <p:nvPicPr>
            <p:cNvPr id="57" name="Picture 56">
              <a:extLst>
                <a:ext uri="{FF2B5EF4-FFF2-40B4-BE49-F238E27FC236}">
                  <a16:creationId xmlns:a16="http://schemas.microsoft.com/office/drawing/2014/main" id="{AB5CC0DB-5D16-CD9E-821F-6B44C23E0A4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76208" y="2810263"/>
              <a:ext cx="471488" cy="471488"/>
            </a:xfrm>
            <a:prstGeom prst="rect">
              <a:avLst/>
            </a:prstGeom>
          </p:spPr>
        </p:pic>
        <p:sp>
          <p:nvSpPr>
            <p:cNvPr id="58" name="TextBox 57">
              <a:extLst>
                <a:ext uri="{FF2B5EF4-FFF2-40B4-BE49-F238E27FC236}">
                  <a16:creationId xmlns:a16="http://schemas.microsoft.com/office/drawing/2014/main" id="{6869B1B8-D63C-63DB-BED6-18191315B810}"/>
                </a:ext>
                <a:ext uri="{C183D7F6-B498-43B3-948B-1728B52AA6E4}">
                  <adec:decorative xmlns:adec="http://schemas.microsoft.com/office/drawing/2017/decorative" val="1"/>
                </a:ext>
              </a:extLst>
            </p:cNvPr>
            <p:cNvSpPr txBox="1"/>
            <p:nvPr/>
          </p:nvSpPr>
          <p:spPr>
            <a:xfrm>
              <a:off x="4625468" y="3219885"/>
              <a:ext cx="772969"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Translator</a:t>
              </a:r>
            </a:p>
            <a:p>
              <a:pPr algn="ctr">
                <a:defRPr/>
              </a:pPr>
              <a:r>
                <a:rPr lang="en-US" sz="1000">
                  <a:solidFill>
                    <a:prstClr val="white"/>
                  </a:solidFill>
                  <a:latin typeface="Segoe UI Semibold" panose="020B0702040204020203" pitchFamily="34" charset="0"/>
                  <a:cs typeface="Segoe UI Semibold" panose="020B0702040204020203" pitchFamily="34" charset="0"/>
                </a:rPr>
                <a:t>(optional)</a:t>
              </a:r>
              <a:endParaRPr lang="en-CA" sz="1000">
                <a:solidFill>
                  <a:prstClr val="white"/>
                </a:solidFill>
                <a:latin typeface="Segoe UI Semibold" panose="020B0702040204020203" pitchFamily="34" charset="0"/>
                <a:cs typeface="Segoe UI Semibold" panose="020B0702040204020203" pitchFamily="34" charset="0"/>
              </a:endParaRPr>
            </a:p>
          </p:txBody>
        </p:sp>
      </p:grpSp>
      <p:sp>
        <p:nvSpPr>
          <p:cNvPr id="59" name="Arrow: Curved Left 58">
            <a:extLst>
              <a:ext uri="{FF2B5EF4-FFF2-40B4-BE49-F238E27FC236}">
                <a16:creationId xmlns:a16="http://schemas.microsoft.com/office/drawing/2014/main" id="{E767EDBD-F707-5B94-3A86-DF399E4F231A}"/>
              </a:ext>
            </a:extLst>
          </p:cNvPr>
          <p:cNvSpPr/>
          <p:nvPr/>
        </p:nvSpPr>
        <p:spPr bwMode="auto">
          <a:xfrm flipV="1">
            <a:off x="11232596" y="2341391"/>
            <a:ext cx="218992" cy="339214"/>
          </a:xfrm>
          <a:prstGeom prst="curvedLeftArrow">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830782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1737E8-AA6A-805F-5E8A-5AF0E71B26BF}"/>
              </a:ext>
              <a:ext uri="{C183D7F6-B498-43B3-948B-1728B52AA6E4}">
                <adec:decorative xmlns:adec="http://schemas.microsoft.com/office/drawing/2017/decorative" val="1"/>
              </a:ext>
            </a:extLst>
          </p:cNvPr>
          <p:cNvSpPr/>
          <p:nvPr/>
        </p:nvSpPr>
        <p:spPr bwMode="auto">
          <a:xfrm flipH="1">
            <a:off x="1730047" y="5006924"/>
            <a:ext cx="2198765" cy="1445906"/>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2CBD450-553E-C65F-CB90-A628F2992FCC}"/>
              </a:ext>
              <a:ext uri="{C183D7F6-B498-43B3-948B-1728B52AA6E4}">
                <adec:decorative xmlns:adec="http://schemas.microsoft.com/office/drawing/2017/decorative" val="1"/>
              </a:ext>
            </a:extLst>
          </p:cNvPr>
          <p:cNvSpPr/>
          <p:nvPr/>
        </p:nvSpPr>
        <p:spPr bwMode="auto">
          <a:xfrm>
            <a:off x="1218588" y="1909429"/>
            <a:ext cx="2997817" cy="4681341"/>
          </a:xfrm>
          <a:prstGeom prst="roundRect">
            <a:avLst>
              <a:gd name="adj" fmla="val 7545"/>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4" name="Rectangle 112">
            <a:extLst>
              <a:ext uri="{FF2B5EF4-FFF2-40B4-BE49-F238E27FC236}">
                <a16:creationId xmlns:a16="http://schemas.microsoft.com/office/drawing/2014/main" id="{E2374887-CC3F-13C8-CA25-E5000CD985BC}"/>
              </a:ext>
            </a:extLst>
          </p:cNvPr>
          <p:cNvSpPr/>
          <p:nvPr/>
        </p:nvSpPr>
        <p:spPr bwMode="auto">
          <a:xfrm>
            <a:off x="2677075" y="2822465"/>
            <a:ext cx="1115948" cy="841954"/>
          </a:xfrm>
          <a:custGeom>
            <a:avLst/>
            <a:gdLst>
              <a:gd name="connsiteX0" fmla="*/ 0 w 1093889"/>
              <a:gd name="connsiteY0" fmla="*/ 0 h 684958"/>
              <a:gd name="connsiteX1" fmla="*/ 1093889 w 1093889"/>
              <a:gd name="connsiteY1" fmla="*/ 0 h 684958"/>
              <a:gd name="connsiteX2" fmla="*/ 1093889 w 1093889"/>
              <a:gd name="connsiteY2" fmla="*/ 684958 h 684958"/>
              <a:gd name="connsiteX3" fmla="*/ 0 w 1093889"/>
              <a:gd name="connsiteY3" fmla="*/ 684958 h 684958"/>
              <a:gd name="connsiteX4" fmla="*/ 0 w 1093889"/>
              <a:gd name="connsiteY4" fmla="*/ 0 h 684958"/>
              <a:gd name="connsiteX0" fmla="*/ 0 w 1103966"/>
              <a:gd name="connsiteY0" fmla="*/ 0 h 684958"/>
              <a:gd name="connsiteX1" fmla="*/ 1093889 w 1103966"/>
              <a:gd name="connsiteY1" fmla="*/ 0 h 684958"/>
              <a:gd name="connsiteX2" fmla="*/ 1103966 w 1103966"/>
              <a:gd name="connsiteY2" fmla="*/ 168254 h 684958"/>
              <a:gd name="connsiteX3" fmla="*/ 1093889 w 1103966"/>
              <a:gd name="connsiteY3" fmla="*/ 684958 h 684958"/>
              <a:gd name="connsiteX4" fmla="*/ 0 w 1103966"/>
              <a:gd name="connsiteY4" fmla="*/ 684958 h 684958"/>
              <a:gd name="connsiteX5" fmla="*/ 0 w 1103966"/>
              <a:gd name="connsiteY5" fmla="*/ 0 h 684958"/>
              <a:gd name="connsiteX0" fmla="*/ 0 w 1114598"/>
              <a:gd name="connsiteY0" fmla="*/ 0 h 684958"/>
              <a:gd name="connsiteX1" fmla="*/ 1093889 w 1114598"/>
              <a:gd name="connsiteY1" fmla="*/ 0 h 684958"/>
              <a:gd name="connsiteX2" fmla="*/ 1103966 w 1114598"/>
              <a:gd name="connsiteY2" fmla="*/ 168254 h 684958"/>
              <a:gd name="connsiteX3" fmla="*/ 1114598 w 1114598"/>
              <a:gd name="connsiteY3" fmla="*/ 519128 h 684958"/>
              <a:gd name="connsiteX4" fmla="*/ 1093889 w 1114598"/>
              <a:gd name="connsiteY4" fmla="*/ 684958 h 684958"/>
              <a:gd name="connsiteX5" fmla="*/ 0 w 1114598"/>
              <a:gd name="connsiteY5" fmla="*/ 684958 h 684958"/>
              <a:gd name="connsiteX6" fmla="*/ 0 w 1114598"/>
              <a:gd name="connsiteY6" fmla="*/ 0 h 684958"/>
              <a:gd name="connsiteX0" fmla="*/ 0 w 1114598"/>
              <a:gd name="connsiteY0" fmla="*/ 0 h 684958"/>
              <a:gd name="connsiteX1" fmla="*/ 1093889 w 1114598"/>
              <a:gd name="connsiteY1" fmla="*/ 0 h 684958"/>
              <a:gd name="connsiteX2" fmla="*/ 1090059 w 1114598"/>
              <a:gd name="connsiteY2" fmla="*/ 168254 h 684958"/>
              <a:gd name="connsiteX3" fmla="*/ 1114598 w 1114598"/>
              <a:gd name="connsiteY3" fmla="*/ 519128 h 684958"/>
              <a:gd name="connsiteX4" fmla="*/ 1093889 w 1114598"/>
              <a:gd name="connsiteY4" fmla="*/ 684958 h 684958"/>
              <a:gd name="connsiteX5" fmla="*/ 0 w 1114598"/>
              <a:gd name="connsiteY5" fmla="*/ 684958 h 684958"/>
              <a:gd name="connsiteX6" fmla="*/ 0 w 1114598"/>
              <a:gd name="connsiteY6" fmla="*/ 0 h 684958"/>
              <a:gd name="connsiteX0" fmla="*/ 0 w 1097214"/>
              <a:gd name="connsiteY0" fmla="*/ 0 h 684958"/>
              <a:gd name="connsiteX1" fmla="*/ 1093889 w 1097214"/>
              <a:gd name="connsiteY1" fmla="*/ 0 h 684958"/>
              <a:gd name="connsiteX2" fmla="*/ 1090059 w 1097214"/>
              <a:gd name="connsiteY2" fmla="*/ 168254 h 684958"/>
              <a:gd name="connsiteX3" fmla="*/ 1097214 w 1097214"/>
              <a:gd name="connsiteY3" fmla="*/ 515651 h 684958"/>
              <a:gd name="connsiteX4" fmla="*/ 1093889 w 1097214"/>
              <a:gd name="connsiteY4" fmla="*/ 684958 h 684958"/>
              <a:gd name="connsiteX5" fmla="*/ 0 w 1097214"/>
              <a:gd name="connsiteY5" fmla="*/ 684958 h 684958"/>
              <a:gd name="connsiteX6" fmla="*/ 0 w 1097214"/>
              <a:gd name="connsiteY6" fmla="*/ 0 h 684958"/>
              <a:gd name="connsiteX0" fmla="*/ 0 w 1097214"/>
              <a:gd name="connsiteY0" fmla="*/ 0 h 684958"/>
              <a:gd name="connsiteX1" fmla="*/ 1093889 w 1097214"/>
              <a:gd name="connsiteY1" fmla="*/ 0 h 684958"/>
              <a:gd name="connsiteX2" fmla="*/ 1090059 w 1097214"/>
              <a:gd name="connsiteY2" fmla="*/ 168254 h 684958"/>
              <a:gd name="connsiteX3" fmla="*/ 1097214 w 1097214"/>
              <a:gd name="connsiteY3" fmla="*/ 515651 h 684958"/>
              <a:gd name="connsiteX4" fmla="*/ 1093889 w 1097214"/>
              <a:gd name="connsiteY4" fmla="*/ 684958 h 684958"/>
              <a:gd name="connsiteX5" fmla="*/ 0 w 1097214"/>
              <a:gd name="connsiteY5" fmla="*/ 684958 h 684958"/>
              <a:gd name="connsiteX6" fmla="*/ 0 w 1097214"/>
              <a:gd name="connsiteY6" fmla="*/ 0 h 684958"/>
              <a:gd name="connsiteX0" fmla="*/ 0 w 1097214"/>
              <a:gd name="connsiteY0" fmla="*/ 0 h 684958"/>
              <a:gd name="connsiteX1" fmla="*/ 1093889 w 1097214"/>
              <a:gd name="connsiteY1" fmla="*/ 0 h 684958"/>
              <a:gd name="connsiteX2" fmla="*/ 1090059 w 1097214"/>
              <a:gd name="connsiteY2" fmla="*/ 168254 h 684958"/>
              <a:gd name="connsiteX3" fmla="*/ 1094060 w 1097214"/>
              <a:gd name="connsiteY3" fmla="*/ 281128 h 684958"/>
              <a:gd name="connsiteX4" fmla="*/ 1097214 w 1097214"/>
              <a:gd name="connsiteY4" fmla="*/ 515651 h 684958"/>
              <a:gd name="connsiteX5" fmla="*/ 1093889 w 1097214"/>
              <a:gd name="connsiteY5" fmla="*/ 684958 h 684958"/>
              <a:gd name="connsiteX6" fmla="*/ 0 w 1097214"/>
              <a:gd name="connsiteY6" fmla="*/ 684958 h 684958"/>
              <a:gd name="connsiteX7" fmla="*/ 0 w 1097214"/>
              <a:gd name="connsiteY7" fmla="*/ 0 h 684958"/>
              <a:gd name="connsiteX0" fmla="*/ 0 w 1097214"/>
              <a:gd name="connsiteY0" fmla="*/ 0 h 684958"/>
              <a:gd name="connsiteX1" fmla="*/ 1093889 w 1097214"/>
              <a:gd name="connsiteY1" fmla="*/ 0 h 684958"/>
              <a:gd name="connsiteX2" fmla="*/ 1090059 w 1097214"/>
              <a:gd name="connsiteY2" fmla="*/ 168254 h 684958"/>
              <a:gd name="connsiteX3" fmla="*/ 1094060 w 1097214"/>
              <a:gd name="connsiteY3" fmla="*/ 281128 h 684958"/>
              <a:gd name="connsiteX4" fmla="*/ 1094060 w 1097214"/>
              <a:gd name="connsiteY4" fmla="*/ 371525 h 684958"/>
              <a:gd name="connsiteX5" fmla="*/ 1097214 w 1097214"/>
              <a:gd name="connsiteY5" fmla="*/ 515651 h 684958"/>
              <a:gd name="connsiteX6" fmla="*/ 1093889 w 1097214"/>
              <a:gd name="connsiteY6" fmla="*/ 684958 h 684958"/>
              <a:gd name="connsiteX7" fmla="*/ 0 w 1097214"/>
              <a:gd name="connsiteY7" fmla="*/ 684958 h 684958"/>
              <a:gd name="connsiteX8" fmla="*/ 0 w 1097214"/>
              <a:gd name="connsiteY8" fmla="*/ 0 h 684958"/>
              <a:gd name="connsiteX0" fmla="*/ 0 w 1097214"/>
              <a:gd name="connsiteY0" fmla="*/ 7266 h 692224"/>
              <a:gd name="connsiteX1" fmla="*/ 952520 w 1097214"/>
              <a:gd name="connsiteY1" fmla="*/ 0 h 692224"/>
              <a:gd name="connsiteX2" fmla="*/ 1093889 w 1097214"/>
              <a:gd name="connsiteY2" fmla="*/ 7266 h 692224"/>
              <a:gd name="connsiteX3" fmla="*/ 1090059 w 1097214"/>
              <a:gd name="connsiteY3" fmla="*/ 175520 h 692224"/>
              <a:gd name="connsiteX4" fmla="*/ 1094060 w 1097214"/>
              <a:gd name="connsiteY4" fmla="*/ 288394 h 692224"/>
              <a:gd name="connsiteX5" fmla="*/ 1094060 w 1097214"/>
              <a:gd name="connsiteY5" fmla="*/ 378791 h 692224"/>
              <a:gd name="connsiteX6" fmla="*/ 1097214 w 1097214"/>
              <a:gd name="connsiteY6" fmla="*/ 522917 h 692224"/>
              <a:gd name="connsiteX7" fmla="*/ 1093889 w 1097214"/>
              <a:gd name="connsiteY7" fmla="*/ 692224 h 692224"/>
              <a:gd name="connsiteX8" fmla="*/ 0 w 1097214"/>
              <a:gd name="connsiteY8" fmla="*/ 692224 h 692224"/>
              <a:gd name="connsiteX9" fmla="*/ 0 w 1097214"/>
              <a:gd name="connsiteY9" fmla="*/ 7266 h 692224"/>
              <a:gd name="connsiteX0" fmla="*/ 0 w 1097214"/>
              <a:gd name="connsiteY0" fmla="*/ 12004 h 696962"/>
              <a:gd name="connsiteX1" fmla="*/ 720367 w 1097214"/>
              <a:gd name="connsiteY1" fmla="*/ 0 h 696962"/>
              <a:gd name="connsiteX2" fmla="*/ 952520 w 1097214"/>
              <a:gd name="connsiteY2" fmla="*/ 4738 h 696962"/>
              <a:gd name="connsiteX3" fmla="*/ 1093889 w 1097214"/>
              <a:gd name="connsiteY3" fmla="*/ 12004 h 696962"/>
              <a:gd name="connsiteX4" fmla="*/ 1090059 w 1097214"/>
              <a:gd name="connsiteY4" fmla="*/ 180258 h 696962"/>
              <a:gd name="connsiteX5" fmla="*/ 1094060 w 1097214"/>
              <a:gd name="connsiteY5" fmla="*/ 293132 h 696962"/>
              <a:gd name="connsiteX6" fmla="*/ 1094060 w 1097214"/>
              <a:gd name="connsiteY6" fmla="*/ 383529 h 696962"/>
              <a:gd name="connsiteX7" fmla="*/ 1097214 w 1097214"/>
              <a:gd name="connsiteY7" fmla="*/ 527655 h 696962"/>
              <a:gd name="connsiteX8" fmla="*/ 1093889 w 1097214"/>
              <a:gd name="connsiteY8" fmla="*/ 696962 h 696962"/>
              <a:gd name="connsiteX9" fmla="*/ 0 w 1097214"/>
              <a:gd name="connsiteY9" fmla="*/ 696962 h 696962"/>
              <a:gd name="connsiteX10" fmla="*/ 0 w 1097214"/>
              <a:gd name="connsiteY10" fmla="*/ 12004 h 696962"/>
              <a:gd name="connsiteX0" fmla="*/ 0 w 1097214"/>
              <a:gd name="connsiteY0" fmla="*/ 12004 h 696962"/>
              <a:gd name="connsiteX1" fmla="*/ 312914 w 1097214"/>
              <a:gd name="connsiteY1" fmla="*/ 14213 h 696962"/>
              <a:gd name="connsiteX2" fmla="*/ 720367 w 1097214"/>
              <a:gd name="connsiteY2" fmla="*/ 0 h 696962"/>
              <a:gd name="connsiteX3" fmla="*/ 952520 w 1097214"/>
              <a:gd name="connsiteY3" fmla="*/ 4738 h 696962"/>
              <a:gd name="connsiteX4" fmla="*/ 1093889 w 1097214"/>
              <a:gd name="connsiteY4" fmla="*/ 12004 h 696962"/>
              <a:gd name="connsiteX5" fmla="*/ 1090059 w 1097214"/>
              <a:gd name="connsiteY5" fmla="*/ 180258 h 696962"/>
              <a:gd name="connsiteX6" fmla="*/ 1094060 w 1097214"/>
              <a:gd name="connsiteY6" fmla="*/ 293132 h 696962"/>
              <a:gd name="connsiteX7" fmla="*/ 1094060 w 1097214"/>
              <a:gd name="connsiteY7" fmla="*/ 383529 h 696962"/>
              <a:gd name="connsiteX8" fmla="*/ 1097214 w 1097214"/>
              <a:gd name="connsiteY8" fmla="*/ 527655 h 696962"/>
              <a:gd name="connsiteX9" fmla="*/ 1093889 w 1097214"/>
              <a:gd name="connsiteY9" fmla="*/ 696962 h 696962"/>
              <a:gd name="connsiteX10" fmla="*/ 0 w 1097214"/>
              <a:gd name="connsiteY10" fmla="*/ 696962 h 696962"/>
              <a:gd name="connsiteX11" fmla="*/ 0 w 1097214"/>
              <a:gd name="connsiteY11" fmla="*/ 12004 h 696962"/>
              <a:gd name="connsiteX0" fmla="*/ 13996 w 1111210"/>
              <a:gd name="connsiteY0" fmla="*/ 12004 h 696962"/>
              <a:gd name="connsiteX1" fmla="*/ 326910 w 1111210"/>
              <a:gd name="connsiteY1" fmla="*/ 14213 h 696962"/>
              <a:gd name="connsiteX2" fmla="*/ 734363 w 1111210"/>
              <a:gd name="connsiteY2" fmla="*/ 0 h 696962"/>
              <a:gd name="connsiteX3" fmla="*/ 966516 w 1111210"/>
              <a:gd name="connsiteY3" fmla="*/ 4738 h 696962"/>
              <a:gd name="connsiteX4" fmla="*/ 1107885 w 1111210"/>
              <a:gd name="connsiteY4" fmla="*/ 12004 h 696962"/>
              <a:gd name="connsiteX5" fmla="*/ 1104055 w 1111210"/>
              <a:gd name="connsiteY5" fmla="*/ 180258 h 696962"/>
              <a:gd name="connsiteX6" fmla="*/ 1108056 w 1111210"/>
              <a:gd name="connsiteY6" fmla="*/ 293132 h 696962"/>
              <a:gd name="connsiteX7" fmla="*/ 1108056 w 1111210"/>
              <a:gd name="connsiteY7" fmla="*/ 383529 h 696962"/>
              <a:gd name="connsiteX8" fmla="*/ 1111210 w 1111210"/>
              <a:gd name="connsiteY8" fmla="*/ 527655 h 696962"/>
              <a:gd name="connsiteX9" fmla="*/ 1107885 w 1111210"/>
              <a:gd name="connsiteY9" fmla="*/ 696962 h 696962"/>
              <a:gd name="connsiteX10" fmla="*/ 13996 w 1111210"/>
              <a:gd name="connsiteY10" fmla="*/ 696962 h 696962"/>
              <a:gd name="connsiteX11" fmla="*/ 0 w 1111210"/>
              <a:gd name="connsiteY11" fmla="*/ 161086 h 696962"/>
              <a:gd name="connsiteX12" fmla="*/ 13996 w 1111210"/>
              <a:gd name="connsiteY12" fmla="*/ 12004 h 696962"/>
              <a:gd name="connsiteX0" fmla="*/ 13996 w 1111210"/>
              <a:gd name="connsiteY0" fmla="*/ 12004 h 696962"/>
              <a:gd name="connsiteX1" fmla="*/ 326910 w 1111210"/>
              <a:gd name="connsiteY1" fmla="*/ 14213 h 696962"/>
              <a:gd name="connsiteX2" fmla="*/ 734363 w 1111210"/>
              <a:gd name="connsiteY2" fmla="*/ 0 h 696962"/>
              <a:gd name="connsiteX3" fmla="*/ 966516 w 1111210"/>
              <a:gd name="connsiteY3" fmla="*/ 4738 h 696962"/>
              <a:gd name="connsiteX4" fmla="*/ 1107885 w 1111210"/>
              <a:gd name="connsiteY4" fmla="*/ 12004 h 696962"/>
              <a:gd name="connsiteX5" fmla="*/ 1104055 w 1111210"/>
              <a:gd name="connsiteY5" fmla="*/ 180258 h 696962"/>
              <a:gd name="connsiteX6" fmla="*/ 1108056 w 1111210"/>
              <a:gd name="connsiteY6" fmla="*/ 293132 h 696962"/>
              <a:gd name="connsiteX7" fmla="*/ 1108056 w 1111210"/>
              <a:gd name="connsiteY7" fmla="*/ 383529 h 696962"/>
              <a:gd name="connsiteX8" fmla="*/ 1111210 w 1111210"/>
              <a:gd name="connsiteY8" fmla="*/ 527655 h 696962"/>
              <a:gd name="connsiteX9" fmla="*/ 1107885 w 1111210"/>
              <a:gd name="connsiteY9" fmla="*/ 696962 h 696962"/>
              <a:gd name="connsiteX10" fmla="*/ 13996 w 1111210"/>
              <a:gd name="connsiteY10" fmla="*/ 696962 h 696962"/>
              <a:gd name="connsiteX11" fmla="*/ 0 w 1111210"/>
              <a:gd name="connsiteY11" fmla="*/ 421666 h 696962"/>
              <a:gd name="connsiteX12" fmla="*/ 0 w 1111210"/>
              <a:gd name="connsiteY12" fmla="*/ 161086 h 696962"/>
              <a:gd name="connsiteX13" fmla="*/ 13996 w 1111210"/>
              <a:gd name="connsiteY13" fmla="*/ 12004 h 696962"/>
              <a:gd name="connsiteX0" fmla="*/ 18734 w 1115948"/>
              <a:gd name="connsiteY0" fmla="*/ 12004 h 696962"/>
              <a:gd name="connsiteX1" fmla="*/ 331648 w 1115948"/>
              <a:gd name="connsiteY1" fmla="*/ 14213 h 696962"/>
              <a:gd name="connsiteX2" fmla="*/ 739101 w 1115948"/>
              <a:gd name="connsiteY2" fmla="*/ 0 h 696962"/>
              <a:gd name="connsiteX3" fmla="*/ 971254 w 1115948"/>
              <a:gd name="connsiteY3" fmla="*/ 4738 h 696962"/>
              <a:gd name="connsiteX4" fmla="*/ 1112623 w 1115948"/>
              <a:gd name="connsiteY4" fmla="*/ 12004 h 696962"/>
              <a:gd name="connsiteX5" fmla="*/ 1108793 w 1115948"/>
              <a:gd name="connsiteY5" fmla="*/ 180258 h 696962"/>
              <a:gd name="connsiteX6" fmla="*/ 1112794 w 1115948"/>
              <a:gd name="connsiteY6" fmla="*/ 293132 h 696962"/>
              <a:gd name="connsiteX7" fmla="*/ 1112794 w 1115948"/>
              <a:gd name="connsiteY7" fmla="*/ 383529 h 696962"/>
              <a:gd name="connsiteX8" fmla="*/ 1115948 w 1115948"/>
              <a:gd name="connsiteY8" fmla="*/ 527655 h 696962"/>
              <a:gd name="connsiteX9" fmla="*/ 1112623 w 1115948"/>
              <a:gd name="connsiteY9" fmla="*/ 696962 h 696962"/>
              <a:gd name="connsiteX10" fmla="*/ 18734 w 1115948"/>
              <a:gd name="connsiteY10" fmla="*/ 696962 h 696962"/>
              <a:gd name="connsiteX11" fmla="*/ 0 w 1115948"/>
              <a:gd name="connsiteY11" fmla="*/ 601703 h 696962"/>
              <a:gd name="connsiteX12" fmla="*/ 4738 w 1115948"/>
              <a:gd name="connsiteY12" fmla="*/ 421666 h 696962"/>
              <a:gd name="connsiteX13" fmla="*/ 4738 w 1115948"/>
              <a:gd name="connsiteY13" fmla="*/ 161086 h 696962"/>
              <a:gd name="connsiteX14" fmla="*/ 18734 w 1115948"/>
              <a:gd name="connsiteY14" fmla="*/ 12004 h 696962"/>
              <a:gd name="connsiteX0" fmla="*/ 18734 w 1115948"/>
              <a:gd name="connsiteY0" fmla="*/ 12004 h 696962"/>
              <a:gd name="connsiteX1" fmla="*/ 331648 w 1115948"/>
              <a:gd name="connsiteY1" fmla="*/ 14213 h 696962"/>
              <a:gd name="connsiteX2" fmla="*/ 739101 w 1115948"/>
              <a:gd name="connsiteY2" fmla="*/ 0 h 696962"/>
              <a:gd name="connsiteX3" fmla="*/ 971254 w 1115948"/>
              <a:gd name="connsiteY3" fmla="*/ 4738 h 696962"/>
              <a:gd name="connsiteX4" fmla="*/ 1112623 w 1115948"/>
              <a:gd name="connsiteY4" fmla="*/ 12004 h 696962"/>
              <a:gd name="connsiteX5" fmla="*/ 1108793 w 1115948"/>
              <a:gd name="connsiteY5" fmla="*/ 180258 h 696962"/>
              <a:gd name="connsiteX6" fmla="*/ 1112794 w 1115948"/>
              <a:gd name="connsiteY6" fmla="*/ 293132 h 696962"/>
              <a:gd name="connsiteX7" fmla="*/ 1112794 w 1115948"/>
              <a:gd name="connsiteY7" fmla="*/ 383529 h 696962"/>
              <a:gd name="connsiteX8" fmla="*/ 1115948 w 1115948"/>
              <a:gd name="connsiteY8" fmla="*/ 527655 h 696962"/>
              <a:gd name="connsiteX9" fmla="*/ 1112623 w 1115948"/>
              <a:gd name="connsiteY9" fmla="*/ 696962 h 696962"/>
              <a:gd name="connsiteX10" fmla="*/ 151611 w 1115948"/>
              <a:gd name="connsiteY10" fmla="*/ 696460 h 696962"/>
              <a:gd name="connsiteX11" fmla="*/ 18734 w 1115948"/>
              <a:gd name="connsiteY11" fmla="*/ 696962 h 696962"/>
              <a:gd name="connsiteX12" fmla="*/ 0 w 1115948"/>
              <a:gd name="connsiteY12" fmla="*/ 601703 h 696962"/>
              <a:gd name="connsiteX13" fmla="*/ 4738 w 1115948"/>
              <a:gd name="connsiteY13" fmla="*/ 421666 h 696962"/>
              <a:gd name="connsiteX14" fmla="*/ 4738 w 1115948"/>
              <a:gd name="connsiteY14" fmla="*/ 161086 h 696962"/>
              <a:gd name="connsiteX15" fmla="*/ 18734 w 1115948"/>
              <a:gd name="connsiteY15" fmla="*/ 12004 h 696962"/>
              <a:gd name="connsiteX0" fmla="*/ 18734 w 1115948"/>
              <a:gd name="connsiteY0" fmla="*/ 12004 h 696962"/>
              <a:gd name="connsiteX1" fmla="*/ 331648 w 1115948"/>
              <a:gd name="connsiteY1" fmla="*/ 14213 h 696962"/>
              <a:gd name="connsiteX2" fmla="*/ 739101 w 1115948"/>
              <a:gd name="connsiteY2" fmla="*/ 0 h 696962"/>
              <a:gd name="connsiteX3" fmla="*/ 971254 w 1115948"/>
              <a:gd name="connsiteY3" fmla="*/ 4738 h 696962"/>
              <a:gd name="connsiteX4" fmla="*/ 1112623 w 1115948"/>
              <a:gd name="connsiteY4" fmla="*/ 12004 h 696962"/>
              <a:gd name="connsiteX5" fmla="*/ 1108793 w 1115948"/>
              <a:gd name="connsiteY5" fmla="*/ 180258 h 696962"/>
              <a:gd name="connsiteX6" fmla="*/ 1112794 w 1115948"/>
              <a:gd name="connsiteY6" fmla="*/ 293132 h 696962"/>
              <a:gd name="connsiteX7" fmla="*/ 1112794 w 1115948"/>
              <a:gd name="connsiteY7" fmla="*/ 383529 h 696962"/>
              <a:gd name="connsiteX8" fmla="*/ 1115948 w 1115948"/>
              <a:gd name="connsiteY8" fmla="*/ 527655 h 696962"/>
              <a:gd name="connsiteX9" fmla="*/ 1112623 w 1115948"/>
              <a:gd name="connsiteY9" fmla="*/ 696962 h 696962"/>
              <a:gd name="connsiteX10" fmla="*/ 341124 w 1115948"/>
              <a:gd name="connsiteY10" fmla="*/ 691722 h 696962"/>
              <a:gd name="connsiteX11" fmla="*/ 151611 w 1115948"/>
              <a:gd name="connsiteY11" fmla="*/ 696460 h 696962"/>
              <a:gd name="connsiteX12" fmla="*/ 18734 w 1115948"/>
              <a:gd name="connsiteY12" fmla="*/ 696962 h 696962"/>
              <a:gd name="connsiteX13" fmla="*/ 0 w 1115948"/>
              <a:gd name="connsiteY13" fmla="*/ 601703 h 696962"/>
              <a:gd name="connsiteX14" fmla="*/ 4738 w 1115948"/>
              <a:gd name="connsiteY14" fmla="*/ 421666 h 696962"/>
              <a:gd name="connsiteX15" fmla="*/ 4738 w 1115948"/>
              <a:gd name="connsiteY15" fmla="*/ 161086 h 696962"/>
              <a:gd name="connsiteX16" fmla="*/ 18734 w 1115948"/>
              <a:gd name="connsiteY16" fmla="*/ 12004 h 696962"/>
              <a:gd name="connsiteX0" fmla="*/ 18734 w 1115948"/>
              <a:gd name="connsiteY0" fmla="*/ 12004 h 696962"/>
              <a:gd name="connsiteX1" fmla="*/ 331648 w 1115948"/>
              <a:gd name="connsiteY1" fmla="*/ 14213 h 696962"/>
              <a:gd name="connsiteX2" fmla="*/ 739101 w 1115948"/>
              <a:gd name="connsiteY2" fmla="*/ 0 h 696962"/>
              <a:gd name="connsiteX3" fmla="*/ 971254 w 1115948"/>
              <a:gd name="connsiteY3" fmla="*/ 4738 h 696962"/>
              <a:gd name="connsiteX4" fmla="*/ 1112623 w 1115948"/>
              <a:gd name="connsiteY4" fmla="*/ 12004 h 696962"/>
              <a:gd name="connsiteX5" fmla="*/ 1108793 w 1115948"/>
              <a:gd name="connsiteY5" fmla="*/ 180258 h 696962"/>
              <a:gd name="connsiteX6" fmla="*/ 1112794 w 1115948"/>
              <a:gd name="connsiteY6" fmla="*/ 293132 h 696962"/>
              <a:gd name="connsiteX7" fmla="*/ 1112794 w 1115948"/>
              <a:gd name="connsiteY7" fmla="*/ 383529 h 696962"/>
              <a:gd name="connsiteX8" fmla="*/ 1115948 w 1115948"/>
              <a:gd name="connsiteY8" fmla="*/ 527655 h 696962"/>
              <a:gd name="connsiteX9" fmla="*/ 1112623 w 1115948"/>
              <a:gd name="connsiteY9" fmla="*/ 696962 h 696962"/>
              <a:gd name="connsiteX10" fmla="*/ 781741 w 1115948"/>
              <a:gd name="connsiteY10" fmla="*/ 691722 h 696962"/>
              <a:gd name="connsiteX11" fmla="*/ 341124 w 1115948"/>
              <a:gd name="connsiteY11" fmla="*/ 691722 h 696962"/>
              <a:gd name="connsiteX12" fmla="*/ 151611 w 1115948"/>
              <a:gd name="connsiteY12" fmla="*/ 696460 h 696962"/>
              <a:gd name="connsiteX13" fmla="*/ 18734 w 1115948"/>
              <a:gd name="connsiteY13" fmla="*/ 696962 h 696962"/>
              <a:gd name="connsiteX14" fmla="*/ 0 w 1115948"/>
              <a:gd name="connsiteY14" fmla="*/ 601703 h 696962"/>
              <a:gd name="connsiteX15" fmla="*/ 4738 w 1115948"/>
              <a:gd name="connsiteY15" fmla="*/ 421666 h 696962"/>
              <a:gd name="connsiteX16" fmla="*/ 4738 w 1115948"/>
              <a:gd name="connsiteY16" fmla="*/ 161086 h 696962"/>
              <a:gd name="connsiteX17" fmla="*/ 18734 w 1115948"/>
              <a:gd name="connsiteY17" fmla="*/ 12004 h 696962"/>
              <a:gd name="connsiteX0" fmla="*/ 18734 w 1115948"/>
              <a:gd name="connsiteY0" fmla="*/ 12004 h 696962"/>
              <a:gd name="connsiteX1" fmla="*/ 331648 w 1115948"/>
              <a:gd name="connsiteY1" fmla="*/ 14213 h 696962"/>
              <a:gd name="connsiteX2" fmla="*/ 739101 w 1115948"/>
              <a:gd name="connsiteY2" fmla="*/ 0 h 696962"/>
              <a:gd name="connsiteX3" fmla="*/ 971254 w 1115948"/>
              <a:gd name="connsiteY3" fmla="*/ 4738 h 696962"/>
              <a:gd name="connsiteX4" fmla="*/ 1112623 w 1115948"/>
              <a:gd name="connsiteY4" fmla="*/ 12004 h 696962"/>
              <a:gd name="connsiteX5" fmla="*/ 1108793 w 1115948"/>
              <a:gd name="connsiteY5" fmla="*/ 180258 h 696962"/>
              <a:gd name="connsiteX6" fmla="*/ 1112794 w 1115948"/>
              <a:gd name="connsiteY6" fmla="*/ 293132 h 696962"/>
              <a:gd name="connsiteX7" fmla="*/ 1112794 w 1115948"/>
              <a:gd name="connsiteY7" fmla="*/ 383529 h 696962"/>
              <a:gd name="connsiteX8" fmla="*/ 1115948 w 1115948"/>
              <a:gd name="connsiteY8" fmla="*/ 527655 h 696962"/>
              <a:gd name="connsiteX9" fmla="*/ 1112623 w 1115948"/>
              <a:gd name="connsiteY9" fmla="*/ 696962 h 696962"/>
              <a:gd name="connsiteX10" fmla="*/ 971254 w 1115948"/>
              <a:gd name="connsiteY10" fmla="*/ 696460 h 696962"/>
              <a:gd name="connsiteX11" fmla="*/ 781741 w 1115948"/>
              <a:gd name="connsiteY11" fmla="*/ 691722 h 696962"/>
              <a:gd name="connsiteX12" fmla="*/ 341124 w 1115948"/>
              <a:gd name="connsiteY12" fmla="*/ 691722 h 696962"/>
              <a:gd name="connsiteX13" fmla="*/ 151611 w 1115948"/>
              <a:gd name="connsiteY13" fmla="*/ 696460 h 696962"/>
              <a:gd name="connsiteX14" fmla="*/ 18734 w 1115948"/>
              <a:gd name="connsiteY14" fmla="*/ 696962 h 696962"/>
              <a:gd name="connsiteX15" fmla="*/ 0 w 1115948"/>
              <a:gd name="connsiteY15" fmla="*/ 601703 h 696962"/>
              <a:gd name="connsiteX16" fmla="*/ 4738 w 1115948"/>
              <a:gd name="connsiteY16" fmla="*/ 421666 h 696962"/>
              <a:gd name="connsiteX17" fmla="*/ 4738 w 1115948"/>
              <a:gd name="connsiteY17" fmla="*/ 161086 h 696962"/>
              <a:gd name="connsiteX18" fmla="*/ 18734 w 1115948"/>
              <a:gd name="connsiteY18" fmla="*/ 12004 h 69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15948" h="696962">
                <a:moveTo>
                  <a:pt x="18734" y="12004"/>
                </a:moveTo>
                <a:lnTo>
                  <a:pt x="331648" y="14213"/>
                </a:lnTo>
                <a:lnTo>
                  <a:pt x="739101" y="0"/>
                </a:lnTo>
                <a:lnTo>
                  <a:pt x="971254" y="4738"/>
                </a:lnTo>
                <a:lnTo>
                  <a:pt x="1112623" y="12004"/>
                </a:lnTo>
                <a:cubicBezTo>
                  <a:pt x="1111346" y="68089"/>
                  <a:pt x="1110070" y="124173"/>
                  <a:pt x="1108793" y="180258"/>
                </a:cubicBezTo>
                <a:cubicBezTo>
                  <a:pt x="1108822" y="227113"/>
                  <a:pt x="1111602" y="235233"/>
                  <a:pt x="1112794" y="293132"/>
                </a:cubicBezTo>
                <a:cubicBezTo>
                  <a:pt x="1113461" y="327010"/>
                  <a:pt x="1112268" y="344442"/>
                  <a:pt x="1112794" y="383529"/>
                </a:cubicBezTo>
                <a:cubicBezTo>
                  <a:pt x="1113320" y="422616"/>
                  <a:pt x="1115976" y="475416"/>
                  <a:pt x="1115948" y="527655"/>
                </a:cubicBezTo>
                <a:cubicBezTo>
                  <a:pt x="1114840" y="584091"/>
                  <a:pt x="1113731" y="640526"/>
                  <a:pt x="1112623" y="696962"/>
                </a:cubicBezTo>
                <a:lnTo>
                  <a:pt x="971254" y="696460"/>
                </a:lnTo>
                <a:lnTo>
                  <a:pt x="781741" y="691722"/>
                </a:lnTo>
                <a:lnTo>
                  <a:pt x="341124" y="691722"/>
                </a:lnTo>
                <a:lnTo>
                  <a:pt x="151611" y="696460"/>
                </a:lnTo>
                <a:lnTo>
                  <a:pt x="18734" y="696962"/>
                </a:lnTo>
                <a:lnTo>
                  <a:pt x="0" y="601703"/>
                </a:lnTo>
                <a:lnTo>
                  <a:pt x="4738" y="421666"/>
                </a:lnTo>
                <a:lnTo>
                  <a:pt x="4738" y="161086"/>
                </a:lnTo>
                <a:lnTo>
                  <a:pt x="18734" y="12004"/>
                </a:lnTo>
                <a:close/>
              </a:path>
            </a:pathLst>
          </a:custGeom>
          <a:solidFill>
            <a:sysClr val="windowText" lastClr="000000"/>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C959DCE1-D9BB-15B1-5A67-BD8EAD274D32}"/>
              </a:ext>
            </a:extLst>
          </p:cNvPr>
          <p:cNvSpPr/>
          <p:nvPr/>
        </p:nvSpPr>
        <p:spPr bwMode="auto">
          <a:xfrm>
            <a:off x="114301" y="6221186"/>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Solution Accelerator</a:t>
            </a:r>
            <a:endPar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A96C30D-92A9-01C4-5D90-136113342710}"/>
              </a:ext>
            </a:extLst>
          </p:cNvPr>
          <p:cNvSpPr/>
          <p:nvPr/>
        </p:nvSpPr>
        <p:spPr bwMode="auto">
          <a:xfrm>
            <a:off x="1149025" y="6228313"/>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Demo</a:t>
            </a:r>
            <a:r>
              <a:rPr kumimoji="0" lang="en-US" sz="1200" b="0" i="0" u="none" strike="noStrike" kern="0" cap="none" spc="0" normalizeH="0" baseline="0" noProof="0">
                <a:ln>
                  <a:noFill/>
                </a:ln>
                <a:solidFill>
                  <a:prstClr val="white"/>
                </a:solidFill>
                <a:effectLst/>
                <a:uLnTx/>
                <a:uFillTx/>
                <a:latin typeface="Segoe UI"/>
                <a:ea typeface="Segoe UI" pitchFamily="34" charset="0"/>
                <a:cs typeface="Segoe UI" pitchFamily="34" charset="0"/>
                <a:hlinkClick r:id="rId4">
                  <a:extLst>
                    <a:ext uri="{A12FA001-AC4F-418D-AE19-62706E023703}">
                      <ahyp:hlinkClr xmlns:ahyp="http://schemas.microsoft.com/office/drawing/2018/hyperlinkcolor" val="tx"/>
                    </a:ext>
                  </a:extLst>
                </a:hlinkClick>
              </a:rPr>
              <a:t> </a:t>
            </a: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4">
                  <a:extLst>
                    <a:ext uri="{A12FA001-AC4F-418D-AE19-62706E023703}">
                      <ahyp:hlinkClr xmlns:ahyp="http://schemas.microsoft.com/office/drawing/2018/hyperlinkcolor" val="tx"/>
                    </a:ext>
                  </a:extLst>
                </a:hlinkClick>
              </a:rPr>
              <a:t>Website</a:t>
            </a:r>
            <a:endParaRPr kumimoji="0" lang="en-US" sz="12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499854BA-4656-A66D-022D-650B5CCFAAD6}"/>
              </a:ext>
              <a:ext uri="{C183D7F6-B498-43B3-948B-1728B52AA6E4}">
                <adec:decorative xmlns:adec="http://schemas.microsoft.com/office/drawing/2017/decorative" val="1"/>
              </a:ext>
            </a:extLst>
          </p:cNvPr>
          <p:cNvSpPr txBox="1"/>
          <p:nvPr/>
        </p:nvSpPr>
        <p:spPr>
          <a:xfrm>
            <a:off x="695622" y="1879467"/>
            <a:ext cx="906192" cy="307777"/>
          </a:xfrm>
          <a:prstGeom prst="rect">
            <a:avLst/>
          </a:prstGeom>
          <a:noFill/>
        </p:spPr>
        <p:txBody>
          <a:bodyPr wrap="square" rtlCol="0">
            <a:spAutoFit/>
          </a:bodyPr>
          <a:lstStyle/>
          <a:p>
            <a:pPr algn="ctr">
              <a:defRPr/>
            </a:pPr>
            <a:r>
              <a:rPr lang="en-US" sz="1400">
                <a:solidFill>
                  <a:prstClr val="white"/>
                </a:solidFill>
                <a:latin typeface="Segoe UI Semibold" panose="020B0702040204020203" pitchFamily="34" charset="0"/>
                <a:cs typeface="Segoe UI Semibold" panose="020B0702040204020203" pitchFamily="34" charset="0"/>
              </a:rPr>
              <a:t>Sources</a:t>
            </a:r>
            <a:endParaRPr lang="en-CA" sz="1400">
              <a:solidFill>
                <a:prstClr val="white"/>
              </a:solidFill>
              <a:latin typeface="Segoe UI Semibold" panose="020B0702040204020203" pitchFamily="34" charset="0"/>
              <a:cs typeface="Segoe UI Semibold" panose="020B0702040204020203" pitchFamily="34" charset="0"/>
            </a:endParaRPr>
          </a:p>
        </p:txBody>
      </p:sp>
      <p:pic>
        <p:nvPicPr>
          <p:cNvPr id="8" name="Picture 7">
            <a:extLst>
              <a:ext uri="{FF2B5EF4-FFF2-40B4-BE49-F238E27FC236}">
                <a16:creationId xmlns:a16="http://schemas.microsoft.com/office/drawing/2014/main" id="{7B671C84-B359-97D6-BF12-D0D474E2BCD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63072" y="5553264"/>
            <a:ext cx="347472" cy="457200"/>
          </a:xfrm>
          <a:prstGeom prst="rect">
            <a:avLst/>
          </a:prstGeom>
        </p:spPr>
      </p:pic>
      <p:sp>
        <p:nvSpPr>
          <p:cNvPr id="9" name="Rectangle 8">
            <a:extLst>
              <a:ext uri="{FF2B5EF4-FFF2-40B4-BE49-F238E27FC236}">
                <a16:creationId xmlns:a16="http://schemas.microsoft.com/office/drawing/2014/main" id="{946AD3B8-0CD8-CF88-04BB-2E78C373B098}"/>
              </a:ext>
              <a:ext uri="{C183D7F6-B498-43B3-948B-1728B52AA6E4}">
                <adec:decorative xmlns:adec="http://schemas.microsoft.com/office/drawing/2017/decorative" val="1"/>
              </a:ext>
            </a:extLst>
          </p:cNvPr>
          <p:cNvSpPr/>
          <p:nvPr/>
        </p:nvSpPr>
        <p:spPr bwMode="auto">
          <a:xfrm>
            <a:off x="2659178" y="3513949"/>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Search</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descr="Logo&#10;&#10;Description automatically generated">
            <a:extLst>
              <a:ext uri="{FF2B5EF4-FFF2-40B4-BE49-F238E27FC236}">
                <a16:creationId xmlns:a16="http://schemas.microsoft.com/office/drawing/2014/main" id="{4DEF6D7C-3BD5-1AD4-4196-94852B4C04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91634" y="3040709"/>
            <a:ext cx="457200" cy="457200"/>
          </a:xfrm>
          <a:prstGeom prst="rect">
            <a:avLst/>
          </a:prstGeom>
        </p:spPr>
      </p:pic>
      <p:pic>
        <p:nvPicPr>
          <p:cNvPr id="11" name="Graphic 10">
            <a:extLst>
              <a:ext uri="{FF2B5EF4-FFF2-40B4-BE49-F238E27FC236}">
                <a16:creationId xmlns:a16="http://schemas.microsoft.com/office/drawing/2014/main" id="{2F9DF2F3-F3C5-E413-D36C-8A173E21AED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063072" y="3942254"/>
            <a:ext cx="314325" cy="457200"/>
          </a:xfrm>
          <a:prstGeom prst="rect">
            <a:avLst/>
          </a:prstGeom>
        </p:spPr>
      </p:pic>
      <p:pic>
        <p:nvPicPr>
          <p:cNvPr id="12" name="Picture 11">
            <a:extLst>
              <a:ext uri="{FF2B5EF4-FFF2-40B4-BE49-F238E27FC236}">
                <a16:creationId xmlns:a16="http://schemas.microsoft.com/office/drawing/2014/main" id="{7CB73A64-DDBC-4773-6407-A63837471EF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824608" y="2071944"/>
            <a:ext cx="348615" cy="457200"/>
          </a:xfrm>
          <a:prstGeom prst="rect">
            <a:avLst/>
          </a:prstGeom>
        </p:spPr>
      </p:pic>
      <p:pic>
        <p:nvPicPr>
          <p:cNvPr id="13" name="Picture 12">
            <a:extLst>
              <a:ext uri="{FF2B5EF4-FFF2-40B4-BE49-F238E27FC236}">
                <a16:creationId xmlns:a16="http://schemas.microsoft.com/office/drawing/2014/main" id="{D0EA6CFA-D0A5-E1FF-F73A-8C8E3AE11D9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21039" y="2072489"/>
            <a:ext cx="400050" cy="457200"/>
          </a:xfrm>
          <a:prstGeom prst="rect">
            <a:avLst/>
          </a:prstGeom>
        </p:spPr>
      </p:pic>
      <p:sp>
        <p:nvSpPr>
          <p:cNvPr id="14" name="Rectangle 13">
            <a:extLst>
              <a:ext uri="{FF2B5EF4-FFF2-40B4-BE49-F238E27FC236}">
                <a16:creationId xmlns:a16="http://schemas.microsoft.com/office/drawing/2014/main" id="{B8C2013B-FDA6-C71D-403D-5C5E1D598F15}"/>
              </a:ext>
              <a:ext uri="{C183D7F6-B498-43B3-948B-1728B52AA6E4}">
                <adec:decorative xmlns:adec="http://schemas.microsoft.com/office/drawing/2017/decorative" val="1"/>
              </a:ext>
            </a:extLst>
          </p:cNvPr>
          <p:cNvSpPr/>
          <p:nvPr/>
        </p:nvSpPr>
        <p:spPr bwMode="auto">
          <a:xfrm>
            <a:off x="2460008" y="2565420"/>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Analytics Dedicated Pool</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5" name="Rectangle 14">
            <a:extLst>
              <a:ext uri="{FF2B5EF4-FFF2-40B4-BE49-F238E27FC236}">
                <a16:creationId xmlns:a16="http://schemas.microsoft.com/office/drawing/2014/main" id="{91778419-EF17-ABB2-5008-BCD6DFD9CFE6}"/>
              </a:ext>
              <a:ext uri="{C183D7F6-B498-43B3-948B-1728B52AA6E4}">
                <adec:decorative xmlns:adec="http://schemas.microsoft.com/office/drawing/2017/decorative" val="1"/>
              </a:ext>
            </a:extLst>
          </p:cNvPr>
          <p:cNvSpPr/>
          <p:nvPr/>
        </p:nvSpPr>
        <p:spPr bwMode="auto">
          <a:xfrm>
            <a:off x="1437859" y="2557684"/>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Database</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15">
            <a:extLst>
              <a:ext uri="{FF2B5EF4-FFF2-40B4-BE49-F238E27FC236}">
                <a16:creationId xmlns:a16="http://schemas.microsoft.com/office/drawing/2014/main" id="{FAAFA7CE-C648-2210-E9E0-E34F076C0B75}"/>
              </a:ext>
              <a:ext uri="{C183D7F6-B498-43B3-948B-1728B52AA6E4}">
                <adec:decorative xmlns:adec="http://schemas.microsoft.com/office/drawing/2017/decorative" val="1"/>
              </a:ext>
            </a:extLst>
          </p:cNvPr>
          <p:cNvSpPr/>
          <p:nvPr/>
        </p:nvSpPr>
        <p:spPr bwMode="auto">
          <a:xfrm>
            <a:off x="2512796" y="6071472"/>
            <a:ext cx="1463040" cy="3813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Tabular (Select Structured formats)</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2F40F027-BF2E-05AA-8849-D6FCA6AD49FF}"/>
              </a:ext>
              <a:ext uri="{C183D7F6-B498-43B3-948B-1728B52AA6E4}">
                <adec:decorative xmlns:adec="http://schemas.microsoft.com/office/drawing/2017/decorative" val="1"/>
              </a:ext>
            </a:extLst>
          </p:cNvPr>
          <p:cNvSpPr/>
          <p:nvPr/>
        </p:nvSpPr>
        <p:spPr bwMode="auto">
          <a:xfrm>
            <a:off x="2659178" y="4428650"/>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Bing </a:t>
            </a:r>
            <a:b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 API</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8" name="Picture 17">
            <a:extLst>
              <a:ext uri="{FF2B5EF4-FFF2-40B4-BE49-F238E27FC236}">
                <a16:creationId xmlns:a16="http://schemas.microsoft.com/office/drawing/2014/main" id="{5EA00206-0D15-819A-29DB-9905FAEB773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40885" y="1768976"/>
            <a:ext cx="463137" cy="457200"/>
          </a:xfrm>
          <a:prstGeom prst="rect">
            <a:avLst/>
          </a:prstGeom>
        </p:spPr>
      </p:pic>
      <p:sp>
        <p:nvSpPr>
          <p:cNvPr id="19" name="Rectangle 18">
            <a:extLst>
              <a:ext uri="{FF2B5EF4-FFF2-40B4-BE49-F238E27FC236}">
                <a16:creationId xmlns:a16="http://schemas.microsoft.com/office/drawing/2014/main" id="{EDAC24CE-7D9E-B419-E2FC-BB40A1B112C6}"/>
              </a:ext>
              <a:ext uri="{C183D7F6-B498-43B3-948B-1728B52AA6E4}">
                <adec:decorative xmlns:adec="http://schemas.microsoft.com/office/drawing/2017/decorative" val="1"/>
              </a:ext>
            </a:extLst>
          </p:cNvPr>
          <p:cNvSpPr/>
          <p:nvPr/>
        </p:nvSpPr>
        <p:spPr bwMode="auto">
          <a:xfrm>
            <a:off x="9886086" y="2287780"/>
            <a:ext cx="1572735" cy="19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Cosmos DB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Saved Q&amp;A History &amp; Search Recommendations</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20" name="Picture 19">
            <a:extLst>
              <a:ext uri="{FF2B5EF4-FFF2-40B4-BE49-F238E27FC236}">
                <a16:creationId xmlns:a16="http://schemas.microsoft.com/office/drawing/2014/main" id="{4C6ECC76-940D-1637-3303-EC7AA47CAC9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224815" y="5345301"/>
            <a:ext cx="344218" cy="457200"/>
          </a:xfrm>
          <a:prstGeom prst="rect">
            <a:avLst/>
          </a:prstGeom>
        </p:spPr>
      </p:pic>
      <p:sp>
        <p:nvSpPr>
          <p:cNvPr id="21" name="Rectangle 20">
            <a:extLst>
              <a:ext uri="{FF2B5EF4-FFF2-40B4-BE49-F238E27FC236}">
                <a16:creationId xmlns:a16="http://schemas.microsoft.com/office/drawing/2014/main" id="{DD7736F9-0312-1A0E-BCF3-5E421C672C5A}"/>
              </a:ext>
              <a:ext uri="{C183D7F6-B498-43B3-948B-1728B52AA6E4}">
                <adec:decorative xmlns:adec="http://schemas.microsoft.com/office/drawing/2017/decorative" val="1"/>
              </a:ext>
            </a:extLst>
          </p:cNvPr>
          <p:cNvSpPr/>
          <p:nvPr/>
        </p:nvSpPr>
        <p:spPr bwMode="auto">
          <a:xfrm>
            <a:off x="1835868" y="5820141"/>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Unstructured </a:t>
            </a:r>
            <a:b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Docs</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2" name="TextBox 21">
            <a:extLst>
              <a:ext uri="{FF2B5EF4-FFF2-40B4-BE49-F238E27FC236}">
                <a16:creationId xmlns:a16="http://schemas.microsoft.com/office/drawing/2014/main" id="{4A2C44E5-0A34-A005-0A57-87BFBB4E91A8}"/>
              </a:ext>
              <a:ext uri="{C183D7F6-B498-43B3-948B-1728B52AA6E4}">
                <adec:decorative xmlns:adec="http://schemas.microsoft.com/office/drawing/2017/decorative" val="1"/>
              </a:ext>
            </a:extLst>
          </p:cNvPr>
          <p:cNvSpPr txBox="1"/>
          <p:nvPr/>
        </p:nvSpPr>
        <p:spPr>
          <a:xfrm>
            <a:off x="1251145" y="5091344"/>
            <a:ext cx="1131126"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Storage</a:t>
            </a:r>
          </a:p>
        </p:txBody>
      </p:sp>
      <p:pic>
        <p:nvPicPr>
          <p:cNvPr id="23" name="Graphic 22">
            <a:extLst>
              <a:ext uri="{FF2B5EF4-FFF2-40B4-BE49-F238E27FC236}">
                <a16:creationId xmlns:a16="http://schemas.microsoft.com/office/drawing/2014/main" id="{670FF979-C167-BA95-431B-ADB1AE6476F4}"/>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69139" y="4654761"/>
            <a:ext cx="457200" cy="457200"/>
          </a:xfrm>
          <a:prstGeom prst="rect">
            <a:avLst/>
          </a:prstGeom>
        </p:spPr>
      </p:pic>
      <p:sp>
        <p:nvSpPr>
          <p:cNvPr id="24" name="Rectangle: Rounded Corners 23">
            <a:extLst>
              <a:ext uri="{FF2B5EF4-FFF2-40B4-BE49-F238E27FC236}">
                <a16:creationId xmlns:a16="http://schemas.microsoft.com/office/drawing/2014/main" id="{1CB01BD7-82EB-6B2B-3C13-341D48B37759}"/>
              </a:ext>
              <a:ext uri="{C183D7F6-B498-43B3-948B-1728B52AA6E4}">
                <adec:decorative xmlns:adec="http://schemas.microsoft.com/office/drawing/2017/decorative" val="1"/>
              </a:ext>
            </a:extLst>
          </p:cNvPr>
          <p:cNvSpPr/>
          <p:nvPr/>
        </p:nvSpPr>
        <p:spPr bwMode="auto">
          <a:xfrm flipH="1">
            <a:off x="7671103" y="2572059"/>
            <a:ext cx="1405839" cy="2044602"/>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AD8F1D16-6306-BEED-1340-8859D874C5A3}"/>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72743" y="2067366"/>
            <a:ext cx="457200" cy="457200"/>
          </a:xfrm>
          <a:prstGeom prst="rect">
            <a:avLst/>
          </a:prstGeom>
        </p:spPr>
      </p:pic>
      <p:sp>
        <p:nvSpPr>
          <p:cNvPr id="26" name="Rectangle 25">
            <a:extLst>
              <a:ext uri="{FF2B5EF4-FFF2-40B4-BE49-F238E27FC236}">
                <a16:creationId xmlns:a16="http://schemas.microsoft.com/office/drawing/2014/main" id="{22FC8A35-D485-26A4-1987-0845E8EFA517}"/>
              </a:ext>
              <a:ext uri="{C183D7F6-B498-43B3-948B-1728B52AA6E4}">
                <adec:decorative xmlns:adec="http://schemas.microsoft.com/office/drawing/2017/decorative" val="1"/>
              </a:ext>
            </a:extLst>
          </p:cNvPr>
          <p:cNvSpPr/>
          <p:nvPr/>
        </p:nvSpPr>
        <p:spPr bwMode="auto">
          <a:xfrm>
            <a:off x="7144347" y="2586170"/>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Web App</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Rounded Corners 26">
            <a:extLst>
              <a:ext uri="{FF2B5EF4-FFF2-40B4-BE49-F238E27FC236}">
                <a16:creationId xmlns:a16="http://schemas.microsoft.com/office/drawing/2014/main" id="{976077B0-2603-3795-FFAC-EA468FC37D57}"/>
              </a:ext>
              <a:ext uri="{C183D7F6-B498-43B3-948B-1728B52AA6E4}">
                <adec:decorative xmlns:adec="http://schemas.microsoft.com/office/drawing/2017/decorative" val="1"/>
              </a:ext>
            </a:extLst>
          </p:cNvPr>
          <p:cNvSpPr/>
          <p:nvPr/>
        </p:nvSpPr>
        <p:spPr bwMode="auto">
          <a:xfrm flipH="1">
            <a:off x="7673817" y="5134435"/>
            <a:ext cx="1405839" cy="1197250"/>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5193E52-9AB3-5BE2-F594-CA15120B1704}"/>
              </a:ext>
              <a:ext uri="{C183D7F6-B498-43B3-948B-1728B52AA6E4}">
                <adec:decorative xmlns:adec="http://schemas.microsoft.com/office/drawing/2017/decorative" val="1"/>
              </a:ext>
            </a:extLst>
          </p:cNvPr>
          <p:cNvSpPr txBox="1"/>
          <p:nvPr/>
        </p:nvSpPr>
        <p:spPr>
          <a:xfrm>
            <a:off x="7153875" y="4932511"/>
            <a:ext cx="998991"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Service</a:t>
            </a:r>
            <a:endParaRPr lang="en-CA" sz="1000">
              <a:solidFill>
                <a:prstClr val="white"/>
              </a:soli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F5098C4C-F4BB-52B0-EA47-3982D800ECF1}"/>
              </a:ext>
            </a:extLst>
          </p:cNvPr>
          <p:cNvSpPr txBox="1"/>
          <p:nvPr/>
        </p:nvSpPr>
        <p:spPr>
          <a:xfrm>
            <a:off x="7673820" y="5250040"/>
            <a:ext cx="1405839" cy="107260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Question Embedding</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Prompt + N Source Data</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OpenAI inference</a:t>
            </a:r>
          </a:p>
        </p:txBody>
      </p:sp>
      <p:sp>
        <p:nvSpPr>
          <p:cNvPr id="30" name="TextBox 29">
            <a:extLst>
              <a:ext uri="{FF2B5EF4-FFF2-40B4-BE49-F238E27FC236}">
                <a16:creationId xmlns:a16="http://schemas.microsoft.com/office/drawing/2014/main" id="{61E34F2B-3585-6BA0-6686-93EE9358CE47}"/>
              </a:ext>
            </a:extLst>
          </p:cNvPr>
          <p:cNvSpPr txBox="1"/>
          <p:nvPr/>
        </p:nvSpPr>
        <p:spPr>
          <a:xfrm>
            <a:off x="7671108" y="2645876"/>
            <a:ext cx="1405839" cy="1400966"/>
          </a:xfrm>
          <a:prstGeom prst="rect">
            <a:avLst/>
          </a:prstGeom>
          <a:noFill/>
        </p:spPr>
        <p:txBody>
          <a:bodyPr wrap="square" lIns="18288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In-memory vector similarity search</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Other processing (e.g., for prompt chaining)</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Creates answer from sources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prstClr val="white"/>
                </a:solidFill>
                <a:effectLst/>
                <a:uLnTx/>
                <a:uFillTx/>
              </a:rPr>
              <a:t>UI</a:t>
            </a:r>
          </a:p>
        </p:txBody>
      </p:sp>
      <p:grpSp>
        <p:nvGrpSpPr>
          <p:cNvPr id="31" name="Group 30">
            <a:extLst>
              <a:ext uri="{FF2B5EF4-FFF2-40B4-BE49-F238E27FC236}">
                <a16:creationId xmlns:a16="http://schemas.microsoft.com/office/drawing/2014/main" id="{841D5420-024B-4682-3118-71CF2C0544EF}"/>
              </a:ext>
              <a:ext uri="{C183D7F6-B498-43B3-948B-1728B52AA6E4}">
                <adec:decorative xmlns:adec="http://schemas.microsoft.com/office/drawing/2017/decorative" val="1"/>
              </a:ext>
            </a:extLst>
          </p:cNvPr>
          <p:cNvGrpSpPr/>
          <p:nvPr/>
        </p:nvGrpSpPr>
        <p:grpSpPr>
          <a:xfrm>
            <a:off x="10215437" y="3489091"/>
            <a:ext cx="914033" cy="1195991"/>
            <a:chOff x="3147512" y="1745260"/>
            <a:chExt cx="914033" cy="1195991"/>
          </a:xfrm>
        </p:grpSpPr>
        <p:grpSp>
          <p:nvGrpSpPr>
            <p:cNvPr id="32" name="Group 31">
              <a:extLst>
                <a:ext uri="{FF2B5EF4-FFF2-40B4-BE49-F238E27FC236}">
                  <a16:creationId xmlns:a16="http://schemas.microsoft.com/office/drawing/2014/main" id="{9DB7AE0C-9FC9-04D7-7D94-11852320737E}"/>
                </a:ext>
              </a:extLst>
            </p:cNvPr>
            <p:cNvGrpSpPr/>
            <p:nvPr/>
          </p:nvGrpSpPr>
          <p:grpSpPr>
            <a:xfrm>
              <a:off x="3333399" y="1868737"/>
              <a:ext cx="542945" cy="599305"/>
              <a:chOff x="4791177" y="2725299"/>
              <a:chExt cx="583305" cy="643849"/>
            </a:xfrm>
          </p:grpSpPr>
          <p:grpSp>
            <p:nvGrpSpPr>
              <p:cNvPr id="35" name="Group 34">
                <a:extLst>
                  <a:ext uri="{FF2B5EF4-FFF2-40B4-BE49-F238E27FC236}">
                    <a16:creationId xmlns:a16="http://schemas.microsoft.com/office/drawing/2014/main" id="{78FDFC74-2FF6-7643-D7FB-7D49999BF6DA}"/>
                  </a:ext>
                </a:extLst>
              </p:cNvPr>
              <p:cNvGrpSpPr/>
              <p:nvPr/>
            </p:nvGrpSpPr>
            <p:grpSpPr>
              <a:xfrm>
                <a:off x="4869000" y="2981621"/>
                <a:ext cx="505482" cy="387527"/>
                <a:chOff x="4764224" y="2905396"/>
                <a:chExt cx="614227" cy="470896"/>
              </a:xfrm>
            </p:grpSpPr>
            <p:grpSp>
              <p:nvGrpSpPr>
                <p:cNvPr id="39" name="Group 38">
                  <a:extLst>
                    <a:ext uri="{FF2B5EF4-FFF2-40B4-BE49-F238E27FC236}">
                      <a16:creationId xmlns:a16="http://schemas.microsoft.com/office/drawing/2014/main" id="{D8002F18-7D12-1B81-B176-0B5B25D700A6}"/>
                    </a:ext>
                  </a:extLst>
                </p:cNvPr>
                <p:cNvGrpSpPr/>
                <p:nvPr/>
              </p:nvGrpSpPr>
              <p:grpSpPr>
                <a:xfrm>
                  <a:off x="4764224" y="2988149"/>
                  <a:ext cx="347088" cy="388143"/>
                  <a:chOff x="1175042" y="1972326"/>
                  <a:chExt cx="147106" cy="164506"/>
                </a:xfrm>
                <a:solidFill>
                  <a:srgbClr val="409AE1"/>
                </a:solidFill>
              </p:grpSpPr>
              <p:sp>
                <p:nvSpPr>
                  <p:cNvPr id="44" name="Freeform 5">
                    <a:extLst>
                      <a:ext uri="{FF2B5EF4-FFF2-40B4-BE49-F238E27FC236}">
                        <a16:creationId xmlns:a16="http://schemas.microsoft.com/office/drawing/2014/main" id="{0106BEA4-4722-6912-6B0A-4689EA531AC0}"/>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5" name="Oval 44">
                    <a:extLst>
                      <a:ext uri="{FF2B5EF4-FFF2-40B4-BE49-F238E27FC236}">
                        <a16:creationId xmlns:a16="http://schemas.microsoft.com/office/drawing/2014/main" id="{17BCE40B-9668-8526-9F51-2E4B051C1632}"/>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E1A47F96-BDD0-3308-D384-5EF52C89B38E}"/>
                    </a:ext>
                  </a:extLst>
                </p:cNvPr>
                <p:cNvGrpSpPr/>
                <p:nvPr/>
              </p:nvGrpSpPr>
              <p:grpSpPr>
                <a:xfrm>
                  <a:off x="5031363" y="2905396"/>
                  <a:ext cx="347088" cy="388143"/>
                  <a:chOff x="1175042" y="1972326"/>
                  <a:chExt cx="147106" cy="164506"/>
                </a:xfrm>
              </p:grpSpPr>
              <p:sp>
                <p:nvSpPr>
                  <p:cNvPr id="42" name="Freeform 5">
                    <a:extLst>
                      <a:ext uri="{FF2B5EF4-FFF2-40B4-BE49-F238E27FC236}">
                        <a16:creationId xmlns:a16="http://schemas.microsoft.com/office/drawing/2014/main" id="{4EACFB42-719B-69D2-65C9-05BF27FA2AEE}"/>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3" name="Oval 42">
                    <a:extLst>
                      <a:ext uri="{FF2B5EF4-FFF2-40B4-BE49-F238E27FC236}">
                        <a16:creationId xmlns:a16="http://schemas.microsoft.com/office/drawing/2014/main" id="{BF6C2434-DC4C-82B0-5A31-4C6C7A5EF030}"/>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sp>
              <p:nvSpPr>
                <p:cNvPr id="41" name="Freeform 28">
                  <a:extLst>
                    <a:ext uri="{FF2B5EF4-FFF2-40B4-BE49-F238E27FC236}">
                      <a16:creationId xmlns:a16="http://schemas.microsoft.com/office/drawing/2014/main" id="{8300FF48-A396-2828-DB45-643DFCCAEFA7}"/>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BA95B614-0F43-E586-F894-2E1D06EB6509}"/>
                  </a:ext>
                </a:extLst>
              </p:cNvPr>
              <p:cNvGrpSpPr/>
              <p:nvPr/>
            </p:nvGrpSpPr>
            <p:grpSpPr>
              <a:xfrm>
                <a:off x="4791177" y="2725299"/>
                <a:ext cx="324620" cy="292851"/>
                <a:chOff x="4764983" y="2720537"/>
                <a:chExt cx="324620" cy="292851"/>
              </a:xfrm>
            </p:grpSpPr>
            <p:sp>
              <p:nvSpPr>
                <p:cNvPr id="37" name="Rectangle: Rounded Corners 36">
                  <a:extLst>
                    <a:ext uri="{FF2B5EF4-FFF2-40B4-BE49-F238E27FC236}">
                      <a16:creationId xmlns:a16="http://schemas.microsoft.com/office/drawing/2014/main" id="{308FDD0A-570A-112A-55F9-4F48867F4C15}"/>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128">
                  <a:extLst>
                    <a:ext uri="{FF2B5EF4-FFF2-40B4-BE49-F238E27FC236}">
                      <a16:creationId xmlns:a16="http://schemas.microsoft.com/office/drawing/2014/main" id="{83969AF3-7959-DAFF-EE9B-6D047D9699ED}"/>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3" name="TextBox 32">
              <a:extLst>
                <a:ext uri="{FF2B5EF4-FFF2-40B4-BE49-F238E27FC236}">
                  <a16:creationId xmlns:a16="http://schemas.microsoft.com/office/drawing/2014/main" id="{B6154FBE-6205-B12B-1250-D0B99EAE8E7C}"/>
                </a:ext>
                <a:ext uri="{C183D7F6-B498-43B3-948B-1728B52AA6E4}">
                  <adec:decorative xmlns:adec="http://schemas.microsoft.com/office/drawing/2017/decorative" val="1"/>
                </a:ext>
              </a:extLst>
            </p:cNvPr>
            <p:cNvSpPr txBox="1"/>
            <p:nvPr/>
          </p:nvSpPr>
          <p:spPr>
            <a:xfrm>
              <a:off x="3147512" y="2541141"/>
              <a:ext cx="914033" cy="4001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User and/or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cs typeface="Segoe UI Semibold" panose="020B0702040204020203" pitchFamily="34" charset="0"/>
                </a:rPr>
                <a:t>Application</a:t>
              </a:r>
            </a:p>
          </p:txBody>
        </p:sp>
        <p:sp>
          <p:nvSpPr>
            <p:cNvPr id="34" name="TextBox 33">
              <a:extLst>
                <a:ext uri="{FF2B5EF4-FFF2-40B4-BE49-F238E27FC236}">
                  <a16:creationId xmlns:a16="http://schemas.microsoft.com/office/drawing/2014/main" id="{B7A94A23-1FA2-FC83-DD1C-8D99C3369D79}"/>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1" i="0" u="none" strike="noStrike" kern="0" cap="none" spc="0" normalizeH="0" baseline="0" noProof="0">
                  <a:ln>
                    <a:noFill/>
                  </a:ln>
                  <a:solidFill>
                    <a:prstClr val="white"/>
                  </a:solidFill>
                  <a:effectLst/>
                  <a:uLnTx/>
                  <a:uFillTx/>
                </a:rPr>
                <a:t>?</a:t>
              </a:r>
            </a:p>
          </p:txBody>
        </p:sp>
      </p:grpSp>
      <p:cxnSp>
        <p:nvCxnSpPr>
          <p:cNvPr id="46" name="Gerade Verbindung mit Pfeil 48">
            <a:extLst>
              <a:ext uri="{FF2B5EF4-FFF2-40B4-BE49-F238E27FC236}">
                <a16:creationId xmlns:a16="http://schemas.microsoft.com/office/drawing/2014/main" id="{26D2D90A-20BA-74A0-E76D-95FF5321C969}"/>
              </a:ext>
            </a:extLst>
          </p:cNvPr>
          <p:cNvCxnSpPr>
            <a:cxnSpLocks/>
          </p:cNvCxnSpPr>
          <p:nvPr/>
        </p:nvCxnSpPr>
        <p:spPr>
          <a:xfrm flipH="1">
            <a:off x="9137511" y="3856592"/>
            <a:ext cx="640080" cy="0"/>
          </a:xfrm>
          <a:prstGeom prst="straightConnector1">
            <a:avLst/>
          </a:prstGeom>
          <a:noFill/>
          <a:ln w="9525" cap="flat" cmpd="sng" algn="ctr">
            <a:solidFill>
              <a:srgbClr val="FFFFFF"/>
            </a:solidFill>
            <a:prstDash val="solid"/>
            <a:headEnd type="none" w="lg" len="med"/>
            <a:tailEnd type="triangle"/>
          </a:ln>
          <a:effectLst/>
        </p:spPr>
      </p:cxnSp>
      <p:cxnSp>
        <p:nvCxnSpPr>
          <p:cNvPr id="47" name="Gerade Verbindung mit Pfeil 48">
            <a:extLst>
              <a:ext uri="{FF2B5EF4-FFF2-40B4-BE49-F238E27FC236}">
                <a16:creationId xmlns:a16="http://schemas.microsoft.com/office/drawing/2014/main" id="{39424875-C468-1BEE-2B6D-B632C97C6E6D}"/>
              </a:ext>
            </a:extLst>
          </p:cNvPr>
          <p:cNvCxnSpPr>
            <a:cxnSpLocks/>
            <a:stCxn id="24" idx="2"/>
            <a:endCxn id="27" idx="0"/>
          </p:cNvCxnSpPr>
          <p:nvPr/>
        </p:nvCxnSpPr>
        <p:spPr>
          <a:xfrm>
            <a:off x="8374022" y="4616661"/>
            <a:ext cx="2714" cy="517774"/>
          </a:xfrm>
          <a:prstGeom prst="straightConnector1">
            <a:avLst/>
          </a:prstGeom>
          <a:noFill/>
          <a:ln w="9525" cap="flat" cmpd="sng" algn="ctr">
            <a:solidFill>
              <a:srgbClr val="FFFFFF"/>
            </a:solidFill>
            <a:prstDash val="solid"/>
            <a:headEnd type="none" w="lg" len="med"/>
            <a:tailEnd type="triangle"/>
          </a:ln>
          <a:effectLst/>
        </p:spPr>
      </p:cxnSp>
      <p:cxnSp>
        <p:nvCxnSpPr>
          <p:cNvPr id="48" name="Gerade Verbindung mit Pfeil 48">
            <a:extLst>
              <a:ext uri="{FF2B5EF4-FFF2-40B4-BE49-F238E27FC236}">
                <a16:creationId xmlns:a16="http://schemas.microsoft.com/office/drawing/2014/main" id="{5EE1B263-28DE-4B28-2AD0-32775D0DE58F}"/>
              </a:ext>
            </a:extLst>
          </p:cNvPr>
          <p:cNvCxnSpPr>
            <a:cxnSpLocks/>
          </p:cNvCxnSpPr>
          <p:nvPr/>
        </p:nvCxnSpPr>
        <p:spPr>
          <a:xfrm>
            <a:off x="8477696" y="4664593"/>
            <a:ext cx="0" cy="467973"/>
          </a:xfrm>
          <a:prstGeom prst="straightConnector1">
            <a:avLst/>
          </a:prstGeom>
          <a:noFill/>
          <a:ln w="9525" cap="flat" cmpd="sng" algn="ctr">
            <a:solidFill>
              <a:srgbClr val="FFFFFF"/>
            </a:solidFill>
            <a:prstDash val="dash"/>
            <a:headEnd type="triangle" w="med" len="med"/>
            <a:tailEnd type="none" w="med" len="med"/>
          </a:ln>
          <a:effectLst/>
        </p:spPr>
      </p:cxnSp>
      <p:cxnSp>
        <p:nvCxnSpPr>
          <p:cNvPr id="49" name="Gerade Verbindung mit Pfeil 48">
            <a:extLst>
              <a:ext uri="{FF2B5EF4-FFF2-40B4-BE49-F238E27FC236}">
                <a16:creationId xmlns:a16="http://schemas.microsoft.com/office/drawing/2014/main" id="{132E0F81-7FFA-9F00-3C5A-384187760551}"/>
              </a:ext>
            </a:extLst>
          </p:cNvPr>
          <p:cNvCxnSpPr>
            <a:cxnSpLocks/>
          </p:cNvCxnSpPr>
          <p:nvPr/>
        </p:nvCxnSpPr>
        <p:spPr>
          <a:xfrm rot="16200000" flipH="1">
            <a:off x="8980718" y="1465655"/>
            <a:ext cx="2708" cy="1554480"/>
          </a:xfrm>
          <a:prstGeom prst="straightConnector1">
            <a:avLst/>
          </a:prstGeom>
          <a:noFill/>
          <a:ln w="9525" cap="flat" cmpd="sng" algn="ctr">
            <a:solidFill>
              <a:srgbClr val="FFFFFF"/>
            </a:solidFill>
            <a:prstDash val="solid"/>
            <a:headEnd type="triangle" w="med" len="med"/>
            <a:tailEnd type="triangle" w="med" len="med"/>
          </a:ln>
          <a:effectLst/>
        </p:spPr>
      </p:cxnSp>
      <p:cxnSp>
        <p:nvCxnSpPr>
          <p:cNvPr id="50" name="Gerade Verbindung mit Pfeil 48">
            <a:extLst>
              <a:ext uri="{FF2B5EF4-FFF2-40B4-BE49-F238E27FC236}">
                <a16:creationId xmlns:a16="http://schemas.microsoft.com/office/drawing/2014/main" id="{7BCDB336-F207-8549-DE3D-C66016889785}"/>
              </a:ext>
            </a:extLst>
          </p:cNvPr>
          <p:cNvCxnSpPr>
            <a:cxnSpLocks/>
            <a:stCxn id="51" idx="1"/>
          </p:cNvCxnSpPr>
          <p:nvPr/>
        </p:nvCxnSpPr>
        <p:spPr>
          <a:xfrm>
            <a:off x="3814552" y="2463325"/>
            <a:ext cx="3329795" cy="0"/>
          </a:xfrm>
          <a:prstGeom prst="straightConnector1">
            <a:avLst/>
          </a:prstGeom>
          <a:noFill/>
          <a:ln w="9525" cap="flat" cmpd="sng" algn="ctr">
            <a:solidFill>
              <a:srgbClr val="FFFFFF"/>
            </a:solidFill>
            <a:prstDash val="solid"/>
            <a:headEnd type="triangle" w="med" len="med"/>
            <a:tailEnd type="triangle" w="med" len="med"/>
          </a:ln>
          <a:effectLst/>
        </p:spPr>
      </p:cxnSp>
      <p:sp>
        <p:nvSpPr>
          <p:cNvPr id="51" name="Right Brace 50">
            <a:extLst>
              <a:ext uri="{FF2B5EF4-FFF2-40B4-BE49-F238E27FC236}">
                <a16:creationId xmlns:a16="http://schemas.microsoft.com/office/drawing/2014/main" id="{D2E88ABD-7FDE-CC06-964D-E73B82AC49AA}"/>
              </a:ext>
            </a:extLst>
          </p:cNvPr>
          <p:cNvSpPr/>
          <p:nvPr/>
        </p:nvSpPr>
        <p:spPr>
          <a:xfrm>
            <a:off x="3631167" y="1981958"/>
            <a:ext cx="183385" cy="962733"/>
          </a:xfrm>
          <a:prstGeom prst="rightBrace">
            <a:avLst/>
          </a:prstGeom>
          <a:noFill/>
          <a:ln w="9525" cap="flat" cmpd="sng" algn="ctr">
            <a:solidFill>
              <a:sysClr val="window" lastClr="FFFF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6E53F782-36B5-42C6-9028-5CAF65CBAD76}"/>
              </a:ext>
            </a:extLst>
          </p:cNvPr>
          <p:cNvSpPr txBox="1"/>
          <p:nvPr/>
        </p:nvSpPr>
        <p:spPr>
          <a:xfrm>
            <a:off x="4822425" y="2251620"/>
            <a:ext cx="1505549" cy="295466"/>
          </a:xfrm>
          <a:prstGeom prst="rect">
            <a:avLst/>
          </a:prstGeom>
          <a:noFill/>
        </p:spPr>
        <p:txBody>
          <a:bodyPr wrap="square" lIns="91440" tIns="91440" rIns="9144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AOAI NL to Query</a:t>
            </a:r>
          </a:p>
        </p:txBody>
      </p:sp>
      <p:cxnSp>
        <p:nvCxnSpPr>
          <p:cNvPr id="53" name="Gerade Verbindung mit Pfeil 48">
            <a:extLst>
              <a:ext uri="{FF2B5EF4-FFF2-40B4-BE49-F238E27FC236}">
                <a16:creationId xmlns:a16="http://schemas.microsoft.com/office/drawing/2014/main" id="{742545BC-8748-7A76-0402-2C94F34871D8}"/>
              </a:ext>
            </a:extLst>
          </p:cNvPr>
          <p:cNvCxnSpPr>
            <a:cxnSpLocks/>
          </p:cNvCxnSpPr>
          <p:nvPr/>
        </p:nvCxnSpPr>
        <p:spPr>
          <a:xfrm flipH="1">
            <a:off x="3789869" y="3147900"/>
            <a:ext cx="3293917" cy="432"/>
          </a:xfrm>
          <a:prstGeom prst="straightConnector1">
            <a:avLst/>
          </a:prstGeom>
          <a:noFill/>
          <a:ln w="9525" cap="flat" cmpd="sng" algn="ctr">
            <a:solidFill>
              <a:srgbClr val="FFFFFF"/>
            </a:solidFill>
            <a:prstDash val="solid"/>
            <a:headEnd type="triangle" w="med" len="med"/>
            <a:tailEnd type="triangle" w="med" len="med"/>
          </a:ln>
          <a:effectLst/>
        </p:spPr>
      </p:cxnSp>
      <p:sp>
        <p:nvSpPr>
          <p:cNvPr id="54" name="TextBox 53">
            <a:extLst>
              <a:ext uri="{FF2B5EF4-FFF2-40B4-BE49-F238E27FC236}">
                <a16:creationId xmlns:a16="http://schemas.microsoft.com/office/drawing/2014/main" id="{99860F5B-E279-ECC9-01A3-95DC04D89A0B}"/>
              </a:ext>
            </a:extLst>
          </p:cNvPr>
          <p:cNvSpPr txBox="1"/>
          <p:nvPr/>
        </p:nvSpPr>
        <p:spPr>
          <a:xfrm>
            <a:off x="4726674" y="3147900"/>
            <a:ext cx="1505549" cy="704808"/>
          </a:xfrm>
          <a:prstGeom prst="rect">
            <a:avLst/>
          </a:prstGeom>
          <a:noFill/>
        </p:spPr>
        <p:txBody>
          <a:bodyPr wrap="square" lIns="91440" tIns="91440" rIns="9144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AOAI Cog Search</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(Selected ADLS Blob Formats, Cosmos DB for NoSQL, Azure SQL)</a:t>
            </a:r>
          </a:p>
        </p:txBody>
      </p:sp>
      <p:cxnSp>
        <p:nvCxnSpPr>
          <p:cNvPr id="55" name="Gerade Verbindung mit Pfeil 48">
            <a:extLst>
              <a:ext uri="{FF2B5EF4-FFF2-40B4-BE49-F238E27FC236}">
                <a16:creationId xmlns:a16="http://schemas.microsoft.com/office/drawing/2014/main" id="{F03E434B-7680-2FD3-4BDD-86289DD124B7}"/>
              </a:ext>
            </a:extLst>
          </p:cNvPr>
          <p:cNvCxnSpPr>
            <a:cxnSpLocks/>
          </p:cNvCxnSpPr>
          <p:nvPr/>
        </p:nvCxnSpPr>
        <p:spPr>
          <a:xfrm flipH="1">
            <a:off x="3765767" y="4119668"/>
            <a:ext cx="3293917" cy="432"/>
          </a:xfrm>
          <a:prstGeom prst="straightConnector1">
            <a:avLst/>
          </a:prstGeom>
          <a:noFill/>
          <a:ln w="9525" cap="flat" cmpd="sng" algn="ctr">
            <a:solidFill>
              <a:srgbClr val="FFFFFF"/>
            </a:solidFill>
            <a:prstDash val="solid"/>
            <a:headEnd type="triangle" w="med" len="med"/>
            <a:tailEnd type="triangle" w="med" len="med"/>
          </a:ln>
          <a:effectLst/>
        </p:spPr>
      </p:cxnSp>
      <p:sp>
        <p:nvSpPr>
          <p:cNvPr id="56" name="TextBox 55">
            <a:extLst>
              <a:ext uri="{FF2B5EF4-FFF2-40B4-BE49-F238E27FC236}">
                <a16:creationId xmlns:a16="http://schemas.microsoft.com/office/drawing/2014/main" id="{8CFE56AE-D46E-499E-E5E0-83E9BAEFD548}"/>
              </a:ext>
            </a:extLst>
          </p:cNvPr>
          <p:cNvSpPr txBox="1"/>
          <p:nvPr/>
        </p:nvSpPr>
        <p:spPr>
          <a:xfrm>
            <a:off x="4702572" y="4119668"/>
            <a:ext cx="1505549" cy="295466"/>
          </a:xfrm>
          <a:prstGeom prst="rect">
            <a:avLst/>
          </a:prstGeom>
          <a:noFill/>
        </p:spPr>
        <p:txBody>
          <a:bodyPr wrap="square" lIns="91440" tIns="91440" rIns="9144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Web Search (current info)</a:t>
            </a:r>
          </a:p>
        </p:txBody>
      </p:sp>
      <p:cxnSp>
        <p:nvCxnSpPr>
          <p:cNvPr id="57" name="Gerade Verbindung mit Pfeil 48">
            <a:extLst>
              <a:ext uri="{FF2B5EF4-FFF2-40B4-BE49-F238E27FC236}">
                <a16:creationId xmlns:a16="http://schemas.microsoft.com/office/drawing/2014/main" id="{0E07E392-675A-A2CE-3EC2-70212F90D26A}"/>
              </a:ext>
            </a:extLst>
          </p:cNvPr>
          <p:cNvCxnSpPr>
            <a:cxnSpLocks/>
          </p:cNvCxnSpPr>
          <p:nvPr/>
        </p:nvCxnSpPr>
        <p:spPr>
          <a:xfrm rot="10800000" flipV="1">
            <a:off x="3582122" y="4608106"/>
            <a:ext cx="3487022" cy="1202008"/>
          </a:xfrm>
          <a:prstGeom prst="bentConnector3">
            <a:avLst>
              <a:gd name="adj1" fmla="val 20622"/>
            </a:avLst>
          </a:prstGeom>
          <a:noFill/>
          <a:ln w="9525" cap="flat" cmpd="sng" algn="ctr">
            <a:solidFill>
              <a:srgbClr val="FFFFFF"/>
            </a:solidFill>
            <a:prstDash val="solid"/>
            <a:headEnd type="triangle" w="med" len="med"/>
            <a:tailEnd type="triangle" w="med" len="med"/>
          </a:ln>
          <a:effectLst/>
        </p:spPr>
      </p:cxnSp>
      <p:sp>
        <p:nvSpPr>
          <p:cNvPr id="58" name="TextBox 57">
            <a:extLst>
              <a:ext uri="{FF2B5EF4-FFF2-40B4-BE49-F238E27FC236}">
                <a16:creationId xmlns:a16="http://schemas.microsoft.com/office/drawing/2014/main" id="{9E87D144-ECD5-4C76-9FC5-38C84188C717}"/>
              </a:ext>
            </a:extLst>
          </p:cNvPr>
          <p:cNvSpPr txBox="1"/>
          <p:nvPr/>
        </p:nvSpPr>
        <p:spPr>
          <a:xfrm>
            <a:off x="4518925" y="5809684"/>
            <a:ext cx="1505549" cy="517065"/>
          </a:xfrm>
          <a:prstGeom prst="rect">
            <a:avLst/>
          </a:prstGeom>
          <a:noFill/>
        </p:spPr>
        <p:txBody>
          <a:bodyPr wrap="square" lIns="91440" tIns="91440" rIns="9144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GPT – 4 + REACT/MKRL approach to OpenAI + Tabular file search</a:t>
            </a:r>
          </a:p>
        </p:txBody>
      </p:sp>
      <p:cxnSp>
        <p:nvCxnSpPr>
          <p:cNvPr id="59" name="Gerade Verbindung mit Pfeil 48">
            <a:extLst>
              <a:ext uri="{FF2B5EF4-FFF2-40B4-BE49-F238E27FC236}">
                <a16:creationId xmlns:a16="http://schemas.microsoft.com/office/drawing/2014/main" id="{4A1565CA-049F-D570-B981-DC90098FA34F}"/>
              </a:ext>
            </a:extLst>
          </p:cNvPr>
          <p:cNvCxnSpPr>
            <a:cxnSpLocks/>
            <a:stCxn id="20" idx="0"/>
            <a:endCxn id="4" idx="16"/>
          </p:cNvCxnSpPr>
          <p:nvPr/>
        </p:nvCxnSpPr>
        <p:spPr>
          <a:xfrm rot="5400000" flipH="1" flipV="1">
            <a:off x="1532644" y="4196133"/>
            <a:ext cx="2013449" cy="284889"/>
          </a:xfrm>
          <a:prstGeom prst="bentConnector4">
            <a:avLst>
              <a:gd name="adj1" fmla="val 41741"/>
              <a:gd name="adj2" fmla="val -302"/>
            </a:avLst>
          </a:prstGeom>
          <a:noFill/>
          <a:ln w="9525" cap="flat" cmpd="sng" algn="ctr">
            <a:solidFill>
              <a:srgbClr val="FFFFFF"/>
            </a:solidFill>
            <a:prstDash val="solid"/>
            <a:headEnd type="none" w="med" len="med"/>
            <a:tailEnd type="triangle" w="med" len="med"/>
          </a:ln>
          <a:effectLst/>
        </p:spPr>
      </p:cxnSp>
      <p:sp>
        <p:nvSpPr>
          <p:cNvPr id="60" name="Title 8">
            <a:extLst>
              <a:ext uri="{FF2B5EF4-FFF2-40B4-BE49-F238E27FC236}">
                <a16:creationId xmlns:a16="http://schemas.microsoft.com/office/drawing/2014/main" id="{00485868-C60A-B888-5E87-F10DAC1189B8}"/>
              </a:ext>
            </a:extLst>
          </p:cNvPr>
          <p:cNvSpPr txBox="1">
            <a:spLocks/>
          </p:cNvSpPr>
          <p:nvPr/>
        </p:nvSpPr>
        <p:spPr>
          <a:xfrm>
            <a:off x="824598" y="577159"/>
            <a:ext cx="10492096" cy="48223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ChatGPT with Enterprise Data </a:t>
            </a:r>
            <a:b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br>
            <a:r>
              <a:rPr kumimoji="0" lang="en-US" sz="2800" b="1"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(Docs + Tabular Data + Bing + Search)</a:t>
            </a:r>
            <a:endPar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61" name="Content Placeholder 13">
            <a:extLst>
              <a:ext uri="{FF2B5EF4-FFF2-40B4-BE49-F238E27FC236}">
                <a16:creationId xmlns:a16="http://schemas.microsoft.com/office/drawing/2014/main" id="{5C7B4876-9548-20BE-16AC-4A2F7B5DCC29}"/>
              </a:ext>
            </a:extLst>
          </p:cNvPr>
          <p:cNvSpPr txBox="1">
            <a:spLocks/>
          </p:cNvSpPr>
          <p:nvPr/>
        </p:nvSpPr>
        <p:spPr>
          <a:xfrm>
            <a:off x="1883531" y="1372186"/>
            <a:ext cx="8374230" cy="249299"/>
          </a:xfrm>
          <a:prstGeom prst="rect">
            <a:avLst/>
          </a:prstGeom>
        </p:spPr>
        <p:txBody>
          <a:bodyPr vert="horz" wrap="square" lIns="0" tIns="0" rIns="0" bIns="0" rtlCol="0">
            <a:sp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itchFamily="34" charset="0"/>
              </a:rPr>
              <a:t>Search Unstructured &amp; Structured &amp; Web</a:t>
            </a:r>
            <a:endParaRPr kumimoji="0" lang="en-US" sz="28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149863656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763F4F6-A32E-2237-EE44-74B66159E036}"/>
              </a:ext>
              <a:ext uri="{C183D7F6-B498-43B3-948B-1728B52AA6E4}">
                <adec:decorative xmlns:adec="http://schemas.microsoft.com/office/drawing/2017/decorative" val="1"/>
              </a:ext>
            </a:extLst>
          </p:cNvPr>
          <p:cNvSpPr/>
          <p:nvPr/>
        </p:nvSpPr>
        <p:spPr bwMode="auto">
          <a:xfrm>
            <a:off x="732813" y="1137409"/>
            <a:ext cx="4955379" cy="5530091"/>
          </a:xfrm>
          <a:prstGeom prst="roundRect">
            <a:avLst>
              <a:gd name="adj" fmla="val 7545"/>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7CA2CF53-A8B5-A52C-05D1-1B104370DB22}"/>
              </a:ext>
            </a:extLst>
          </p:cNvPr>
          <p:cNvSpPr/>
          <p:nvPr/>
        </p:nvSpPr>
        <p:spPr bwMode="auto">
          <a:xfrm>
            <a:off x="114301" y="6221186"/>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2">
                  <a:extLst>
                    <a:ext uri="{A12FA001-AC4F-418D-AE19-62706E023703}">
                      <ahyp:hlinkClr xmlns:ahyp="http://schemas.microsoft.com/office/drawing/2018/hyperlinkcolor" val="tx"/>
                    </a:ext>
                  </a:extLst>
                </a:hlinkClick>
              </a:rPr>
              <a:t>Solution Accelerator</a:t>
            </a:r>
            <a:endParaRPr kumimoji="0" lang="en-US" sz="12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0DDB4F7-FF46-F89A-6B59-1AD8C856147E}"/>
              </a:ext>
            </a:extLst>
          </p:cNvPr>
          <p:cNvSpPr/>
          <p:nvPr/>
        </p:nvSpPr>
        <p:spPr bwMode="auto">
          <a:xfrm>
            <a:off x="1149025" y="6228313"/>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Demo</a:t>
            </a:r>
            <a:r>
              <a:rPr kumimoji="0" lang="en-US" sz="1200" b="0" i="0" u="none" strike="noStrike" kern="0" cap="none" spc="0" normalizeH="0" baseline="0" noProof="0">
                <a:ln>
                  <a:noFill/>
                </a:ln>
                <a:solidFill>
                  <a:prstClr val="white"/>
                </a:solidFill>
                <a:effectLst/>
                <a:uLnTx/>
                <a:uFillTx/>
                <a:latin typeface="Segoe UI"/>
                <a:ea typeface="Segoe UI" pitchFamily="34" charset="0"/>
                <a:cs typeface="Segoe UI" pitchFamily="34" charset="0"/>
                <a:hlinkClick r:id="rId3">
                  <a:extLst>
                    <a:ext uri="{A12FA001-AC4F-418D-AE19-62706E023703}">
                      <ahyp:hlinkClr xmlns:ahyp="http://schemas.microsoft.com/office/drawing/2018/hyperlinkcolor" val="tx"/>
                    </a:ext>
                  </a:extLst>
                </a:hlinkClick>
              </a:rPr>
              <a:t> </a:t>
            </a:r>
            <a:r>
              <a:rPr kumimoji="0" lang="en-US" sz="1200" b="0" i="0" u="none" strike="noStrike" kern="0" cap="none" spc="0" normalizeH="0" baseline="0" noProof="0">
                <a:ln>
                  <a:noFill/>
                </a:ln>
                <a:solidFill>
                  <a:prstClr val="white"/>
                </a:solidFill>
                <a:effectLst/>
                <a:uLnTx/>
                <a:uFillTx/>
                <a:latin typeface="Segoe UI"/>
                <a:ea typeface="+mn-ea"/>
                <a:cs typeface="Segoe UI" pitchFamily="34" charset="0"/>
                <a:hlinkClick r:id="rId3">
                  <a:extLst>
                    <a:ext uri="{A12FA001-AC4F-418D-AE19-62706E023703}">
                      <ahyp:hlinkClr xmlns:ahyp="http://schemas.microsoft.com/office/drawing/2018/hyperlinkcolor" val="tx"/>
                    </a:ext>
                  </a:extLst>
                </a:hlinkClick>
              </a:rPr>
              <a:t>Website</a:t>
            </a:r>
            <a:endParaRPr kumimoji="0" lang="en-US" sz="12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6" name="Title 8">
            <a:extLst>
              <a:ext uri="{FF2B5EF4-FFF2-40B4-BE49-F238E27FC236}">
                <a16:creationId xmlns:a16="http://schemas.microsoft.com/office/drawing/2014/main" id="{7DF7E7BE-2658-ECE7-A181-1DC38B811AC7}"/>
              </a:ext>
            </a:extLst>
          </p:cNvPr>
          <p:cNvSpPr txBox="1">
            <a:spLocks/>
          </p:cNvSpPr>
          <p:nvPr/>
        </p:nvSpPr>
        <p:spPr>
          <a:xfrm>
            <a:off x="1007478" y="158440"/>
            <a:ext cx="1049209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a:noFill/>
                </a:ln>
                <a:solidFill>
                  <a:srgbClr val="FFFFFF"/>
                </a:solidFill>
                <a:effectLst/>
                <a:uLnTx/>
                <a:uFillTx/>
                <a:latin typeface="Segoe UI Semibold"/>
                <a:ea typeface="+mn-ea"/>
                <a:cs typeface="Segoe UI Semilight" panose="020B0402040204020203" pitchFamily="34" charset="0"/>
              </a:rPr>
              <a:t>ChatGPT with Enterprise Data </a:t>
            </a:r>
            <a:endParaRPr kumimoji="0" lang="en-US" sz="3600" b="0" i="0" u="none" strike="noStrike" kern="1200" cap="none" spc="-50" normalizeH="0" baseline="0" noProof="0">
              <a:ln w="3175">
                <a:noFill/>
              </a:ln>
              <a:solidFill>
                <a:prstClr val="black"/>
              </a:solidFill>
              <a:effectLst/>
              <a:uLnTx/>
              <a:uFillTx/>
              <a:latin typeface="Segoe UI Semibold"/>
              <a:ea typeface="+mn-ea"/>
              <a:cs typeface="Segoe UI" pitchFamily="34" charset="0"/>
            </a:endParaRPr>
          </a:p>
        </p:txBody>
      </p:sp>
      <p:sp>
        <p:nvSpPr>
          <p:cNvPr id="7" name="Content Placeholder 13">
            <a:extLst>
              <a:ext uri="{FF2B5EF4-FFF2-40B4-BE49-F238E27FC236}">
                <a16:creationId xmlns:a16="http://schemas.microsoft.com/office/drawing/2014/main" id="{8A1708D0-C598-649B-14C5-828B6A422D63}"/>
              </a:ext>
            </a:extLst>
          </p:cNvPr>
          <p:cNvSpPr txBox="1">
            <a:spLocks/>
          </p:cNvSpPr>
          <p:nvPr/>
        </p:nvSpPr>
        <p:spPr>
          <a:xfrm>
            <a:off x="2787820" y="605995"/>
            <a:ext cx="6931412" cy="2492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anose="020B0502040204020203" pitchFamily="34" charset="0"/>
              </a:rPr>
              <a:t>(Docs + Tabular Data + Bing + Search + Bot Service)</a:t>
            </a:r>
          </a:p>
        </p:txBody>
      </p:sp>
      <p:sp>
        <p:nvSpPr>
          <p:cNvPr id="8" name="Rectangle: Rounded Corners 7">
            <a:extLst>
              <a:ext uri="{FF2B5EF4-FFF2-40B4-BE49-F238E27FC236}">
                <a16:creationId xmlns:a16="http://schemas.microsoft.com/office/drawing/2014/main" id="{E2D859FA-9CC9-DAEF-605A-468ACF62BCAB}"/>
              </a:ext>
              <a:ext uri="{C183D7F6-B498-43B3-948B-1728B52AA6E4}">
                <adec:decorative xmlns:adec="http://schemas.microsoft.com/office/drawing/2017/decorative" val="1"/>
              </a:ext>
            </a:extLst>
          </p:cNvPr>
          <p:cNvSpPr/>
          <p:nvPr/>
        </p:nvSpPr>
        <p:spPr bwMode="auto">
          <a:xfrm flipH="1">
            <a:off x="831613" y="2798667"/>
            <a:ext cx="1269912" cy="1625848"/>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2BCEE1EB-1A9C-D388-87ED-85FDCB60056D}"/>
              </a:ext>
              <a:ext uri="{C183D7F6-B498-43B3-948B-1728B52AA6E4}">
                <adec:decorative xmlns:adec="http://schemas.microsoft.com/office/drawing/2017/decorative" val="1"/>
              </a:ext>
            </a:extLst>
          </p:cNvPr>
          <p:cNvSpPr/>
          <p:nvPr/>
        </p:nvSpPr>
        <p:spPr bwMode="auto">
          <a:xfrm>
            <a:off x="2869150" y="5169192"/>
            <a:ext cx="1718054"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Cognitive Search</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0" name="Picture 9" descr="Logo&#10;&#10;Description automatically generated">
            <a:extLst>
              <a:ext uri="{FF2B5EF4-FFF2-40B4-BE49-F238E27FC236}">
                <a16:creationId xmlns:a16="http://schemas.microsoft.com/office/drawing/2014/main" id="{30F00F96-579A-56D2-6662-C0EE9045DD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31915" y="3984148"/>
            <a:ext cx="285018" cy="285018"/>
          </a:xfrm>
          <a:prstGeom prst="rect">
            <a:avLst/>
          </a:prstGeom>
        </p:spPr>
      </p:pic>
      <p:grpSp>
        <p:nvGrpSpPr>
          <p:cNvPr id="11" name="Group 10">
            <a:extLst>
              <a:ext uri="{FF2B5EF4-FFF2-40B4-BE49-F238E27FC236}">
                <a16:creationId xmlns:a16="http://schemas.microsoft.com/office/drawing/2014/main" id="{5B56FA84-9797-627B-DDA3-A9C5F3527A3E}"/>
              </a:ext>
            </a:extLst>
          </p:cNvPr>
          <p:cNvGrpSpPr/>
          <p:nvPr/>
        </p:nvGrpSpPr>
        <p:grpSpPr>
          <a:xfrm>
            <a:off x="3996803" y="5710110"/>
            <a:ext cx="863024" cy="598617"/>
            <a:chOff x="3745481" y="4704855"/>
            <a:chExt cx="893490" cy="636730"/>
          </a:xfrm>
        </p:grpSpPr>
        <p:pic>
          <p:nvPicPr>
            <p:cNvPr id="12" name="Picture 11">
              <a:extLst>
                <a:ext uri="{FF2B5EF4-FFF2-40B4-BE49-F238E27FC236}">
                  <a16:creationId xmlns:a16="http://schemas.microsoft.com/office/drawing/2014/main" id="{0DB6A0AB-9375-2A05-0DFA-448EF3D50E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18490" y="4704855"/>
              <a:ext cx="347472" cy="457200"/>
            </a:xfrm>
            <a:prstGeom prst="rect">
              <a:avLst/>
            </a:prstGeom>
          </p:spPr>
        </p:pic>
        <p:sp>
          <p:nvSpPr>
            <p:cNvPr id="13" name="Rectangle 12">
              <a:extLst>
                <a:ext uri="{FF2B5EF4-FFF2-40B4-BE49-F238E27FC236}">
                  <a16:creationId xmlns:a16="http://schemas.microsoft.com/office/drawing/2014/main" id="{E7B5EEA0-5DC7-6533-2535-58FF7435BDEF}"/>
                </a:ext>
                <a:ext uri="{C183D7F6-B498-43B3-948B-1728B52AA6E4}">
                  <adec:decorative xmlns:adec="http://schemas.microsoft.com/office/drawing/2017/decorative" val="1"/>
                </a:ext>
              </a:extLst>
            </p:cNvPr>
            <p:cNvSpPr/>
            <p:nvPr/>
          </p:nvSpPr>
          <p:spPr bwMode="auto">
            <a:xfrm>
              <a:off x="3745481" y="5202005"/>
              <a:ext cx="893490" cy="13958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Tabular File</a:t>
              </a:r>
              <a:endParaRPr kumimoji="0" lang="en-CA"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4" name="Group 13">
            <a:extLst>
              <a:ext uri="{FF2B5EF4-FFF2-40B4-BE49-F238E27FC236}">
                <a16:creationId xmlns:a16="http://schemas.microsoft.com/office/drawing/2014/main" id="{A0FEE59A-93C3-6A73-ED19-D366214F53FA}"/>
              </a:ext>
            </a:extLst>
          </p:cNvPr>
          <p:cNvGrpSpPr/>
          <p:nvPr/>
        </p:nvGrpSpPr>
        <p:grpSpPr>
          <a:xfrm>
            <a:off x="923925" y="3010192"/>
            <a:ext cx="1083850" cy="670626"/>
            <a:chOff x="914978" y="2967493"/>
            <a:chExt cx="1122112" cy="713325"/>
          </a:xfrm>
        </p:grpSpPr>
        <p:pic>
          <p:nvPicPr>
            <p:cNvPr id="15" name="Picture 14">
              <a:extLst>
                <a:ext uri="{FF2B5EF4-FFF2-40B4-BE49-F238E27FC236}">
                  <a16:creationId xmlns:a16="http://schemas.microsoft.com/office/drawing/2014/main" id="{33DBB6B9-7FA7-E23D-9257-E5DFF99DF47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3925" y="2967493"/>
              <a:ext cx="344218" cy="457200"/>
            </a:xfrm>
            <a:prstGeom prst="rect">
              <a:avLst/>
            </a:prstGeom>
          </p:spPr>
        </p:pic>
        <p:sp>
          <p:nvSpPr>
            <p:cNvPr id="16" name="Rectangle 15">
              <a:extLst>
                <a:ext uri="{FF2B5EF4-FFF2-40B4-BE49-F238E27FC236}">
                  <a16:creationId xmlns:a16="http://schemas.microsoft.com/office/drawing/2014/main" id="{0991855F-1A4A-B13D-951F-A5C50499486C}"/>
                </a:ext>
                <a:ext uri="{C183D7F6-B498-43B3-948B-1728B52AA6E4}">
                  <adec:decorative xmlns:adec="http://schemas.microsoft.com/office/drawing/2017/decorative" val="1"/>
                </a:ext>
              </a:extLst>
            </p:cNvPr>
            <p:cNvSpPr/>
            <p:nvPr/>
          </p:nvSpPr>
          <p:spPr bwMode="auto">
            <a:xfrm>
              <a:off x="914978" y="3442333"/>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Unstructured </a:t>
              </a:r>
              <a:b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Docs</a:t>
              </a:r>
              <a:endParaRPr kumimoji="0" lang="en-CA"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17" name="TextBox 16">
            <a:extLst>
              <a:ext uri="{FF2B5EF4-FFF2-40B4-BE49-F238E27FC236}">
                <a16:creationId xmlns:a16="http://schemas.microsoft.com/office/drawing/2014/main" id="{06C62C7A-D002-E01F-FB89-691834948D0C}"/>
              </a:ext>
              <a:ext uri="{C183D7F6-B498-43B3-948B-1728B52AA6E4}">
                <adec:decorative xmlns:adec="http://schemas.microsoft.com/office/drawing/2017/decorative" val="1"/>
              </a:ext>
            </a:extLst>
          </p:cNvPr>
          <p:cNvSpPr txBox="1"/>
          <p:nvPr/>
        </p:nvSpPr>
        <p:spPr>
          <a:xfrm>
            <a:off x="831550" y="2579456"/>
            <a:ext cx="1269912"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Unstructured Data</a:t>
            </a:r>
          </a:p>
        </p:txBody>
      </p:sp>
      <p:grpSp>
        <p:nvGrpSpPr>
          <p:cNvPr id="18" name="Group 17">
            <a:extLst>
              <a:ext uri="{FF2B5EF4-FFF2-40B4-BE49-F238E27FC236}">
                <a16:creationId xmlns:a16="http://schemas.microsoft.com/office/drawing/2014/main" id="{4313DF57-58C2-77A3-3B5B-0ED8576CB440}"/>
              </a:ext>
            </a:extLst>
          </p:cNvPr>
          <p:cNvGrpSpPr/>
          <p:nvPr/>
        </p:nvGrpSpPr>
        <p:grpSpPr>
          <a:xfrm>
            <a:off x="923925" y="3727294"/>
            <a:ext cx="1083850" cy="697220"/>
            <a:chOff x="2365517" y="4737490"/>
            <a:chExt cx="1122112" cy="741612"/>
          </a:xfrm>
        </p:grpSpPr>
        <p:sp>
          <p:nvSpPr>
            <p:cNvPr id="19" name="Rectangle 18">
              <a:extLst>
                <a:ext uri="{FF2B5EF4-FFF2-40B4-BE49-F238E27FC236}">
                  <a16:creationId xmlns:a16="http://schemas.microsoft.com/office/drawing/2014/main" id="{74B82594-F71A-1241-A65B-D7B9BAE70CBE}"/>
                </a:ext>
                <a:ext uri="{C183D7F6-B498-43B3-948B-1728B52AA6E4}">
                  <adec:decorative xmlns:adec="http://schemas.microsoft.com/office/drawing/2017/decorative" val="1"/>
                </a:ext>
              </a:extLst>
            </p:cNvPr>
            <p:cNvSpPr/>
            <p:nvPr/>
          </p:nvSpPr>
          <p:spPr bwMode="auto">
            <a:xfrm>
              <a:off x="2365517" y="5240617"/>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Images</a:t>
              </a:r>
              <a:endParaRPr kumimoji="0" lang="en-CA"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0" name="Group 19">
              <a:extLst>
                <a:ext uri="{FF2B5EF4-FFF2-40B4-BE49-F238E27FC236}">
                  <a16:creationId xmlns:a16="http://schemas.microsoft.com/office/drawing/2014/main" id="{5FE097D6-62AF-31AC-E6AE-7DACAC18BE5A}"/>
                </a:ext>
              </a:extLst>
            </p:cNvPr>
            <p:cNvGrpSpPr/>
            <p:nvPr/>
          </p:nvGrpSpPr>
          <p:grpSpPr>
            <a:xfrm>
              <a:off x="2697973" y="4737490"/>
              <a:ext cx="457201" cy="457201"/>
              <a:chOff x="2699684" y="4661531"/>
              <a:chExt cx="457201" cy="457201"/>
            </a:xfrm>
          </p:grpSpPr>
          <p:pic>
            <p:nvPicPr>
              <p:cNvPr id="21" name="Graphic 20" descr="Images with solid fill">
                <a:extLst>
                  <a:ext uri="{FF2B5EF4-FFF2-40B4-BE49-F238E27FC236}">
                    <a16:creationId xmlns:a16="http://schemas.microsoft.com/office/drawing/2014/main" id="{4ABE6837-7227-B968-C475-FE00F2C4B4D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699684" y="4661531"/>
                <a:ext cx="457201" cy="457201"/>
              </a:xfrm>
              <a:prstGeom prst="rect">
                <a:avLst/>
              </a:prstGeom>
            </p:spPr>
          </p:pic>
          <p:pic>
            <p:nvPicPr>
              <p:cNvPr id="22" name="Graphic 21" descr="Images with solid fill">
                <a:extLst>
                  <a:ext uri="{FF2B5EF4-FFF2-40B4-BE49-F238E27FC236}">
                    <a16:creationId xmlns:a16="http://schemas.microsoft.com/office/drawing/2014/main" id="{8982E20F-21C3-0FD9-8EB1-F2F969061D00}"/>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20466" y="4682312"/>
                <a:ext cx="415637" cy="415637"/>
              </a:xfrm>
              <a:prstGeom prst="rect">
                <a:avLst/>
              </a:prstGeom>
            </p:spPr>
          </p:pic>
        </p:grpSp>
      </p:grpSp>
      <p:sp>
        <p:nvSpPr>
          <p:cNvPr id="23" name="Rectangle: Rounded Corners 22">
            <a:extLst>
              <a:ext uri="{FF2B5EF4-FFF2-40B4-BE49-F238E27FC236}">
                <a16:creationId xmlns:a16="http://schemas.microsoft.com/office/drawing/2014/main" id="{B4119C70-6F5E-EFDF-531C-60EEFAFDA5F6}"/>
              </a:ext>
              <a:ext uri="{C183D7F6-B498-43B3-948B-1728B52AA6E4}">
                <adec:decorative xmlns:adec="http://schemas.microsoft.com/office/drawing/2017/decorative" val="1"/>
              </a:ext>
            </a:extLst>
          </p:cNvPr>
          <p:cNvSpPr/>
          <p:nvPr/>
        </p:nvSpPr>
        <p:spPr bwMode="auto">
          <a:xfrm flipH="1">
            <a:off x="3867148" y="5560368"/>
            <a:ext cx="1115667" cy="834634"/>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71D9ADB-CF13-E0EB-78AC-06C58D3DA05A}"/>
              </a:ext>
              <a:ext uri="{C183D7F6-B498-43B3-948B-1728B52AA6E4}">
                <adec:decorative xmlns:adec="http://schemas.microsoft.com/office/drawing/2017/decorative" val="1"/>
              </a:ext>
            </a:extLst>
          </p:cNvPr>
          <p:cNvSpPr txBox="1"/>
          <p:nvPr/>
        </p:nvSpPr>
        <p:spPr>
          <a:xfrm>
            <a:off x="3091128" y="6369866"/>
            <a:ext cx="1898357" cy="246221"/>
          </a:xfrm>
          <a:prstGeom prst="rect">
            <a:avLst/>
          </a:prstGeom>
          <a:noFill/>
        </p:spPr>
        <p:txBody>
          <a:bodyPr wrap="square" rtlCol="0">
            <a:spAutoFit/>
          </a:bodyPr>
          <a:lstStyle/>
          <a:p>
            <a:pPr algn="r">
              <a:defRPr/>
            </a:pPr>
            <a:r>
              <a:rPr lang="en-US" sz="1000">
                <a:solidFill>
                  <a:prstClr val="white"/>
                </a:solidFill>
                <a:latin typeface="Segoe UI Semibold" panose="020B0702040204020203" pitchFamily="34" charset="0"/>
                <a:cs typeface="Segoe UI Semibold" panose="020B0702040204020203" pitchFamily="34" charset="0"/>
              </a:rPr>
              <a:t>Select Structured Formats</a:t>
            </a:r>
          </a:p>
        </p:txBody>
      </p:sp>
      <p:sp>
        <p:nvSpPr>
          <p:cNvPr id="25" name="Rectangle: Rounded Corners 24">
            <a:extLst>
              <a:ext uri="{FF2B5EF4-FFF2-40B4-BE49-F238E27FC236}">
                <a16:creationId xmlns:a16="http://schemas.microsoft.com/office/drawing/2014/main" id="{C6D2E12C-E344-2118-E45A-9B2DA048391E}"/>
              </a:ext>
              <a:ext uri="{C183D7F6-B498-43B3-948B-1728B52AA6E4}">
                <adec:decorative xmlns:adec="http://schemas.microsoft.com/office/drawing/2017/decorative" val="1"/>
              </a:ext>
            </a:extLst>
          </p:cNvPr>
          <p:cNvSpPr/>
          <p:nvPr/>
        </p:nvSpPr>
        <p:spPr bwMode="auto">
          <a:xfrm flipH="1">
            <a:off x="2295523" y="4283270"/>
            <a:ext cx="2817786" cy="834634"/>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07BDD614-AACC-C9DC-E9D7-FFEFA8891589}"/>
              </a:ext>
              <a:ext uri="{C183D7F6-B498-43B3-948B-1728B52AA6E4}">
                <adec:decorative xmlns:adec="http://schemas.microsoft.com/office/drawing/2017/decorative" val="1"/>
              </a:ext>
            </a:extLst>
          </p:cNvPr>
          <p:cNvSpPr txBox="1"/>
          <p:nvPr/>
        </p:nvSpPr>
        <p:spPr>
          <a:xfrm>
            <a:off x="2569389" y="4018290"/>
            <a:ext cx="1192986" cy="246221"/>
          </a:xfrm>
          <a:prstGeom prst="rect">
            <a:avLst/>
          </a:prstGeom>
          <a:noFill/>
        </p:spPr>
        <p:txBody>
          <a:bodyPr wrap="square" rtlCol="0">
            <a:spAutoFit/>
          </a:bodyPr>
          <a:lstStyle/>
          <a:p>
            <a:pPr>
              <a:defRPr/>
            </a:pPr>
            <a:r>
              <a:rPr lang="en-US" sz="1000">
                <a:solidFill>
                  <a:prstClr val="white"/>
                </a:solidFill>
                <a:latin typeface="Segoe UI Semibold" panose="020B0702040204020203" pitchFamily="34" charset="0"/>
                <a:cs typeface="Segoe UI Semibold" panose="020B0702040204020203" pitchFamily="34" charset="0"/>
              </a:rPr>
              <a:t>Built-in skills</a:t>
            </a:r>
          </a:p>
        </p:txBody>
      </p:sp>
      <p:pic>
        <p:nvPicPr>
          <p:cNvPr id="27" name="Graphic 26">
            <a:extLst>
              <a:ext uri="{FF2B5EF4-FFF2-40B4-BE49-F238E27FC236}">
                <a16:creationId xmlns:a16="http://schemas.microsoft.com/office/drawing/2014/main" id="{98046C29-56EF-5A3A-E8F7-17325C509FC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04116" y="4381220"/>
            <a:ext cx="457200" cy="457200"/>
          </a:xfrm>
          <a:prstGeom prst="rect">
            <a:avLst/>
          </a:prstGeom>
        </p:spPr>
      </p:pic>
      <p:sp>
        <p:nvSpPr>
          <p:cNvPr id="28" name="Rectangle 27">
            <a:extLst>
              <a:ext uri="{FF2B5EF4-FFF2-40B4-BE49-F238E27FC236}">
                <a16:creationId xmlns:a16="http://schemas.microsoft.com/office/drawing/2014/main" id="{A67694DB-0117-F6CA-C674-F8FAB4CD2BDE}"/>
              </a:ext>
              <a:ext uri="{C183D7F6-B498-43B3-948B-1728B52AA6E4}">
                <adec:decorative xmlns:adec="http://schemas.microsoft.com/office/drawing/2017/decorative" val="1"/>
              </a:ext>
            </a:extLst>
          </p:cNvPr>
          <p:cNvSpPr/>
          <p:nvPr/>
        </p:nvSpPr>
        <p:spPr bwMode="auto">
          <a:xfrm>
            <a:off x="2372043" y="4900910"/>
            <a:ext cx="921346" cy="1177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Text </a:t>
            </a: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Analytics</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D4205253-CBE5-E843-D95A-A8C53913776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407922" y="4396038"/>
            <a:ext cx="471488" cy="471488"/>
          </a:xfrm>
          <a:prstGeom prst="rect">
            <a:avLst/>
          </a:prstGeom>
        </p:spPr>
      </p:pic>
      <p:sp>
        <p:nvSpPr>
          <p:cNvPr id="30" name="TextBox 29">
            <a:extLst>
              <a:ext uri="{FF2B5EF4-FFF2-40B4-BE49-F238E27FC236}">
                <a16:creationId xmlns:a16="http://schemas.microsoft.com/office/drawing/2014/main" id="{F2DE2618-71BE-FFB9-CFB1-AB6F23EFBD7A}"/>
              </a:ext>
              <a:ext uri="{C183D7F6-B498-43B3-948B-1728B52AA6E4}">
                <adec:decorative xmlns:adec="http://schemas.microsoft.com/office/drawing/2017/decorative" val="1"/>
              </a:ext>
            </a:extLst>
          </p:cNvPr>
          <p:cNvSpPr txBox="1"/>
          <p:nvPr/>
        </p:nvSpPr>
        <p:spPr>
          <a:xfrm>
            <a:off x="3378368" y="4900910"/>
            <a:ext cx="530593" cy="138499"/>
          </a:xfrm>
          <a:prstGeom prst="rect">
            <a:avLst/>
          </a:prstGeom>
          <a:noFill/>
        </p:spPr>
        <p:txBody>
          <a:bodyPr wrap="none" lIns="0" tIns="0" rIns="0" bIns="0" rtlCol="0" anchor="t" anchorCtr="0">
            <a:spAutoFit/>
          </a:bodyPr>
          <a:lstStyle/>
          <a:p>
            <a:pPr algn="ctr">
              <a:defRPr/>
            </a:pPr>
            <a:r>
              <a:rPr lang="en-US" sz="900">
                <a:solidFill>
                  <a:prstClr val="white"/>
                </a:solidFill>
                <a:latin typeface="Segoe UI Semibold" panose="020B0702040204020203" pitchFamily="34" charset="0"/>
                <a:cs typeface="Segoe UI Semibold" panose="020B0702040204020203" pitchFamily="34" charset="0"/>
              </a:rPr>
              <a:t>Translator</a:t>
            </a:r>
            <a:endParaRPr lang="en-CA" sz="1000">
              <a:solidFill>
                <a:prstClr val="white"/>
              </a:solidFill>
              <a:latin typeface="Segoe UI Semibold" panose="020B0702040204020203" pitchFamily="34" charset="0"/>
              <a:cs typeface="Segoe UI Semibold" panose="020B0702040204020203" pitchFamily="34" charset="0"/>
            </a:endParaRPr>
          </a:p>
        </p:txBody>
      </p:sp>
      <p:pic>
        <p:nvPicPr>
          <p:cNvPr id="31" name="Graphic 30">
            <a:extLst>
              <a:ext uri="{FF2B5EF4-FFF2-40B4-BE49-F238E27FC236}">
                <a16:creationId xmlns:a16="http://schemas.microsoft.com/office/drawing/2014/main" id="{0998899B-CC5C-FAEA-FA78-407E67DD9B64}"/>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4283582" y="4386439"/>
            <a:ext cx="471488" cy="471488"/>
          </a:xfrm>
          <a:prstGeom prst="rect">
            <a:avLst/>
          </a:prstGeom>
        </p:spPr>
      </p:pic>
      <p:sp>
        <p:nvSpPr>
          <p:cNvPr id="32" name="Rectangle 31">
            <a:extLst>
              <a:ext uri="{FF2B5EF4-FFF2-40B4-BE49-F238E27FC236}">
                <a16:creationId xmlns:a16="http://schemas.microsoft.com/office/drawing/2014/main" id="{4F1BF3CA-69B7-7437-D487-467DF708CC51}"/>
              </a:ext>
              <a:ext uri="{C183D7F6-B498-43B3-948B-1728B52AA6E4}">
                <adec:decorative xmlns:adec="http://schemas.microsoft.com/office/drawing/2017/decorative" val="1"/>
              </a:ext>
            </a:extLst>
          </p:cNvPr>
          <p:cNvSpPr/>
          <p:nvPr/>
        </p:nvSpPr>
        <p:spPr bwMode="auto">
          <a:xfrm>
            <a:off x="4051509" y="4900910"/>
            <a:ext cx="921346" cy="1177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a:t>
            </a:r>
            <a:endParaRPr kumimoji="0" lang="en-CA"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33" name="Group 32">
            <a:extLst>
              <a:ext uri="{FF2B5EF4-FFF2-40B4-BE49-F238E27FC236}">
                <a16:creationId xmlns:a16="http://schemas.microsoft.com/office/drawing/2014/main" id="{E7D889EE-7B95-2C38-F497-D4C0E48797FB}"/>
              </a:ext>
            </a:extLst>
          </p:cNvPr>
          <p:cNvGrpSpPr/>
          <p:nvPr/>
        </p:nvGrpSpPr>
        <p:grpSpPr>
          <a:xfrm>
            <a:off x="3538530" y="3116848"/>
            <a:ext cx="1072134" cy="749277"/>
            <a:chOff x="3314229" y="2996508"/>
            <a:chExt cx="1072134" cy="749277"/>
          </a:xfrm>
        </p:grpSpPr>
        <p:pic>
          <p:nvPicPr>
            <p:cNvPr id="34" name="Picture 33" descr="Logo&#10;&#10;Description automatically generated">
              <a:extLst>
                <a:ext uri="{FF2B5EF4-FFF2-40B4-BE49-F238E27FC236}">
                  <a16:creationId xmlns:a16="http://schemas.microsoft.com/office/drawing/2014/main" id="{1AFFB1C7-050A-C189-758D-B7A3BC22F79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9646" y="2996508"/>
              <a:ext cx="457199" cy="457199"/>
            </a:xfrm>
            <a:prstGeom prst="rect">
              <a:avLst/>
            </a:prstGeom>
          </p:spPr>
        </p:pic>
        <p:sp>
          <p:nvSpPr>
            <p:cNvPr id="35" name="TextBox 34">
              <a:extLst>
                <a:ext uri="{FF2B5EF4-FFF2-40B4-BE49-F238E27FC236}">
                  <a16:creationId xmlns:a16="http://schemas.microsoft.com/office/drawing/2014/main" id="{604BE309-E68D-6429-DA7D-9E64C3682312}"/>
                </a:ext>
                <a:ext uri="{C183D7F6-B498-43B3-948B-1728B52AA6E4}">
                  <adec:decorative xmlns:adec="http://schemas.microsoft.com/office/drawing/2017/decorative" val="1"/>
                </a:ext>
              </a:extLst>
            </p:cNvPr>
            <p:cNvSpPr txBox="1"/>
            <p:nvPr/>
          </p:nvSpPr>
          <p:spPr>
            <a:xfrm>
              <a:off x="3314229" y="3376453"/>
              <a:ext cx="1072134" cy="369332"/>
            </a:xfrm>
            <a:prstGeom prst="rect">
              <a:avLst/>
            </a:prstGeom>
            <a:noFill/>
          </p:spPr>
          <p:txBody>
            <a:bodyPr wrap="square" rtlCol="0">
              <a:spAutoFit/>
            </a:bodyPr>
            <a:lstStyle/>
            <a:p>
              <a:pPr algn="ctr">
                <a:defRPr/>
              </a:pPr>
              <a:r>
                <a:rPr lang="en-US" sz="900">
                  <a:solidFill>
                    <a:prstClr val="white"/>
                  </a:solidFill>
                  <a:latin typeface="Segoe UI Semibold" panose="020B0702040204020203" pitchFamily="34" charset="0"/>
                  <a:cs typeface="Segoe UI Semibold" panose="020B0702040204020203" pitchFamily="34" charset="0"/>
                </a:rPr>
                <a:t>Azure Search (Full-Text Index)</a:t>
              </a:r>
            </a:p>
          </p:txBody>
        </p:sp>
      </p:grpSp>
      <p:grpSp>
        <p:nvGrpSpPr>
          <p:cNvPr id="36" name="Group 35">
            <a:extLst>
              <a:ext uri="{FF2B5EF4-FFF2-40B4-BE49-F238E27FC236}">
                <a16:creationId xmlns:a16="http://schemas.microsoft.com/office/drawing/2014/main" id="{058C3242-6EB8-BC5D-C64B-16803DABC725}"/>
              </a:ext>
            </a:extLst>
          </p:cNvPr>
          <p:cNvGrpSpPr/>
          <p:nvPr/>
        </p:nvGrpSpPr>
        <p:grpSpPr>
          <a:xfrm>
            <a:off x="2235370" y="1307636"/>
            <a:ext cx="2236764" cy="731416"/>
            <a:chOff x="2787820" y="1526711"/>
            <a:chExt cx="2236764" cy="731416"/>
          </a:xfrm>
        </p:grpSpPr>
        <p:pic>
          <p:nvPicPr>
            <p:cNvPr id="37" name="Picture 36">
              <a:extLst>
                <a:ext uri="{FF2B5EF4-FFF2-40B4-BE49-F238E27FC236}">
                  <a16:creationId xmlns:a16="http://schemas.microsoft.com/office/drawing/2014/main" id="{74E1F20C-EE2D-37B5-FB31-906B1DDE04BB}"/>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706177" y="1526711"/>
              <a:ext cx="400050" cy="457200"/>
            </a:xfrm>
            <a:prstGeom prst="rect">
              <a:avLst/>
            </a:prstGeom>
          </p:spPr>
        </p:pic>
        <p:sp>
          <p:nvSpPr>
            <p:cNvPr id="38" name="Rectangle 37">
              <a:extLst>
                <a:ext uri="{FF2B5EF4-FFF2-40B4-BE49-F238E27FC236}">
                  <a16:creationId xmlns:a16="http://schemas.microsoft.com/office/drawing/2014/main" id="{119946FD-F670-93C7-CB65-237F792B5479}"/>
                </a:ext>
                <a:ext uri="{C183D7F6-B498-43B3-948B-1728B52AA6E4}">
                  <adec:decorative xmlns:adec="http://schemas.microsoft.com/office/drawing/2017/decorative" val="1"/>
                </a:ext>
              </a:extLst>
            </p:cNvPr>
            <p:cNvSpPr/>
            <p:nvPr/>
          </p:nvSpPr>
          <p:spPr bwMode="auto">
            <a:xfrm>
              <a:off x="2787820" y="2019642"/>
              <a:ext cx="2236764"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Analytics Dedicated Pool</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9" name="Group 38">
            <a:extLst>
              <a:ext uri="{FF2B5EF4-FFF2-40B4-BE49-F238E27FC236}">
                <a16:creationId xmlns:a16="http://schemas.microsoft.com/office/drawing/2014/main" id="{0B1D34E0-7922-ECC1-2A6D-B0CE5BC136A0}"/>
              </a:ext>
            </a:extLst>
          </p:cNvPr>
          <p:cNvGrpSpPr/>
          <p:nvPr/>
        </p:nvGrpSpPr>
        <p:grpSpPr>
          <a:xfrm>
            <a:off x="748407" y="1307636"/>
            <a:ext cx="1646880" cy="731416"/>
            <a:chOff x="1300857" y="1526711"/>
            <a:chExt cx="1646880" cy="731416"/>
          </a:xfrm>
        </p:grpSpPr>
        <p:pic>
          <p:nvPicPr>
            <p:cNvPr id="40" name="Picture 39">
              <a:extLst>
                <a:ext uri="{FF2B5EF4-FFF2-40B4-BE49-F238E27FC236}">
                  <a16:creationId xmlns:a16="http://schemas.microsoft.com/office/drawing/2014/main" id="{655FD150-186D-3439-261C-D584B2A98E6D}"/>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949990" y="1526711"/>
              <a:ext cx="348615" cy="457200"/>
            </a:xfrm>
            <a:prstGeom prst="rect">
              <a:avLst/>
            </a:prstGeom>
          </p:spPr>
        </p:pic>
        <p:sp>
          <p:nvSpPr>
            <p:cNvPr id="41" name="Rectangle 40">
              <a:extLst>
                <a:ext uri="{FF2B5EF4-FFF2-40B4-BE49-F238E27FC236}">
                  <a16:creationId xmlns:a16="http://schemas.microsoft.com/office/drawing/2014/main" id="{5A6E7F75-9394-AE08-4961-A8DC1DA828B4}"/>
                </a:ext>
                <a:ext uri="{C183D7F6-B498-43B3-948B-1728B52AA6E4}">
                  <adec:decorative xmlns:adec="http://schemas.microsoft.com/office/drawing/2017/decorative" val="1"/>
                </a:ext>
              </a:extLst>
            </p:cNvPr>
            <p:cNvSpPr/>
            <p:nvPr/>
          </p:nvSpPr>
          <p:spPr bwMode="auto">
            <a:xfrm>
              <a:off x="1300857" y="2019642"/>
              <a:ext cx="1646880"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Database</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42" name="Group 41">
            <a:extLst>
              <a:ext uri="{FF2B5EF4-FFF2-40B4-BE49-F238E27FC236}">
                <a16:creationId xmlns:a16="http://schemas.microsoft.com/office/drawing/2014/main" id="{33F12763-BA1C-81F0-FE7C-D269920B989A}"/>
              </a:ext>
            </a:extLst>
          </p:cNvPr>
          <p:cNvGrpSpPr/>
          <p:nvPr/>
        </p:nvGrpSpPr>
        <p:grpSpPr>
          <a:xfrm>
            <a:off x="3351009" y="2269043"/>
            <a:ext cx="1745854" cy="724881"/>
            <a:chOff x="3790625" y="2535980"/>
            <a:chExt cx="1745854" cy="724881"/>
          </a:xfrm>
        </p:grpSpPr>
        <p:pic>
          <p:nvPicPr>
            <p:cNvPr id="43" name="Graphic 42">
              <a:extLst>
                <a:ext uri="{FF2B5EF4-FFF2-40B4-BE49-F238E27FC236}">
                  <a16:creationId xmlns:a16="http://schemas.microsoft.com/office/drawing/2014/main" id="{2760022C-920F-53CB-A26D-6C35BC9696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506390" y="2535980"/>
              <a:ext cx="314325" cy="457200"/>
            </a:xfrm>
            <a:prstGeom prst="rect">
              <a:avLst/>
            </a:prstGeom>
          </p:spPr>
        </p:pic>
        <p:sp>
          <p:nvSpPr>
            <p:cNvPr id="44" name="Rectangle 43">
              <a:extLst>
                <a:ext uri="{FF2B5EF4-FFF2-40B4-BE49-F238E27FC236}">
                  <a16:creationId xmlns:a16="http://schemas.microsoft.com/office/drawing/2014/main" id="{4CAC258A-1078-F532-ADD0-39E05442C849}"/>
                </a:ext>
                <a:ext uri="{C183D7F6-B498-43B3-948B-1728B52AA6E4}">
                  <adec:decorative xmlns:adec="http://schemas.microsoft.com/office/drawing/2017/decorative" val="1"/>
                </a:ext>
              </a:extLst>
            </p:cNvPr>
            <p:cNvSpPr/>
            <p:nvPr/>
          </p:nvSpPr>
          <p:spPr bwMode="auto">
            <a:xfrm>
              <a:off x="3790625" y="3022376"/>
              <a:ext cx="1745854"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Bing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Search API</a:t>
              </a:r>
              <a:endParaRPr kumimoji="0" lang="en-CA"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45" name="Right Brace 44">
            <a:extLst>
              <a:ext uri="{FF2B5EF4-FFF2-40B4-BE49-F238E27FC236}">
                <a16:creationId xmlns:a16="http://schemas.microsoft.com/office/drawing/2014/main" id="{17851992-889B-0222-0CE6-5580F5329C36}"/>
              </a:ext>
            </a:extLst>
          </p:cNvPr>
          <p:cNvSpPr/>
          <p:nvPr/>
        </p:nvSpPr>
        <p:spPr>
          <a:xfrm>
            <a:off x="4502131" y="1217105"/>
            <a:ext cx="170147" cy="758345"/>
          </a:xfrm>
          <a:prstGeom prst="rightBrace">
            <a:avLst/>
          </a:prstGeom>
          <a:noFill/>
          <a:ln w="9525" cap="flat" cmpd="sng" algn="ctr">
            <a:solidFill>
              <a:sysClr val="window" lastClr="FFFFFF"/>
            </a:solidFill>
            <a:prstDash val="solid"/>
            <a:headEnd type="none"/>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cxnSp>
        <p:nvCxnSpPr>
          <p:cNvPr id="46" name="Gerade Verbindung mit Pfeil 48">
            <a:extLst>
              <a:ext uri="{FF2B5EF4-FFF2-40B4-BE49-F238E27FC236}">
                <a16:creationId xmlns:a16="http://schemas.microsoft.com/office/drawing/2014/main" id="{C6031446-EFBD-5B64-0900-8D11D878480A}"/>
              </a:ext>
            </a:extLst>
          </p:cNvPr>
          <p:cNvCxnSpPr>
            <a:cxnSpLocks/>
          </p:cNvCxnSpPr>
          <p:nvPr/>
        </p:nvCxnSpPr>
        <p:spPr>
          <a:xfrm>
            <a:off x="4770407" y="1589964"/>
            <a:ext cx="822960" cy="0"/>
          </a:xfrm>
          <a:prstGeom prst="straightConnector1">
            <a:avLst/>
          </a:prstGeom>
          <a:noFill/>
          <a:ln w="9525" cap="flat" cmpd="sng" algn="ctr">
            <a:solidFill>
              <a:srgbClr val="FFFFFF"/>
            </a:solidFill>
            <a:prstDash val="solid"/>
            <a:headEnd type="triangle" w="med" len="med"/>
            <a:tailEnd type="none" w="med" len="med"/>
          </a:ln>
          <a:effectLst/>
        </p:spPr>
      </p:cxnSp>
      <p:sp>
        <p:nvSpPr>
          <p:cNvPr id="47" name="TextBox 46">
            <a:extLst>
              <a:ext uri="{FF2B5EF4-FFF2-40B4-BE49-F238E27FC236}">
                <a16:creationId xmlns:a16="http://schemas.microsoft.com/office/drawing/2014/main" id="{0D5154EB-368D-76D4-2D84-5F41A467D0BD}"/>
              </a:ext>
            </a:extLst>
          </p:cNvPr>
          <p:cNvSpPr txBox="1"/>
          <p:nvPr/>
        </p:nvSpPr>
        <p:spPr>
          <a:xfrm>
            <a:off x="10249936" y="3395220"/>
            <a:ext cx="839801" cy="295466"/>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Question</a:t>
            </a:r>
          </a:p>
        </p:txBody>
      </p:sp>
      <p:cxnSp>
        <p:nvCxnSpPr>
          <p:cNvPr id="48" name="Gerade Verbindung mit Pfeil 48">
            <a:extLst>
              <a:ext uri="{FF2B5EF4-FFF2-40B4-BE49-F238E27FC236}">
                <a16:creationId xmlns:a16="http://schemas.microsoft.com/office/drawing/2014/main" id="{F2DD81E1-48B9-6771-1D3F-6DD6735BEFCA}"/>
              </a:ext>
            </a:extLst>
          </p:cNvPr>
          <p:cNvCxnSpPr>
            <a:cxnSpLocks/>
          </p:cNvCxnSpPr>
          <p:nvPr/>
        </p:nvCxnSpPr>
        <p:spPr>
          <a:xfrm>
            <a:off x="4646582" y="2618956"/>
            <a:ext cx="946785" cy="0"/>
          </a:xfrm>
          <a:prstGeom prst="straightConnector1">
            <a:avLst/>
          </a:prstGeom>
          <a:noFill/>
          <a:ln w="9525" cap="flat" cmpd="sng" algn="ctr">
            <a:solidFill>
              <a:srgbClr val="FFFFFF"/>
            </a:solidFill>
            <a:prstDash val="solid"/>
            <a:headEnd type="triangle" w="med" len="med"/>
            <a:tailEnd type="none" w="med" len="med"/>
          </a:ln>
          <a:effectLst/>
        </p:spPr>
      </p:cxnSp>
      <p:cxnSp>
        <p:nvCxnSpPr>
          <p:cNvPr id="49" name="Gerade Verbindung mit Pfeil 48">
            <a:extLst>
              <a:ext uri="{FF2B5EF4-FFF2-40B4-BE49-F238E27FC236}">
                <a16:creationId xmlns:a16="http://schemas.microsoft.com/office/drawing/2014/main" id="{8644D4EC-27D7-261C-8021-9B997D553C84}"/>
              </a:ext>
            </a:extLst>
          </p:cNvPr>
          <p:cNvCxnSpPr>
            <a:cxnSpLocks/>
          </p:cNvCxnSpPr>
          <p:nvPr/>
        </p:nvCxnSpPr>
        <p:spPr>
          <a:xfrm>
            <a:off x="2211523" y="3466929"/>
            <a:ext cx="1371600" cy="0"/>
          </a:xfrm>
          <a:prstGeom prst="straightConnector1">
            <a:avLst/>
          </a:prstGeom>
          <a:noFill/>
          <a:ln w="9525" cap="flat" cmpd="sng" algn="ctr">
            <a:solidFill>
              <a:srgbClr val="FFFFFF"/>
            </a:solidFill>
            <a:prstDash val="solid"/>
            <a:headEnd type="none" w="med" len="med"/>
            <a:tailEnd type="triangle" w="med" len="med"/>
          </a:ln>
          <a:effectLst/>
        </p:spPr>
      </p:cxnSp>
      <p:cxnSp>
        <p:nvCxnSpPr>
          <p:cNvPr id="50" name="Gerade Verbindung mit Pfeil 48">
            <a:extLst>
              <a:ext uri="{FF2B5EF4-FFF2-40B4-BE49-F238E27FC236}">
                <a16:creationId xmlns:a16="http://schemas.microsoft.com/office/drawing/2014/main" id="{8F234764-DAD8-1D12-BF80-C486FFD13ED4}"/>
              </a:ext>
            </a:extLst>
          </p:cNvPr>
          <p:cNvCxnSpPr>
            <a:cxnSpLocks/>
          </p:cNvCxnSpPr>
          <p:nvPr/>
        </p:nvCxnSpPr>
        <p:spPr>
          <a:xfrm flipV="1">
            <a:off x="4438297" y="3895092"/>
            <a:ext cx="0" cy="262035"/>
          </a:xfrm>
          <a:prstGeom prst="straightConnector1">
            <a:avLst/>
          </a:prstGeom>
          <a:noFill/>
          <a:ln w="9525" cap="flat" cmpd="sng" algn="ctr">
            <a:solidFill>
              <a:srgbClr val="FFFFFF"/>
            </a:solidFill>
            <a:prstDash val="solid"/>
            <a:headEnd type="none" w="med" len="med"/>
            <a:tailEnd type="triangle" w="med" len="med"/>
          </a:ln>
          <a:effectLst/>
        </p:spPr>
      </p:cxnSp>
      <p:cxnSp>
        <p:nvCxnSpPr>
          <p:cNvPr id="51" name="Gerade Verbindung mit Pfeil 48">
            <a:extLst>
              <a:ext uri="{FF2B5EF4-FFF2-40B4-BE49-F238E27FC236}">
                <a16:creationId xmlns:a16="http://schemas.microsoft.com/office/drawing/2014/main" id="{5AEED30B-260D-E2D9-1628-8D1DDD54FB0B}"/>
              </a:ext>
            </a:extLst>
          </p:cNvPr>
          <p:cNvCxnSpPr>
            <a:cxnSpLocks/>
          </p:cNvCxnSpPr>
          <p:nvPr/>
        </p:nvCxnSpPr>
        <p:spPr>
          <a:xfrm>
            <a:off x="4627532" y="3456608"/>
            <a:ext cx="1645920" cy="0"/>
          </a:xfrm>
          <a:prstGeom prst="straightConnector1">
            <a:avLst/>
          </a:prstGeom>
          <a:noFill/>
          <a:ln w="9525" cap="flat" cmpd="sng" algn="ctr">
            <a:solidFill>
              <a:srgbClr val="FFFFFF"/>
            </a:solidFill>
            <a:prstDash val="solid"/>
            <a:headEnd type="triangle" w="med" len="med"/>
            <a:tailEnd type="triangle" w="med" len="med"/>
          </a:ln>
          <a:effectLst/>
        </p:spPr>
      </p:cxnSp>
      <p:cxnSp>
        <p:nvCxnSpPr>
          <p:cNvPr id="52" name="Gerade Verbindung mit Pfeil 48">
            <a:extLst>
              <a:ext uri="{FF2B5EF4-FFF2-40B4-BE49-F238E27FC236}">
                <a16:creationId xmlns:a16="http://schemas.microsoft.com/office/drawing/2014/main" id="{C009C344-700B-4DA4-4C05-2AD245D2E9A3}"/>
              </a:ext>
            </a:extLst>
          </p:cNvPr>
          <p:cNvCxnSpPr>
            <a:cxnSpLocks/>
          </p:cNvCxnSpPr>
          <p:nvPr/>
        </p:nvCxnSpPr>
        <p:spPr>
          <a:xfrm rot="5400000">
            <a:off x="3084775" y="3478617"/>
            <a:ext cx="4406633" cy="610552"/>
          </a:xfrm>
          <a:prstGeom prst="bentConnector2">
            <a:avLst/>
          </a:prstGeom>
          <a:noFill/>
          <a:ln w="9525" cap="flat" cmpd="sng" algn="ctr">
            <a:solidFill>
              <a:srgbClr val="FFFFFF"/>
            </a:solidFill>
            <a:prstDash val="solid"/>
            <a:headEnd type="none" w="med" len="med"/>
            <a:tailEnd type="triangle" w="med" len="med"/>
          </a:ln>
          <a:effectLst/>
        </p:spPr>
      </p:cxnSp>
      <p:grpSp>
        <p:nvGrpSpPr>
          <p:cNvPr id="53" name="Group 52">
            <a:extLst>
              <a:ext uri="{FF2B5EF4-FFF2-40B4-BE49-F238E27FC236}">
                <a16:creationId xmlns:a16="http://schemas.microsoft.com/office/drawing/2014/main" id="{BCF4EDF3-5835-CE2D-9EA6-BCC89657178C}"/>
              </a:ext>
            </a:extLst>
          </p:cNvPr>
          <p:cNvGrpSpPr/>
          <p:nvPr/>
        </p:nvGrpSpPr>
        <p:grpSpPr>
          <a:xfrm>
            <a:off x="7041250" y="1401112"/>
            <a:ext cx="1272322" cy="688012"/>
            <a:chOff x="10600000" y="5261098"/>
            <a:chExt cx="1272322" cy="688012"/>
          </a:xfrm>
        </p:grpSpPr>
        <p:pic>
          <p:nvPicPr>
            <p:cNvPr id="54" name="Picture 53">
              <a:extLst>
                <a:ext uri="{FF2B5EF4-FFF2-40B4-BE49-F238E27FC236}">
                  <a16:creationId xmlns:a16="http://schemas.microsoft.com/office/drawing/2014/main" id="{123BDBB6-0848-5C70-30C5-C71FF65FA6A8}"/>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1004593" y="5261098"/>
              <a:ext cx="463137" cy="457200"/>
            </a:xfrm>
            <a:prstGeom prst="rect">
              <a:avLst/>
            </a:prstGeom>
          </p:spPr>
        </p:pic>
        <p:sp>
          <p:nvSpPr>
            <p:cNvPr id="55" name="Rectangle 54">
              <a:extLst>
                <a:ext uri="{FF2B5EF4-FFF2-40B4-BE49-F238E27FC236}">
                  <a16:creationId xmlns:a16="http://schemas.microsoft.com/office/drawing/2014/main" id="{643A12C9-A431-F9FA-3430-008A0108284C}"/>
                </a:ext>
                <a:ext uri="{C183D7F6-B498-43B3-948B-1728B52AA6E4}">
                  <adec:decorative xmlns:adec="http://schemas.microsoft.com/office/drawing/2017/decorative" val="1"/>
                </a:ext>
              </a:extLst>
            </p:cNvPr>
            <p:cNvSpPr/>
            <p:nvPr/>
          </p:nvSpPr>
          <p:spPr bwMode="auto">
            <a:xfrm>
              <a:off x="10600000" y="5751327"/>
              <a:ext cx="1272322" cy="1977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Cosmos DB</a:t>
              </a:r>
            </a:p>
          </p:txBody>
        </p:sp>
      </p:grpSp>
      <p:sp>
        <p:nvSpPr>
          <p:cNvPr id="56" name="Rectangle 55">
            <a:extLst>
              <a:ext uri="{FF2B5EF4-FFF2-40B4-BE49-F238E27FC236}">
                <a16:creationId xmlns:a16="http://schemas.microsoft.com/office/drawing/2014/main" id="{87C016EA-983E-C201-F9F6-DB0E4F5FE5C1}"/>
              </a:ext>
            </a:extLst>
          </p:cNvPr>
          <p:cNvSpPr/>
          <p:nvPr/>
        </p:nvSpPr>
        <p:spPr>
          <a:xfrm>
            <a:off x="6464213" y="5951872"/>
            <a:ext cx="660583" cy="582483"/>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n-ea"/>
                <a:cs typeface="+mn-cs"/>
              </a:rPr>
              <a:t>AOAI Embedding</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n-ea"/>
                <a:cs typeface="+mn-cs"/>
              </a:rPr>
              <a:t>Endpoint</a:t>
            </a: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F8688B5D-6F9B-87C9-CB06-94320733C25B}"/>
              </a:ext>
            </a:extLst>
          </p:cNvPr>
          <p:cNvSpPr/>
          <p:nvPr/>
        </p:nvSpPr>
        <p:spPr>
          <a:xfrm>
            <a:off x="8196917" y="5948309"/>
            <a:ext cx="660583" cy="582483"/>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n-ea"/>
                <a:cs typeface="+mn-cs"/>
              </a:rPr>
              <a:t>AOAI Completion Endpoint</a:t>
            </a: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1BE0B6E4-415F-7212-7F51-0A4A115A3BD9}"/>
              </a:ext>
            </a:extLst>
          </p:cNvPr>
          <p:cNvSpPr/>
          <p:nvPr/>
        </p:nvSpPr>
        <p:spPr>
          <a:xfrm>
            <a:off x="6378541" y="2455909"/>
            <a:ext cx="2592866" cy="2712759"/>
          </a:xfrm>
          <a:prstGeom prst="rect">
            <a:avLst/>
          </a:prstGeom>
          <a:solidFill>
            <a:srgbClr val="3C3C41">
              <a:lumMod val="75000"/>
            </a:srgbClr>
          </a:solidFill>
          <a:ln w="10795" cap="flat" cmpd="sng" algn="ctr">
            <a:noFill/>
            <a:prstDash val="solid"/>
          </a:ln>
          <a:effectLst/>
        </p:spPr>
        <p:txBody>
          <a:bodyPr lIns="91440" tIns="91440" rIns="0" bIns="0" rtlCol="0" anchor="t" anchorCtr="0"/>
          <a:lstStyle/>
          <a:p>
            <a:pPr marL="0" marR="0" lvl="0" indent="0" defTabSz="914400" eaLnBrk="1" fontAlgn="auto" latinLnBrk="0" hangingPunct="1">
              <a:lnSpc>
                <a:spcPct val="100000"/>
              </a:lnSpc>
              <a:spcBef>
                <a:spcPts val="10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latin typeface="Segoe UI"/>
                <a:ea typeface="+mn-ea"/>
                <a:cs typeface="+mn-cs"/>
              </a:rPr>
              <a:t>BOT API </a:t>
            </a:r>
            <a:endParaRPr kumimoji="0" lang="en-US" sz="2000" b="1" i="0" u="none" strike="noStrike" kern="0" cap="none" spc="0" normalizeH="0" baseline="0" noProof="0">
              <a:ln>
                <a:noFill/>
              </a:ln>
              <a:solidFill>
                <a:prstClr val="white"/>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0FF4F9F4-E2AD-D84E-DD59-0D5EF1D64016}"/>
              </a:ext>
            </a:extLst>
          </p:cNvPr>
          <p:cNvGrpSpPr/>
          <p:nvPr/>
        </p:nvGrpSpPr>
        <p:grpSpPr>
          <a:xfrm>
            <a:off x="6477041" y="2824957"/>
            <a:ext cx="1122112" cy="757289"/>
            <a:chOff x="6544149" y="2891582"/>
            <a:chExt cx="1122112" cy="757289"/>
          </a:xfrm>
        </p:grpSpPr>
        <p:pic>
          <p:nvPicPr>
            <p:cNvPr id="60" name="Picture 59">
              <a:extLst>
                <a:ext uri="{FF2B5EF4-FFF2-40B4-BE49-F238E27FC236}">
                  <a16:creationId xmlns:a16="http://schemas.microsoft.com/office/drawing/2014/main" id="{C65AD5AE-585E-6D08-AFD0-B0586C4F38E3}"/>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6872545" y="2891582"/>
              <a:ext cx="457200" cy="457200"/>
            </a:xfrm>
            <a:prstGeom prst="rect">
              <a:avLst/>
            </a:prstGeom>
          </p:spPr>
        </p:pic>
        <p:sp>
          <p:nvSpPr>
            <p:cNvPr id="61" name="Rectangle 60">
              <a:extLst>
                <a:ext uri="{FF2B5EF4-FFF2-40B4-BE49-F238E27FC236}">
                  <a16:creationId xmlns:a16="http://schemas.microsoft.com/office/drawing/2014/main" id="{7F3331B0-317D-DB46-0448-07B09EA636D8}"/>
                </a:ext>
                <a:ext uri="{C183D7F6-B498-43B3-948B-1728B52AA6E4}">
                  <adec:decorative xmlns:adec="http://schemas.microsoft.com/office/drawing/2017/decorative" val="1"/>
                </a:ext>
              </a:extLst>
            </p:cNvPr>
            <p:cNvSpPr/>
            <p:nvPr/>
          </p:nvSpPr>
          <p:spPr bwMode="auto">
            <a:xfrm>
              <a:off x="6544149" y="3410386"/>
              <a:ext cx="1122112"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Web App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(using Bot Framework)</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sp>
        <p:nvSpPr>
          <p:cNvPr id="62" name="Rectangle 61">
            <a:extLst>
              <a:ext uri="{FF2B5EF4-FFF2-40B4-BE49-F238E27FC236}">
                <a16:creationId xmlns:a16="http://schemas.microsoft.com/office/drawing/2014/main" id="{3126FE77-1E1C-9128-4096-03A80D317F96}"/>
              </a:ext>
            </a:extLst>
          </p:cNvPr>
          <p:cNvSpPr/>
          <p:nvPr/>
        </p:nvSpPr>
        <p:spPr>
          <a:xfrm>
            <a:off x="7674974" y="2579456"/>
            <a:ext cx="1167875" cy="2459953"/>
          </a:xfrm>
          <a:prstGeom prst="rect">
            <a:avLst/>
          </a:prstGeom>
          <a:solidFill>
            <a:srgbClr val="75757A">
              <a:lumMod val="75000"/>
            </a:srgbClr>
          </a:solidFill>
          <a:ln w="10795" cap="flat" cmpd="sng" algn="ctr">
            <a:noFill/>
            <a:prstDash val="solid"/>
          </a:ln>
          <a:effectLst/>
        </p:spPr>
        <p:txBody>
          <a:bodyPr lIns="91440" tIns="91440" rIns="0" bIns="0" rtlCol="0" anchor="t" anchorCtr="0"/>
          <a:lstStyle/>
          <a:p>
            <a:pPr marL="0" marR="0" lvl="0" indent="0" defTabSz="914400" eaLnBrk="1" fontAlgn="auto" latinLnBrk="0" hangingPunct="1">
              <a:lnSpc>
                <a:spcPct val="100000"/>
              </a:lnSpc>
              <a:spcBef>
                <a:spcPts val="100"/>
              </a:spcBef>
              <a:spcAft>
                <a:spcPts val="0"/>
              </a:spcAft>
              <a:buClrTx/>
              <a:buSzTx/>
              <a:buFontTx/>
              <a:buNone/>
              <a:tabLst/>
              <a:defRPr/>
            </a:pPr>
            <a:endParaRPr kumimoji="0" lang="en-US" sz="2000" b="1" i="0" u="none" strike="noStrike" kern="0" cap="none" spc="0" normalizeH="0" baseline="0" noProof="0">
              <a:ln>
                <a:noFill/>
              </a:ln>
              <a:solidFill>
                <a:prstClr val="black"/>
              </a:solidFill>
              <a:effectLst/>
              <a:uLnTx/>
              <a:uFillTx/>
              <a:latin typeface="Segoe UI"/>
              <a:ea typeface="+mn-ea"/>
              <a:cs typeface="+mn-cs"/>
            </a:endParaRPr>
          </a:p>
        </p:txBody>
      </p:sp>
      <p:sp>
        <p:nvSpPr>
          <p:cNvPr id="63" name="Rectangle 62">
            <a:extLst>
              <a:ext uri="{FF2B5EF4-FFF2-40B4-BE49-F238E27FC236}">
                <a16:creationId xmlns:a16="http://schemas.microsoft.com/office/drawing/2014/main" id="{B14DE9CD-280A-971F-67AF-FDA651738F90}"/>
              </a:ext>
            </a:extLst>
          </p:cNvPr>
          <p:cNvSpPr/>
          <p:nvPr/>
        </p:nvSpPr>
        <p:spPr>
          <a:xfrm>
            <a:off x="7944488" y="3559030"/>
            <a:ext cx="660583" cy="582483"/>
          </a:xfrm>
          <a:prstGeom prst="rect">
            <a:avLst/>
          </a:prstGeom>
          <a:solidFill>
            <a:srgbClr val="50E6FF"/>
          </a:solidFill>
          <a:ln w="10795"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n-ea"/>
                <a:cs typeface="+mn-cs"/>
              </a:rPr>
              <a:t>AOAI </a:t>
            </a:r>
          </a:p>
          <a:p>
            <a:pPr marL="0" marR="0" lvl="0" indent="0" algn="ctr" defTabSz="914400" eaLnBrk="1" fontAlgn="auto" latinLnBrk="0" hangingPunct="1">
              <a:lnSpc>
                <a:spcPct val="100000"/>
              </a:lnSpc>
              <a:spcBef>
                <a:spcPts val="10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a:ea typeface="+mn-ea"/>
                <a:cs typeface="+mn-cs"/>
              </a:rPr>
              <a:t>Model</a:t>
            </a: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pic>
        <p:nvPicPr>
          <p:cNvPr id="64" name="Graphic 63">
            <a:extLst>
              <a:ext uri="{FF2B5EF4-FFF2-40B4-BE49-F238E27FC236}">
                <a16:creationId xmlns:a16="http://schemas.microsoft.com/office/drawing/2014/main" id="{7D5F7F46-1E4B-7A2D-7339-9B2B7DFABA82}"/>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9347009" y="3502631"/>
            <a:ext cx="460408" cy="460408"/>
          </a:xfrm>
          <a:prstGeom prst="rect">
            <a:avLst/>
          </a:prstGeom>
        </p:spPr>
      </p:pic>
      <p:sp>
        <p:nvSpPr>
          <p:cNvPr id="65" name="Rectangle 64">
            <a:extLst>
              <a:ext uri="{FF2B5EF4-FFF2-40B4-BE49-F238E27FC236}">
                <a16:creationId xmlns:a16="http://schemas.microsoft.com/office/drawing/2014/main" id="{C6FCF6F7-3D6E-26D6-997E-912D449AA103}"/>
              </a:ext>
              <a:ext uri="{C183D7F6-B498-43B3-948B-1728B52AA6E4}">
                <adec:decorative xmlns:adec="http://schemas.microsoft.com/office/drawing/2017/decorative" val="1"/>
              </a:ext>
            </a:extLst>
          </p:cNvPr>
          <p:cNvSpPr/>
          <p:nvPr/>
        </p:nvSpPr>
        <p:spPr bwMode="auto">
          <a:xfrm>
            <a:off x="8940082" y="3974926"/>
            <a:ext cx="1272322" cy="1977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BOT Services</a:t>
            </a:r>
          </a:p>
        </p:txBody>
      </p:sp>
      <p:grpSp>
        <p:nvGrpSpPr>
          <p:cNvPr id="66" name="Group 65">
            <a:extLst>
              <a:ext uri="{FF2B5EF4-FFF2-40B4-BE49-F238E27FC236}">
                <a16:creationId xmlns:a16="http://schemas.microsoft.com/office/drawing/2014/main" id="{4849022A-CEDC-6B0A-7FE8-988C599B3033}"/>
              </a:ext>
            </a:extLst>
          </p:cNvPr>
          <p:cNvGrpSpPr/>
          <p:nvPr/>
        </p:nvGrpSpPr>
        <p:grpSpPr>
          <a:xfrm>
            <a:off x="11239126" y="3542370"/>
            <a:ext cx="470507" cy="360716"/>
            <a:chOff x="4764224" y="2905396"/>
            <a:chExt cx="614227" cy="470896"/>
          </a:xfrm>
        </p:grpSpPr>
        <p:grpSp>
          <p:nvGrpSpPr>
            <p:cNvPr id="67" name="Group 66">
              <a:extLst>
                <a:ext uri="{FF2B5EF4-FFF2-40B4-BE49-F238E27FC236}">
                  <a16:creationId xmlns:a16="http://schemas.microsoft.com/office/drawing/2014/main" id="{4935518A-5B84-9249-8B7F-84D6B7A0B927}"/>
                </a:ext>
              </a:extLst>
            </p:cNvPr>
            <p:cNvGrpSpPr/>
            <p:nvPr/>
          </p:nvGrpSpPr>
          <p:grpSpPr>
            <a:xfrm>
              <a:off x="4764224" y="2988149"/>
              <a:ext cx="347088" cy="388143"/>
              <a:chOff x="1175042" y="1972326"/>
              <a:chExt cx="147106" cy="164506"/>
            </a:xfrm>
            <a:solidFill>
              <a:srgbClr val="409AE1"/>
            </a:solidFill>
          </p:grpSpPr>
          <p:sp>
            <p:nvSpPr>
              <p:cNvPr id="72" name="Freeform 5">
                <a:extLst>
                  <a:ext uri="{FF2B5EF4-FFF2-40B4-BE49-F238E27FC236}">
                    <a16:creationId xmlns:a16="http://schemas.microsoft.com/office/drawing/2014/main" id="{42387439-4404-6AD4-49C5-64A83232F958}"/>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Segoe UI"/>
                  <a:ea typeface="+mn-ea"/>
                  <a:cs typeface="+mn-cs"/>
                </a:endParaRPr>
              </a:p>
            </p:txBody>
          </p:sp>
          <p:sp>
            <p:nvSpPr>
              <p:cNvPr id="73" name="Oval 72">
                <a:extLst>
                  <a:ext uri="{FF2B5EF4-FFF2-40B4-BE49-F238E27FC236}">
                    <a16:creationId xmlns:a16="http://schemas.microsoft.com/office/drawing/2014/main" id="{5AA7FD10-082F-D28D-19A3-18981BF616FA}"/>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F2231E42-569F-D0BF-E716-F9E889DCFFE6}"/>
                </a:ext>
              </a:extLst>
            </p:cNvPr>
            <p:cNvGrpSpPr/>
            <p:nvPr/>
          </p:nvGrpSpPr>
          <p:grpSpPr>
            <a:xfrm>
              <a:off x="5031363" y="2905396"/>
              <a:ext cx="347088" cy="388143"/>
              <a:chOff x="1175042" y="1972326"/>
              <a:chExt cx="147106" cy="164506"/>
            </a:xfrm>
          </p:grpSpPr>
          <p:sp>
            <p:nvSpPr>
              <p:cNvPr id="70" name="Freeform 5">
                <a:extLst>
                  <a:ext uri="{FF2B5EF4-FFF2-40B4-BE49-F238E27FC236}">
                    <a16:creationId xmlns:a16="http://schemas.microsoft.com/office/drawing/2014/main" id="{02676F3C-B24A-C583-3484-50D6A710CFC7}"/>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Segoe UI"/>
                  <a:ea typeface="+mn-ea"/>
                  <a:cs typeface="+mn-cs"/>
                </a:endParaRPr>
              </a:p>
            </p:txBody>
          </p:sp>
          <p:sp>
            <p:nvSpPr>
              <p:cNvPr id="71" name="Oval 70">
                <a:extLst>
                  <a:ext uri="{FF2B5EF4-FFF2-40B4-BE49-F238E27FC236}">
                    <a16:creationId xmlns:a16="http://schemas.microsoft.com/office/drawing/2014/main" id="{D5B49423-59D0-A27C-80B1-6C03AE630E6F}"/>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Segoe UI"/>
                  <a:ea typeface="+mn-ea"/>
                  <a:cs typeface="+mn-cs"/>
                </a:endParaRPr>
              </a:p>
            </p:txBody>
          </p:sp>
        </p:grpSp>
        <p:sp>
          <p:nvSpPr>
            <p:cNvPr id="69" name="Freeform 28">
              <a:extLst>
                <a:ext uri="{FF2B5EF4-FFF2-40B4-BE49-F238E27FC236}">
                  <a16:creationId xmlns:a16="http://schemas.microsoft.com/office/drawing/2014/main" id="{08B65DD8-249F-BE57-9866-FD6D3798768A}"/>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A6135100-4E42-B765-0508-D1098A91D00E}"/>
              </a:ext>
              <a:ext uri="{C183D7F6-B498-43B3-948B-1728B52AA6E4}">
                <adec:decorative xmlns:adec="http://schemas.microsoft.com/office/drawing/2017/decorative" val="1"/>
              </a:ext>
            </a:extLst>
          </p:cNvPr>
          <p:cNvSpPr txBox="1"/>
          <p:nvPr/>
        </p:nvSpPr>
        <p:spPr>
          <a:xfrm>
            <a:off x="11016866" y="3976186"/>
            <a:ext cx="841897" cy="369332"/>
          </a:xfrm>
          <a:prstGeom prst="rect">
            <a:avLst/>
          </a:prstGeom>
          <a:noFill/>
        </p:spPr>
        <p:txBody>
          <a:bodyPr wrap="none" rtlCol="0">
            <a:spAutoFit/>
          </a:bodyPr>
          <a:lstStyle/>
          <a:p>
            <a:pPr algn="ctr">
              <a:defRPr/>
            </a:pPr>
            <a:r>
              <a:rPr lang="en-US" sz="900">
                <a:solidFill>
                  <a:prstClr val="white"/>
                </a:solidFill>
                <a:latin typeface="Segoe UI Semibold" panose="020B0702040204020203" pitchFamily="34" charset="0"/>
                <a:cs typeface="Segoe UI Semibold" panose="020B0702040204020203" pitchFamily="34" charset="0"/>
              </a:rPr>
              <a:t>User and/or </a:t>
            </a:r>
          </a:p>
          <a:p>
            <a:pPr algn="ctr">
              <a:defRPr/>
            </a:pPr>
            <a:r>
              <a:rPr lang="en-US" sz="900">
                <a:solidFill>
                  <a:prstClr val="white"/>
                </a:solidFill>
                <a:latin typeface="Segoe UI Semibold" panose="020B0702040204020203" pitchFamily="34" charset="0"/>
                <a:cs typeface="Segoe UI Semibold" panose="020B0702040204020203" pitchFamily="34" charset="0"/>
              </a:rPr>
              <a:t>Application</a:t>
            </a:r>
          </a:p>
        </p:txBody>
      </p:sp>
      <p:cxnSp>
        <p:nvCxnSpPr>
          <p:cNvPr id="75" name="Gerade Verbindung mit Pfeil 48">
            <a:extLst>
              <a:ext uri="{FF2B5EF4-FFF2-40B4-BE49-F238E27FC236}">
                <a16:creationId xmlns:a16="http://schemas.microsoft.com/office/drawing/2014/main" id="{920832DF-4F23-59BA-BCD9-D903E0D3E03D}"/>
              </a:ext>
            </a:extLst>
          </p:cNvPr>
          <p:cNvCxnSpPr>
            <a:cxnSpLocks/>
            <a:stCxn id="58" idx="2"/>
            <a:endCxn id="56" idx="3"/>
          </p:cNvCxnSpPr>
          <p:nvPr/>
        </p:nvCxnSpPr>
        <p:spPr>
          <a:xfrm rot="5400000">
            <a:off x="6862662" y="5430802"/>
            <a:ext cx="1074446" cy="550178"/>
          </a:xfrm>
          <a:prstGeom prst="bentConnector2">
            <a:avLst/>
          </a:prstGeom>
          <a:noFill/>
          <a:ln w="9525" cap="flat" cmpd="sng" algn="ctr">
            <a:solidFill>
              <a:srgbClr val="FFFFFF"/>
            </a:solidFill>
            <a:prstDash val="solid"/>
            <a:headEnd type="triangle" w="med" len="med"/>
            <a:tailEnd type="triangle" w="med" len="med"/>
          </a:ln>
          <a:effectLst/>
        </p:spPr>
      </p:cxnSp>
      <p:cxnSp>
        <p:nvCxnSpPr>
          <p:cNvPr id="76" name="Gerade Verbindung mit Pfeil 48">
            <a:extLst>
              <a:ext uri="{FF2B5EF4-FFF2-40B4-BE49-F238E27FC236}">
                <a16:creationId xmlns:a16="http://schemas.microsoft.com/office/drawing/2014/main" id="{0B3F1B0C-69B0-37FD-1EA0-C4491BA710F4}"/>
              </a:ext>
            </a:extLst>
          </p:cNvPr>
          <p:cNvCxnSpPr>
            <a:cxnSpLocks/>
            <a:stCxn id="58" idx="2"/>
            <a:endCxn id="57" idx="1"/>
          </p:cNvCxnSpPr>
          <p:nvPr/>
        </p:nvCxnSpPr>
        <p:spPr>
          <a:xfrm rot="16200000" flipH="1">
            <a:off x="7400504" y="5443137"/>
            <a:ext cx="1070883" cy="521943"/>
          </a:xfrm>
          <a:prstGeom prst="bentConnector2">
            <a:avLst/>
          </a:prstGeom>
          <a:noFill/>
          <a:ln w="9525" cap="flat" cmpd="sng" algn="ctr">
            <a:solidFill>
              <a:srgbClr val="FFFFFF"/>
            </a:solidFill>
            <a:prstDash val="solid"/>
            <a:headEnd type="triangle" w="med" len="med"/>
            <a:tailEnd type="triangle" w="med" len="med"/>
          </a:ln>
          <a:effectLst/>
        </p:spPr>
      </p:cxnSp>
      <p:sp>
        <p:nvSpPr>
          <p:cNvPr id="77" name="TextBox 76">
            <a:extLst>
              <a:ext uri="{FF2B5EF4-FFF2-40B4-BE49-F238E27FC236}">
                <a16:creationId xmlns:a16="http://schemas.microsoft.com/office/drawing/2014/main" id="{E2C577DB-DA99-EFDE-D96E-73E696555114}"/>
              </a:ext>
            </a:extLst>
          </p:cNvPr>
          <p:cNvSpPr txBox="1"/>
          <p:nvPr/>
        </p:nvSpPr>
        <p:spPr>
          <a:xfrm>
            <a:off x="8145923" y="5408980"/>
            <a:ext cx="752191" cy="4062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Prompt + Top N Docs</a:t>
            </a:r>
          </a:p>
        </p:txBody>
      </p:sp>
      <p:sp>
        <p:nvSpPr>
          <p:cNvPr id="78" name="Oval 77">
            <a:extLst>
              <a:ext uri="{FF2B5EF4-FFF2-40B4-BE49-F238E27FC236}">
                <a16:creationId xmlns:a16="http://schemas.microsoft.com/office/drawing/2014/main" id="{D9C6AF85-2C79-B3B0-292D-C2C72BC1E05E}"/>
              </a:ext>
            </a:extLst>
          </p:cNvPr>
          <p:cNvSpPr/>
          <p:nvPr/>
        </p:nvSpPr>
        <p:spPr bwMode="auto">
          <a:xfrm>
            <a:off x="10121378" y="3412596"/>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79" name="TextBox 78">
            <a:extLst>
              <a:ext uri="{FF2B5EF4-FFF2-40B4-BE49-F238E27FC236}">
                <a16:creationId xmlns:a16="http://schemas.microsoft.com/office/drawing/2014/main" id="{763F3D72-ECF3-7E69-75A0-C21DCAFE35D8}"/>
              </a:ext>
            </a:extLst>
          </p:cNvPr>
          <p:cNvSpPr txBox="1"/>
          <p:nvPr/>
        </p:nvSpPr>
        <p:spPr>
          <a:xfrm>
            <a:off x="6609905" y="5340085"/>
            <a:ext cx="839801" cy="5170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Embed Questions + Top K Docs</a:t>
            </a:r>
          </a:p>
        </p:txBody>
      </p:sp>
      <p:sp>
        <p:nvSpPr>
          <p:cNvPr id="80" name="TextBox 79">
            <a:extLst>
              <a:ext uri="{FF2B5EF4-FFF2-40B4-BE49-F238E27FC236}">
                <a16:creationId xmlns:a16="http://schemas.microsoft.com/office/drawing/2014/main" id="{0D86C99E-9C4A-FBE7-F06F-2F34698D6F17}"/>
              </a:ext>
            </a:extLst>
          </p:cNvPr>
          <p:cNvSpPr txBox="1"/>
          <p:nvPr/>
        </p:nvSpPr>
        <p:spPr>
          <a:xfrm>
            <a:off x="10382497" y="3824385"/>
            <a:ext cx="589725" cy="295466"/>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Answer</a:t>
            </a:r>
          </a:p>
        </p:txBody>
      </p:sp>
      <p:sp>
        <p:nvSpPr>
          <p:cNvPr id="81" name="Oval 80">
            <a:extLst>
              <a:ext uri="{FF2B5EF4-FFF2-40B4-BE49-F238E27FC236}">
                <a16:creationId xmlns:a16="http://schemas.microsoft.com/office/drawing/2014/main" id="{4DCEBA40-29BF-B919-E4E8-A143AA33B0E7}"/>
              </a:ext>
            </a:extLst>
          </p:cNvPr>
          <p:cNvSpPr/>
          <p:nvPr/>
        </p:nvSpPr>
        <p:spPr bwMode="auto">
          <a:xfrm>
            <a:off x="10117193" y="3845531"/>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6</a:t>
            </a:r>
          </a:p>
        </p:txBody>
      </p:sp>
      <p:sp>
        <p:nvSpPr>
          <p:cNvPr id="82" name="TextBox 81">
            <a:extLst>
              <a:ext uri="{FF2B5EF4-FFF2-40B4-BE49-F238E27FC236}">
                <a16:creationId xmlns:a16="http://schemas.microsoft.com/office/drawing/2014/main" id="{3A452240-62A8-A247-511F-F4BC8F0562D2}"/>
              </a:ext>
            </a:extLst>
          </p:cNvPr>
          <p:cNvSpPr txBox="1"/>
          <p:nvPr/>
        </p:nvSpPr>
        <p:spPr>
          <a:xfrm>
            <a:off x="4840761" y="1571050"/>
            <a:ext cx="839801" cy="295466"/>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SQL Search</a:t>
            </a:r>
          </a:p>
        </p:txBody>
      </p:sp>
      <p:sp>
        <p:nvSpPr>
          <p:cNvPr id="83" name="Oval 82">
            <a:extLst>
              <a:ext uri="{FF2B5EF4-FFF2-40B4-BE49-F238E27FC236}">
                <a16:creationId xmlns:a16="http://schemas.microsoft.com/office/drawing/2014/main" id="{9D64B5B1-CA09-11B6-C2AE-E76144C6DDDB}"/>
              </a:ext>
            </a:extLst>
          </p:cNvPr>
          <p:cNvSpPr/>
          <p:nvPr/>
        </p:nvSpPr>
        <p:spPr bwMode="auto">
          <a:xfrm>
            <a:off x="5113976" y="1255490"/>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a:t>
            </a:r>
          </a:p>
        </p:txBody>
      </p:sp>
      <p:sp>
        <p:nvSpPr>
          <p:cNvPr id="84" name="TextBox 83">
            <a:extLst>
              <a:ext uri="{FF2B5EF4-FFF2-40B4-BE49-F238E27FC236}">
                <a16:creationId xmlns:a16="http://schemas.microsoft.com/office/drawing/2014/main" id="{9BFD4588-4EDA-DF47-D2B7-0532000DFC1C}"/>
              </a:ext>
            </a:extLst>
          </p:cNvPr>
          <p:cNvSpPr txBox="1"/>
          <p:nvPr/>
        </p:nvSpPr>
        <p:spPr>
          <a:xfrm>
            <a:off x="4840761" y="2603044"/>
            <a:ext cx="839801" cy="295466"/>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Web Search</a:t>
            </a:r>
          </a:p>
        </p:txBody>
      </p:sp>
      <p:sp>
        <p:nvSpPr>
          <p:cNvPr id="85" name="Oval 84">
            <a:extLst>
              <a:ext uri="{FF2B5EF4-FFF2-40B4-BE49-F238E27FC236}">
                <a16:creationId xmlns:a16="http://schemas.microsoft.com/office/drawing/2014/main" id="{C32CF3EF-254A-E5F3-6D0E-8E32C70683DE}"/>
              </a:ext>
            </a:extLst>
          </p:cNvPr>
          <p:cNvSpPr/>
          <p:nvPr/>
        </p:nvSpPr>
        <p:spPr bwMode="auto">
          <a:xfrm>
            <a:off x="5123501" y="2297861"/>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3b</a:t>
            </a:r>
          </a:p>
        </p:txBody>
      </p:sp>
      <p:sp>
        <p:nvSpPr>
          <p:cNvPr id="86" name="TextBox 85">
            <a:extLst>
              <a:ext uri="{FF2B5EF4-FFF2-40B4-BE49-F238E27FC236}">
                <a16:creationId xmlns:a16="http://schemas.microsoft.com/office/drawing/2014/main" id="{69C7F564-E487-3B42-C915-E775F97ADBCC}"/>
              </a:ext>
            </a:extLst>
          </p:cNvPr>
          <p:cNvSpPr txBox="1"/>
          <p:nvPr/>
        </p:nvSpPr>
        <p:spPr>
          <a:xfrm>
            <a:off x="4829446" y="3442698"/>
            <a:ext cx="862431" cy="4062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Doc Search Top K Results</a:t>
            </a:r>
          </a:p>
        </p:txBody>
      </p:sp>
      <p:sp>
        <p:nvSpPr>
          <p:cNvPr id="87" name="Oval 86">
            <a:extLst>
              <a:ext uri="{FF2B5EF4-FFF2-40B4-BE49-F238E27FC236}">
                <a16:creationId xmlns:a16="http://schemas.microsoft.com/office/drawing/2014/main" id="{FDF09EBE-78E0-1572-4E61-923FB8AAA186}"/>
              </a:ext>
            </a:extLst>
          </p:cNvPr>
          <p:cNvSpPr/>
          <p:nvPr/>
        </p:nvSpPr>
        <p:spPr bwMode="auto">
          <a:xfrm>
            <a:off x="5123501" y="3127072"/>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3c</a:t>
            </a:r>
          </a:p>
        </p:txBody>
      </p:sp>
      <p:sp>
        <p:nvSpPr>
          <p:cNvPr id="88" name="TextBox 87">
            <a:extLst>
              <a:ext uri="{FF2B5EF4-FFF2-40B4-BE49-F238E27FC236}">
                <a16:creationId xmlns:a16="http://schemas.microsoft.com/office/drawing/2014/main" id="{87DED9D0-6484-5A7D-12F9-1C03A39B9DE0}"/>
              </a:ext>
            </a:extLst>
          </p:cNvPr>
          <p:cNvSpPr txBox="1"/>
          <p:nvPr/>
        </p:nvSpPr>
        <p:spPr>
          <a:xfrm>
            <a:off x="6771830" y="4042308"/>
            <a:ext cx="839801" cy="1003352"/>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Top N Most Similar Docs</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In-memory vector search</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Similarity search</a:t>
            </a:r>
          </a:p>
        </p:txBody>
      </p:sp>
      <p:sp>
        <p:nvSpPr>
          <p:cNvPr id="89" name="Oval 88">
            <a:extLst>
              <a:ext uri="{FF2B5EF4-FFF2-40B4-BE49-F238E27FC236}">
                <a16:creationId xmlns:a16="http://schemas.microsoft.com/office/drawing/2014/main" id="{4316C23B-CBB2-6F65-10C4-E6C60A512889}"/>
              </a:ext>
            </a:extLst>
          </p:cNvPr>
          <p:cNvSpPr/>
          <p:nvPr/>
        </p:nvSpPr>
        <p:spPr bwMode="auto">
          <a:xfrm>
            <a:off x="6373610" y="5432985"/>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3c1</a:t>
            </a:r>
          </a:p>
        </p:txBody>
      </p:sp>
      <p:sp>
        <p:nvSpPr>
          <p:cNvPr id="90" name="Oval 89">
            <a:extLst>
              <a:ext uri="{FF2B5EF4-FFF2-40B4-BE49-F238E27FC236}">
                <a16:creationId xmlns:a16="http://schemas.microsoft.com/office/drawing/2014/main" id="{F1A6C23E-068F-1A3E-98D0-73DD2B2FA856}"/>
              </a:ext>
            </a:extLst>
          </p:cNvPr>
          <p:cNvSpPr/>
          <p:nvPr/>
        </p:nvSpPr>
        <p:spPr bwMode="auto">
          <a:xfrm>
            <a:off x="6497510" y="4086540"/>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3c2</a:t>
            </a:r>
          </a:p>
        </p:txBody>
      </p:sp>
      <p:sp>
        <p:nvSpPr>
          <p:cNvPr id="91" name="TextBox 90">
            <a:extLst>
              <a:ext uri="{FF2B5EF4-FFF2-40B4-BE49-F238E27FC236}">
                <a16:creationId xmlns:a16="http://schemas.microsoft.com/office/drawing/2014/main" id="{D2D2CE74-E3AF-AF25-AF44-63B57CCFA0AA}"/>
              </a:ext>
            </a:extLst>
          </p:cNvPr>
          <p:cNvSpPr txBox="1"/>
          <p:nvPr/>
        </p:nvSpPr>
        <p:spPr>
          <a:xfrm>
            <a:off x="4924200" y="5947997"/>
            <a:ext cx="862431" cy="4062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File </a:t>
            </a:r>
            <a:br>
              <a:rPr kumimoji="0" lang="en-US" sz="800" b="0" i="0" u="none" strike="noStrike" kern="0" cap="none" spc="0" normalizeH="0" baseline="0" noProof="0">
                <a:ln>
                  <a:noFill/>
                </a:ln>
                <a:solidFill>
                  <a:prstClr val="white"/>
                </a:solidFill>
                <a:effectLst/>
                <a:uLnTx/>
                <a:uFillTx/>
              </a:rPr>
            </a:br>
            <a:r>
              <a:rPr kumimoji="0" lang="en-US" sz="800" b="0" i="0" u="none" strike="noStrike" kern="0" cap="none" spc="0" normalizeH="0" baseline="0" noProof="0">
                <a:ln>
                  <a:noFill/>
                </a:ln>
                <a:solidFill>
                  <a:prstClr val="white"/>
                </a:solidFill>
                <a:effectLst/>
                <a:uLnTx/>
                <a:uFillTx/>
              </a:rPr>
              <a:t>Search</a:t>
            </a:r>
          </a:p>
        </p:txBody>
      </p:sp>
      <p:sp>
        <p:nvSpPr>
          <p:cNvPr id="92" name="Oval 91">
            <a:extLst>
              <a:ext uri="{FF2B5EF4-FFF2-40B4-BE49-F238E27FC236}">
                <a16:creationId xmlns:a16="http://schemas.microsoft.com/office/drawing/2014/main" id="{D1D3F5BC-DC7E-049C-E123-F8C13AEBB35C}"/>
              </a:ext>
            </a:extLst>
          </p:cNvPr>
          <p:cNvSpPr/>
          <p:nvPr/>
        </p:nvSpPr>
        <p:spPr bwMode="auto">
          <a:xfrm>
            <a:off x="5218255" y="5632371"/>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3d</a:t>
            </a:r>
          </a:p>
        </p:txBody>
      </p:sp>
      <p:sp>
        <p:nvSpPr>
          <p:cNvPr id="93" name="Oval 92">
            <a:extLst>
              <a:ext uri="{FF2B5EF4-FFF2-40B4-BE49-F238E27FC236}">
                <a16:creationId xmlns:a16="http://schemas.microsoft.com/office/drawing/2014/main" id="{DE9C9EDF-80D9-CBAB-274E-AAC7EB0FC649}"/>
              </a:ext>
            </a:extLst>
          </p:cNvPr>
          <p:cNvSpPr/>
          <p:nvPr/>
        </p:nvSpPr>
        <p:spPr bwMode="auto">
          <a:xfrm>
            <a:off x="7930774" y="5432985"/>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3c3</a:t>
            </a:r>
          </a:p>
        </p:txBody>
      </p:sp>
      <p:cxnSp>
        <p:nvCxnSpPr>
          <p:cNvPr id="94" name="Gerade Verbindung mit Pfeil 48">
            <a:extLst>
              <a:ext uri="{FF2B5EF4-FFF2-40B4-BE49-F238E27FC236}">
                <a16:creationId xmlns:a16="http://schemas.microsoft.com/office/drawing/2014/main" id="{1F6F54CB-A74B-7946-8FCA-DB911E7B0EDF}"/>
              </a:ext>
            </a:extLst>
          </p:cNvPr>
          <p:cNvCxnSpPr>
            <a:cxnSpLocks/>
          </p:cNvCxnSpPr>
          <p:nvPr/>
        </p:nvCxnSpPr>
        <p:spPr>
          <a:xfrm>
            <a:off x="9888323" y="3766977"/>
            <a:ext cx="1280160" cy="0"/>
          </a:xfrm>
          <a:prstGeom prst="straightConnector1">
            <a:avLst/>
          </a:prstGeom>
          <a:noFill/>
          <a:ln w="9525" cap="flat" cmpd="sng" algn="ctr">
            <a:solidFill>
              <a:srgbClr val="FFFFFF"/>
            </a:solidFill>
            <a:prstDash val="solid"/>
            <a:headEnd type="triangle" w="med" len="med"/>
            <a:tailEnd type="triangle" w="med" len="med"/>
          </a:ln>
          <a:effectLst/>
        </p:spPr>
      </p:cxnSp>
      <p:sp>
        <p:nvSpPr>
          <p:cNvPr id="95" name="TextBox 94">
            <a:extLst>
              <a:ext uri="{FF2B5EF4-FFF2-40B4-BE49-F238E27FC236}">
                <a16:creationId xmlns:a16="http://schemas.microsoft.com/office/drawing/2014/main" id="{801E6841-64CA-8188-F06A-F4C99275BAE7}"/>
              </a:ext>
            </a:extLst>
          </p:cNvPr>
          <p:cNvSpPr txBox="1"/>
          <p:nvPr/>
        </p:nvSpPr>
        <p:spPr>
          <a:xfrm>
            <a:off x="7642042" y="2996407"/>
            <a:ext cx="1248873" cy="5170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LLM + Prompt  (decide which sources to present to user)</a:t>
            </a:r>
          </a:p>
        </p:txBody>
      </p:sp>
      <p:sp>
        <p:nvSpPr>
          <p:cNvPr id="96" name="TextBox 95">
            <a:extLst>
              <a:ext uri="{FF2B5EF4-FFF2-40B4-BE49-F238E27FC236}">
                <a16:creationId xmlns:a16="http://schemas.microsoft.com/office/drawing/2014/main" id="{BCA49521-0221-19C6-509C-521C1CB425C3}"/>
              </a:ext>
            </a:extLst>
          </p:cNvPr>
          <p:cNvSpPr txBox="1"/>
          <p:nvPr/>
        </p:nvSpPr>
        <p:spPr>
          <a:xfrm>
            <a:off x="7642042" y="4213758"/>
            <a:ext cx="1248873" cy="4062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Get results from source and creates answer</a:t>
            </a:r>
          </a:p>
        </p:txBody>
      </p:sp>
      <p:sp>
        <p:nvSpPr>
          <p:cNvPr id="97" name="Oval 96">
            <a:extLst>
              <a:ext uri="{FF2B5EF4-FFF2-40B4-BE49-F238E27FC236}">
                <a16:creationId xmlns:a16="http://schemas.microsoft.com/office/drawing/2014/main" id="{442BD4F0-CFE5-1214-84B8-D9462004C740}"/>
              </a:ext>
            </a:extLst>
          </p:cNvPr>
          <p:cNvSpPr/>
          <p:nvPr/>
        </p:nvSpPr>
        <p:spPr bwMode="auto">
          <a:xfrm>
            <a:off x="8145541" y="2662460"/>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98" name="Oval 97">
            <a:extLst>
              <a:ext uri="{FF2B5EF4-FFF2-40B4-BE49-F238E27FC236}">
                <a16:creationId xmlns:a16="http://schemas.microsoft.com/office/drawing/2014/main" id="{035D35EF-F65C-640F-3A34-D23186041E74}"/>
              </a:ext>
            </a:extLst>
          </p:cNvPr>
          <p:cNvSpPr/>
          <p:nvPr/>
        </p:nvSpPr>
        <p:spPr bwMode="auto">
          <a:xfrm>
            <a:off x="8137619" y="4637865"/>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99" name="TextBox 98">
            <a:extLst>
              <a:ext uri="{FF2B5EF4-FFF2-40B4-BE49-F238E27FC236}">
                <a16:creationId xmlns:a16="http://schemas.microsoft.com/office/drawing/2014/main" id="{634AF52C-E83B-5EA4-EC1A-D5BE2F906EF2}"/>
              </a:ext>
            </a:extLst>
          </p:cNvPr>
          <p:cNvSpPr txBox="1"/>
          <p:nvPr/>
        </p:nvSpPr>
        <p:spPr>
          <a:xfrm>
            <a:off x="8669203" y="1517679"/>
            <a:ext cx="1050029" cy="406265"/>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800" b="0" i="0" u="none" strike="noStrike" kern="0" cap="none" spc="0" normalizeH="0" baseline="0" noProof="0">
                <a:ln>
                  <a:noFill/>
                </a:ln>
                <a:solidFill>
                  <a:prstClr val="white"/>
                </a:solidFill>
                <a:effectLst/>
                <a:uLnTx/>
                <a:uFillTx/>
              </a:rPr>
              <a:t>Save memory history</a:t>
            </a:r>
          </a:p>
        </p:txBody>
      </p:sp>
      <p:sp>
        <p:nvSpPr>
          <p:cNvPr id="100" name="Oval 99">
            <a:extLst>
              <a:ext uri="{FF2B5EF4-FFF2-40B4-BE49-F238E27FC236}">
                <a16:creationId xmlns:a16="http://schemas.microsoft.com/office/drawing/2014/main" id="{9E637149-6E4F-8530-8900-DA60D1D1A810}"/>
              </a:ext>
            </a:extLst>
          </p:cNvPr>
          <p:cNvSpPr/>
          <p:nvPr/>
        </p:nvSpPr>
        <p:spPr bwMode="auto">
          <a:xfrm>
            <a:off x="8540645" y="1535055"/>
            <a:ext cx="274320" cy="27432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a:t>
            </a:r>
          </a:p>
        </p:txBody>
      </p:sp>
      <p:cxnSp>
        <p:nvCxnSpPr>
          <p:cNvPr id="101" name="Gerade Verbindung mit Pfeil 48">
            <a:extLst>
              <a:ext uri="{FF2B5EF4-FFF2-40B4-BE49-F238E27FC236}">
                <a16:creationId xmlns:a16="http://schemas.microsoft.com/office/drawing/2014/main" id="{78970F59-A109-237E-9164-C468F846188A}"/>
              </a:ext>
            </a:extLst>
          </p:cNvPr>
          <p:cNvCxnSpPr>
            <a:cxnSpLocks/>
            <a:stCxn id="55" idx="2"/>
            <a:endCxn id="58" idx="0"/>
          </p:cNvCxnSpPr>
          <p:nvPr/>
        </p:nvCxnSpPr>
        <p:spPr>
          <a:xfrm flipH="1">
            <a:off x="7674974" y="2089124"/>
            <a:ext cx="2437" cy="366785"/>
          </a:xfrm>
          <a:prstGeom prst="straightConnector1">
            <a:avLst/>
          </a:prstGeom>
          <a:noFill/>
          <a:ln w="9525" cap="flat" cmpd="sng" algn="ctr">
            <a:solidFill>
              <a:srgbClr val="FFFFFF"/>
            </a:solidFill>
            <a:prstDash val="solid"/>
            <a:headEnd type="triangle" w="med" len="med"/>
            <a:tailEnd type="none" w="med" len="med"/>
          </a:ln>
          <a:effectLst/>
        </p:spPr>
      </p:cxnSp>
    </p:spTree>
    <p:extLst>
      <p:ext uri="{BB962C8B-B14F-4D97-AF65-F5344CB8AC3E}">
        <p14:creationId xmlns:p14="http://schemas.microsoft.com/office/powerpoint/2010/main" val="354880564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4D910E-4B28-95E8-083F-FEBFEC718570}"/>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spcBef>
                <a:spcPct val="20000"/>
              </a:spcBef>
              <a:buSzPct val="90000"/>
              <a:defRPr/>
            </a:pPr>
            <a:endParaRPr lang="en-US" sz="2200">
              <a:solidFill>
                <a:srgbClr val="FFFFFF"/>
              </a:solidFill>
              <a:cs typeface="Segoe UI" panose="020B0502040204020203" pitchFamily="34" charset="0"/>
            </a:endParaRPr>
          </a:p>
        </p:txBody>
      </p:sp>
      <p:sp>
        <p:nvSpPr>
          <p:cNvPr id="4" name="Rectangle 3">
            <a:extLst>
              <a:ext uri="{FF2B5EF4-FFF2-40B4-BE49-F238E27FC236}">
                <a16:creationId xmlns:a16="http://schemas.microsoft.com/office/drawing/2014/main" id="{AA93FA3A-DE11-09A7-21FE-90E40601C0B4}"/>
              </a:ext>
            </a:extLst>
          </p:cNvPr>
          <p:cNvSpPr/>
          <p:nvPr/>
        </p:nvSpPr>
        <p:spPr bwMode="auto">
          <a:xfrm>
            <a:off x="114301" y="6221186"/>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kern="0">
                <a:solidFill>
                  <a:srgbClr val="EBEBEB"/>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Solution Accelerator</a:t>
            </a:r>
            <a:endParaRPr lang="en-US" sz="1200" kern="0">
              <a:solidFill>
                <a:srgbClr val="EBEBEB"/>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845DA6F-E4B2-79C1-3686-59B0752D5D4E}"/>
              </a:ext>
            </a:extLst>
          </p:cNvPr>
          <p:cNvSpPr/>
          <p:nvPr/>
        </p:nvSpPr>
        <p:spPr bwMode="auto">
          <a:xfrm>
            <a:off x="1149025" y="6228313"/>
            <a:ext cx="952500" cy="555172"/>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200" kern="0">
                <a:solidFill>
                  <a:srgbClr val="FFFFFF">
                    <a:lumMod val="50000"/>
                  </a:srgbClr>
                </a:solidFill>
                <a:cs typeface="Segoe UI" pitchFamily="34" charset="0"/>
              </a:rPr>
              <a:t>Demo</a:t>
            </a:r>
            <a:r>
              <a:rPr lang="en-US" sz="1200" kern="0">
                <a:solidFill>
                  <a:srgbClr val="FFFFFF">
                    <a:lumMod val="50000"/>
                  </a:srgbClr>
                </a:solidFill>
                <a:ea typeface="Segoe UI" pitchFamily="34" charset="0"/>
                <a:cs typeface="Segoe UI" pitchFamily="34" charset="0"/>
              </a:rPr>
              <a:t> </a:t>
            </a:r>
            <a:r>
              <a:rPr lang="en-US" sz="1200" kern="0">
                <a:solidFill>
                  <a:srgbClr val="FFFFFF">
                    <a:lumMod val="50000"/>
                  </a:srgbClr>
                </a:solidFill>
                <a:cs typeface="Segoe UI" pitchFamily="34" charset="0"/>
              </a:rPr>
              <a:t>Website</a:t>
            </a:r>
          </a:p>
        </p:txBody>
      </p:sp>
      <p:pic>
        <p:nvPicPr>
          <p:cNvPr id="6" name="Picture 5">
            <a:extLst>
              <a:ext uri="{FF2B5EF4-FFF2-40B4-BE49-F238E27FC236}">
                <a16:creationId xmlns:a16="http://schemas.microsoft.com/office/drawing/2014/main" id="{F93495BF-77BB-15C9-80B8-F39AB6FFE9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3219" y="2691551"/>
            <a:ext cx="400050" cy="457200"/>
          </a:xfrm>
          <a:prstGeom prst="rect">
            <a:avLst/>
          </a:prstGeom>
        </p:spPr>
      </p:pic>
      <p:sp>
        <p:nvSpPr>
          <p:cNvPr id="7" name="Rectangle 6">
            <a:extLst>
              <a:ext uri="{FF2B5EF4-FFF2-40B4-BE49-F238E27FC236}">
                <a16:creationId xmlns:a16="http://schemas.microsoft.com/office/drawing/2014/main" id="{20AEBCDE-CB9C-8970-3B1E-6F6D070DC2D9}"/>
              </a:ext>
              <a:ext uri="{C183D7F6-B498-43B3-948B-1728B52AA6E4}">
                <adec:decorative xmlns:adec="http://schemas.microsoft.com/office/drawing/2017/decorative" val="1"/>
              </a:ext>
            </a:extLst>
          </p:cNvPr>
          <p:cNvSpPr/>
          <p:nvPr/>
        </p:nvSpPr>
        <p:spPr bwMode="auto">
          <a:xfrm>
            <a:off x="2301169" y="3190065"/>
            <a:ext cx="884151"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Spark Pool</a:t>
            </a:r>
            <a:endParaRPr kumimoji="0" lang="en-CA"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7">
            <a:extLst>
              <a:ext uri="{FF2B5EF4-FFF2-40B4-BE49-F238E27FC236}">
                <a16:creationId xmlns:a16="http://schemas.microsoft.com/office/drawing/2014/main" id="{42A6F52B-C79A-6B26-9EEC-DB42058E96EC}"/>
              </a:ext>
              <a:ext uri="{C183D7F6-B498-43B3-948B-1728B52AA6E4}">
                <adec:decorative xmlns:adec="http://schemas.microsoft.com/office/drawing/2017/decorative" val="1"/>
              </a:ext>
            </a:extLst>
          </p:cNvPr>
          <p:cNvSpPr txBox="1"/>
          <p:nvPr/>
        </p:nvSpPr>
        <p:spPr>
          <a:xfrm>
            <a:off x="5100541" y="3293135"/>
            <a:ext cx="1131126"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Storage</a:t>
            </a:r>
          </a:p>
        </p:txBody>
      </p:sp>
      <p:pic>
        <p:nvPicPr>
          <p:cNvPr id="9" name="Graphic 8">
            <a:extLst>
              <a:ext uri="{FF2B5EF4-FFF2-40B4-BE49-F238E27FC236}">
                <a16:creationId xmlns:a16="http://schemas.microsoft.com/office/drawing/2014/main" id="{8916BC47-398E-D68C-284C-1061943E94E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437504" y="2856552"/>
            <a:ext cx="457200" cy="457200"/>
          </a:xfrm>
          <a:prstGeom prst="rect">
            <a:avLst/>
          </a:prstGeom>
        </p:spPr>
      </p:pic>
      <p:pic>
        <p:nvPicPr>
          <p:cNvPr id="10" name="Picture 9">
            <a:extLst>
              <a:ext uri="{FF2B5EF4-FFF2-40B4-BE49-F238E27FC236}">
                <a16:creationId xmlns:a16="http://schemas.microsoft.com/office/drawing/2014/main" id="{26320B71-E1AE-2151-F47A-B01808D96B55}"/>
              </a:ext>
            </a:extLst>
          </p:cNvPr>
          <p:cNvPicPr>
            <a:picLocks noChangeAspect="1"/>
          </p:cNvPicPr>
          <p:nvPr/>
        </p:nvPicPr>
        <p:blipFill>
          <a:blip r:embed="rId6"/>
          <a:stretch>
            <a:fillRect/>
          </a:stretch>
        </p:blipFill>
        <p:spPr>
          <a:xfrm>
            <a:off x="8352238" y="2938018"/>
            <a:ext cx="460823" cy="411004"/>
          </a:xfrm>
          <a:prstGeom prst="rect">
            <a:avLst/>
          </a:prstGeom>
        </p:spPr>
      </p:pic>
      <p:sp>
        <p:nvSpPr>
          <p:cNvPr id="11" name="TextBox 10">
            <a:extLst>
              <a:ext uri="{FF2B5EF4-FFF2-40B4-BE49-F238E27FC236}">
                <a16:creationId xmlns:a16="http://schemas.microsoft.com/office/drawing/2014/main" id="{A416FD61-D660-C8D9-8711-7599A8AA7D6F}"/>
              </a:ext>
              <a:ext uri="{C183D7F6-B498-43B3-948B-1728B52AA6E4}">
                <adec:decorative xmlns:adec="http://schemas.microsoft.com/office/drawing/2017/decorative" val="1"/>
              </a:ext>
            </a:extLst>
          </p:cNvPr>
          <p:cNvSpPr txBox="1"/>
          <p:nvPr/>
        </p:nvSpPr>
        <p:spPr>
          <a:xfrm>
            <a:off x="8074236" y="3244731"/>
            <a:ext cx="1131126" cy="246221"/>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Function</a:t>
            </a:r>
          </a:p>
        </p:txBody>
      </p:sp>
      <p:sp>
        <p:nvSpPr>
          <p:cNvPr id="12" name="TextBox 11">
            <a:extLst>
              <a:ext uri="{FF2B5EF4-FFF2-40B4-BE49-F238E27FC236}">
                <a16:creationId xmlns:a16="http://schemas.microsoft.com/office/drawing/2014/main" id="{1614A29E-EE83-9458-0ABB-9129BB757A53}"/>
              </a:ext>
              <a:ext uri="{C183D7F6-B498-43B3-948B-1728B52AA6E4}">
                <adec:decorative xmlns:adec="http://schemas.microsoft.com/office/drawing/2017/decorative" val="1"/>
              </a:ext>
            </a:extLst>
          </p:cNvPr>
          <p:cNvSpPr txBox="1"/>
          <p:nvPr/>
        </p:nvSpPr>
        <p:spPr>
          <a:xfrm>
            <a:off x="10608809" y="2834366"/>
            <a:ext cx="998991" cy="400110"/>
          </a:xfrm>
          <a:prstGeom prst="rect">
            <a:avLst/>
          </a:prstGeom>
          <a:noFill/>
        </p:spPr>
        <p:txBody>
          <a:bodyPr wrap="non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OpenAI</a:t>
            </a:r>
            <a:br>
              <a:rPr lang="en-US" sz="1000">
                <a:solidFill>
                  <a:prstClr val="white"/>
                </a:solidFill>
                <a:latin typeface="Segoe UI Semibold" panose="020B0702040204020203" pitchFamily="34" charset="0"/>
                <a:cs typeface="Segoe UI Semibold" panose="020B0702040204020203" pitchFamily="34" charset="0"/>
              </a:rPr>
            </a:br>
            <a:r>
              <a:rPr lang="en-US" sz="1000">
                <a:solidFill>
                  <a:prstClr val="white"/>
                </a:solidFill>
                <a:latin typeface="Segoe UI Semibold" panose="020B0702040204020203" pitchFamily="34" charset="0"/>
                <a:cs typeface="Segoe UI Semibold" panose="020B0702040204020203" pitchFamily="34" charset="0"/>
              </a:rPr>
              <a:t>Service</a:t>
            </a:r>
            <a:endParaRPr lang="en-CA" sz="1000">
              <a:solidFill>
                <a:prstClr val="white"/>
              </a:solidFill>
              <a:latin typeface="Segoe UI Semibold" panose="020B0702040204020203" pitchFamily="34" charset="0"/>
              <a:cs typeface="Segoe UI Semibold" panose="020B0702040204020203" pitchFamily="34" charset="0"/>
            </a:endParaRPr>
          </a:p>
        </p:txBody>
      </p:sp>
      <p:cxnSp>
        <p:nvCxnSpPr>
          <p:cNvPr id="13" name="Gerade Verbindung mit Pfeil 48">
            <a:extLst>
              <a:ext uri="{FF2B5EF4-FFF2-40B4-BE49-F238E27FC236}">
                <a16:creationId xmlns:a16="http://schemas.microsoft.com/office/drawing/2014/main" id="{BB02CF5D-1A23-4842-A7D0-398E0E71A538}"/>
              </a:ext>
            </a:extLst>
          </p:cNvPr>
          <p:cNvCxnSpPr>
            <a:cxnSpLocks/>
            <a:endCxn id="25" idx="1"/>
          </p:cNvCxnSpPr>
          <p:nvPr/>
        </p:nvCxnSpPr>
        <p:spPr>
          <a:xfrm flipH="1">
            <a:off x="3762522" y="3071967"/>
            <a:ext cx="1529125" cy="0"/>
          </a:xfrm>
          <a:prstGeom prst="straightConnector1">
            <a:avLst/>
          </a:prstGeom>
          <a:noFill/>
          <a:ln w="9525" cap="flat" cmpd="sng" algn="ctr">
            <a:solidFill>
              <a:srgbClr val="FFFFFF"/>
            </a:solidFill>
            <a:prstDash val="solid"/>
            <a:headEnd type="none" w="med" len="med"/>
            <a:tailEnd type="triangle" w="med" len="med"/>
          </a:ln>
          <a:effectLst/>
        </p:spPr>
      </p:cxnSp>
      <p:sp>
        <p:nvSpPr>
          <p:cNvPr id="14" name="TextBox 13">
            <a:extLst>
              <a:ext uri="{FF2B5EF4-FFF2-40B4-BE49-F238E27FC236}">
                <a16:creationId xmlns:a16="http://schemas.microsoft.com/office/drawing/2014/main" id="{210DAE83-88D2-EC27-70FE-C7127F14CEDB}"/>
              </a:ext>
              <a:ext uri="{C183D7F6-B498-43B3-948B-1728B52AA6E4}">
                <adec:decorative xmlns:adec="http://schemas.microsoft.com/office/drawing/2017/decorative" val="1"/>
              </a:ext>
            </a:extLst>
          </p:cNvPr>
          <p:cNvSpPr txBox="1"/>
          <p:nvPr/>
        </p:nvSpPr>
        <p:spPr>
          <a:xfrm>
            <a:off x="4145487" y="2571701"/>
            <a:ext cx="793807"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Ingest </a:t>
            </a:r>
          </a:p>
          <a:p>
            <a:pPr algn="ctr">
              <a:defRPr/>
            </a:pPr>
            <a:r>
              <a:rPr lang="en-CA" sz="1000">
                <a:solidFill>
                  <a:prstClr val="white"/>
                </a:solidFill>
                <a:latin typeface="Segoe UI Semibold" panose="020B0702040204020203" pitchFamily="34" charset="0"/>
                <a:cs typeface="Segoe UI Semibold" panose="020B0702040204020203" pitchFamily="34" charset="0"/>
              </a:rPr>
              <a:t>and Query</a:t>
            </a:r>
          </a:p>
        </p:txBody>
      </p:sp>
      <p:cxnSp>
        <p:nvCxnSpPr>
          <p:cNvPr id="15" name="Gerade Verbindung mit Pfeil 48">
            <a:extLst>
              <a:ext uri="{FF2B5EF4-FFF2-40B4-BE49-F238E27FC236}">
                <a16:creationId xmlns:a16="http://schemas.microsoft.com/office/drawing/2014/main" id="{60F87F54-2448-20D9-5B01-92B58D83FE8A}"/>
              </a:ext>
            </a:extLst>
          </p:cNvPr>
          <p:cNvCxnSpPr>
            <a:cxnSpLocks/>
          </p:cNvCxnSpPr>
          <p:nvPr/>
        </p:nvCxnSpPr>
        <p:spPr>
          <a:xfrm>
            <a:off x="6028054" y="3080642"/>
            <a:ext cx="1873920" cy="0"/>
          </a:xfrm>
          <a:prstGeom prst="straightConnector1">
            <a:avLst/>
          </a:prstGeom>
          <a:noFill/>
          <a:ln w="9525" cap="flat" cmpd="sng" algn="ctr">
            <a:solidFill>
              <a:srgbClr val="FFFFFF"/>
            </a:solidFill>
            <a:prstDash val="solid"/>
            <a:headEnd type="none" w="med" len="med"/>
            <a:tailEnd type="triangle" w="med" len="med"/>
          </a:ln>
          <a:effectLst/>
        </p:spPr>
      </p:cxnSp>
      <p:sp>
        <p:nvSpPr>
          <p:cNvPr id="16" name="TextBox 15">
            <a:extLst>
              <a:ext uri="{FF2B5EF4-FFF2-40B4-BE49-F238E27FC236}">
                <a16:creationId xmlns:a16="http://schemas.microsoft.com/office/drawing/2014/main" id="{5F47C7B8-2EBB-EB88-727F-1AE14177C698}"/>
              </a:ext>
              <a:ext uri="{C183D7F6-B498-43B3-948B-1728B52AA6E4}">
                <adec:decorative xmlns:adec="http://schemas.microsoft.com/office/drawing/2017/decorative" val="1"/>
              </a:ext>
            </a:extLst>
          </p:cNvPr>
          <p:cNvSpPr txBox="1"/>
          <p:nvPr/>
        </p:nvSpPr>
        <p:spPr>
          <a:xfrm>
            <a:off x="6349873" y="3157692"/>
            <a:ext cx="1332416"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Uploads Transcripts</a:t>
            </a:r>
          </a:p>
          <a:p>
            <a:pPr algn="ctr">
              <a:defRPr/>
            </a:pPr>
            <a:r>
              <a:rPr lang="en-CA" sz="1000">
                <a:solidFill>
                  <a:prstClr val="white"/>
                </a:solidFill>
                <a:latin typeface="Segoe UI Semibold" panose="020B0702040204020203" pitchFamily="34" charset="0"/>
                <a:cs typeface="Segoe UI Semibold" panose="020B0702040204020203" pitchFamily="34" charset="0"/>
              </a:rPr>
              <a:t>Results Stored</a:t>
            </a:r>
          </a:p>
        </p:txBody>
      </p:sp>
      <p:cxnSp>
        <p:nvCxnSpPr>
          <p:cNvPr id="17" name="Gerade Verbindung mit Pfeil 48">
            <a:extLst>
              <a:ext uri="{FF2B5EF4-FFF2-40B4-BE49-F238E27FC236}">
                <a16:creationId xmlns:a16="http://schemas.microsoft.com/office/drawing/2014/main" id="{25363B85-7CB5-F741-6712-708A67DE0568}"/>
              </a:ext>
            </a:extLst>
          </p:cNvPr>
          <p:cNvCxnSpPr>
            <a:cxnSpLocks/>
          </p:cNvCxnSpPr>
          <p:nvPr/>
        </p:nvCxnSpPr>
        <p:spPr>
          <a:xfrm flipV="1">
            <a:off x="6016937" y="2938018"/>
            <a:ext cx="1885037" cy="9274"/>
          </a:xfrm>
          <a:prstGeom prst="straightConnector1">
            <a:avLst/>
          </a:prstGeom>
          <a:noFill/>
          <a:ln w="9525" cap="flat" cmpd="sng" algn="ctr">
            <a:solidFill>
              <a:srgbClr val="FFFFFF"/>
            </a:solidFill>
            <a:prstDash val="solid"/>
            <a:headEnd type="triangle" w="med" len="med"/>
            <a:tailEnd type="none" w="med" len="med"/>
          </a:ln>
          <a:effectLst/>
        </p:spPr>
      </p:cxnSp>
      <p:cxnSp>
        <p:nvCxnSpPr>
          <p:cNvPr id="18" name="Gerade Verbindung mit Pfeil 48">
            <a:extLst>
              <a:ext uri="{FF2B5EF4-FFF2-40B4-BE49-F238E27FC236}">
                <a16:creationId xmlns:a16="http://schemas.microsoft.com/office/drawing/2014/main" id="{AB4193F5-F64D-6410-C05A-4FDB9A1CB1F4}"/>
              </a:ext>
            </a:extLst>
          </p:cNvPr>
          <p:cNvCxnSpPr>
            <a:cxnSpLocks/>
            <a:stCxn id="12" idx="1"/>
          </p:cNvCxnSpPr>
          <p:nvPr/>
        </p:nvCxnSpPr>
        <p:spPr>
          <a:xfrm flipH="1">
            <a:off x="9338380" y="3034421"/>
            <a:ext cx="1270429" cy="0"/>
          </a:xfrm>
          <a:prstGeom prst="straightConnector1">
            <a:avLst/>
          </a:prstGeom>
          <a:noFill/>
          <a:ln w="9525" cap="flat" cmpd="sng" algn="ctr">
            <a:solidFill>
              <a:srgbClr val="FFFFFF"/>
            </a:solidFill>
            <a:prstDash val="solid"/>
            <a:headEnd type="none" w="med" len="med"/>
            <a:tailEnd type="triangle" w="med" len="med"/>
          </a:ln>
          <a:effectLst/>
        </p:spPr>
      </p:cxnSp>
      <p:sp>
        <p:nvSpPr>
          <p:cNvPr id="19" name="TextBox 18">
            <a:extLst>
              <a:ext uri="{FF2B5EF4-FFF2-40B4-BE49-F238E27FC236}">
                <a16:creationId xmlns:a16="http://schemas.microsoft.com/office/drawing/2014/main" id="{FBC1E461-24D9-6A4E-DD4A-6DF19305059B}"/>
              </a:ext>
              <a:ext uri="{C183D7F6-B498-43B3-948B-1728B52AA6E4}">
                <adec:decorative xmlns:adec="http://schemas.microsoft.com/office/drawing/2017/decorative" val="1"/>
              </a:ext>
            </a:extLst>
          </p:cNvPr>
          <p:cNvSpPr txBox="1"/>
          <p:nvPr/>
        </p:nvSpPr>
        <p:spPr>
          <a:xfrm>
            <a:off x="9508563" y="2549928"/>
            <a:ext cx="930063" cy="400110"/>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Summary</a:t>
            </a:r>
          </a:p>
          <a:p>
            <a:pPr algn="ctr">
              <a:defRPr/>
            </a:pPr>
            <a:r>
              <a:rPr lang="en-CA" sz="1000">
                <a:solidFill>
                  <a:prstClr val="white"/>
                </a:solidFill>
                <a:latin typeface="Segoe UI Semibold" panose="020B0702040204020203" pitchFamily="34" charset="0"/>
                <a:cs typeface="Segoe UI Semibold" panose="020B0702040204020203" pitchFamily="34" charset="0"/>
              </a:rPr>
              <a:t>and Analysis</a:t>
            </a:r>
          </a:p>
        </p:txBody>
      </p:sp>
      <p:sp>
        <p:nvSpPr>
          <p:cNvPr id="20" name="Title 8">
            <a:extLst>
              <a:ext uri="{FF2B5EF4-FFF2-40B4-BE49-F238E27FC236}">
                <a16:creationId xmlns:a16="http://schemas.microsoft.com/office/drawing/2014/main" id="{57D2B5A3-2A2C-2C39-029E-2BA328A31A18}"/>
              </a:ext>
            </a:extLst>
          </p:cNvPr>
          <p:cNvSpPr txBox="1">
            <a:spLocks/>
          </p:cNvSpPr>
          <p:nvPr/>
        </p:nvSpPr>
        <p:spPr>
          <a:xfrm>
            <a:off x="1007478" y="568015"/>
            <a:ext cx="1049209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a:noFill/>
                </a:ln>
                <a:solidFill>
                  <a:srgbClr val="FFFFFF"/>
                </a:solidFill>
                <a:effectLst/>
                <a:uLnTx/>
                <a:uFillTx/>
                <a:latin typeface="Segoe UI Semibold"/>
                <a:ea typeface="+mn-ea"/>
                <a:cs typeface="Segoe UI Semilight" panose="020B0402040204020203" pitchFamily="34" charset="0"/>
              </a:rPr>
              <a:t>Azure Open AI Batch Process</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Content Placeholder 13">
            <a:extLst>
              <a:ext uri="{FF2B5EF4-FFF2-40B4-BE49-F238E27FC236}">
                <a16:creationId xmlns:a16="http://schemas.microsoft.com/office/drawing/2014/main" id="{5EABCBEE-6D70-BFA6-8B1B-DD0C2469427A}"/>
              </a:ext>
            </a:extLst>
          </p:cNvPr>
          <p:cNvSpPr txBox="1">
            <a:spLocks/>
          </p:cNvSpPr>
          <p:nvPr/>
        </p:nvSpPr>
        <p:spPr>
          <a:xfrm>
            <a:off x="2444673" y="1015570"/>
            <a:ext cx="7617707" cy="2492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w="3175">
                  <a:noFill/>
                </a:ln>
                <a:solidFill>
                  <a:srgbClr val="50E6FF"/>
                </a:solidFill>
                <a:effectLst/>
                <a:uLnTx/>
                <a:uFillTx/>
                <a:latin typeface="Segoe UI"/>
                <a:ea typeface="+mn-ea"/>
                <a:cs typeface="Segoe UI" panose="020B0502040204020203" pitchFamily="34" charset="0"/>
              </a:rPr>
              <a:t>Easily enable existing batch processes to utilize new Azure OpenAI use cases</a:t>
            </a:r>
            <a:endParaRPr kumimoji="0" lang="en-US" sz="2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pic>
        <p:nvPicPr>
          <p:cNvPr id="22" name="Picture 21">
            <a:extLst>
              <a:ext uri="{FF2B5EF4-FFF2-40B4-BE49-F238E27FC236}">
                <a16:creationId xmlns:a16="http://schemas.microsoft.com/office/drawing/2014/main" id="{A9A00B3C-8986-D283-0159-494328CBAF9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425380" y="2736861"/>
            <a:ext cx="400110" cy="400110"/>
          </a:xfrm>
          <a:prstGeom prst="rect">
            <a:avLst/>
          </a:prstGeom>
        </p:spPr>
      </p:pic>
      <p:pic>
        <p:nvPicPr>
          <p:cNvPr id="23" name="Picture 6" descr="Spark Makes Inroads into NoSQL Ecosystem">
            <a:extLst>
              <a:ext uri="{FF2B5EF4-FFF2-40B4-BE49-F238E27FC236}">
                <a16:creationId xmlns:a16="http://schemas.microsoft.com/office/drawing/2014/main" id="{3178F6D3-AE82-0536-E425-CC308ED66850}"/>
              </a:ext>
            </a:extLst>
          </p:cNvPr>
          <p:cNvPicPr>
            <a:picLocks noChangeAspect="1" noChangeArrowheads="1"/>
          </p:cNvPicPr>
          <p:nvPr/>
        </p:nvPicPr>
        <p:blipFill>
          <a:blip r:embed="rId8" cstate="screen">
            <a:clrChange>
              <a:clrFrom>
                <a:srgbClr val="191919"/>
              </a:clrFrom>
              <a:clrTo>
                <a:srgbClr val="191919">
                  <a:alpha val="0"/>
                </a:srgbClr>
              </a:clrTo>
            </a:clrChange>
            <a:extLst>
              <a:ext uri="{28A0092B-C50C-407E-A947-70E740481C1C}">
                <a14:useLocalDpi xmlns:a14="http://schemas.microsoft.com/office/drawing/2010/main"/>
              </a:ext>
            </a:extLst>
          </a:blip>
          <a:srcRect/>
          <a:stretch>
            <a:fillRect/>
          </a:stretch>
        </p:blipFill>
        <p:spPr bwMode="auto">
          <a:xfrm>
            <a:off x="2847076" y="2571701"/>
            <a:ext cx="915448" cy="38603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3B68B708-0FD9-906D-6EA0-C56D100FD586}"/>
              </a:ext>
              <a:ext uri="{C183D7F6-B498-43B3-948B-1728B52AA6E4}">
                <adec:decorative xmlns:adec="http://schemas.microsoft.com/office/drawing/2017/decorative" val="1"/>
              </a:ext>
            </a:extLst>
          </p:cNvPr>
          <p:cNvSpPr/>
          <p:nvPr/>
        </p:nvSpPr>
        <p:spPr bwMode="auto">
          <a:xfrm>
            <a:off x="935581" y="3194061"/>
            <a:ext cx="1379707" cy="2384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Pipelines </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Or Azure Data Factory</a:t>
            </a:r>
          </a:p>
        </p:txBody>
      </p:sp>
      <p:sp>
        <p:nvSpPr>
          <p:cNvPr id="25" name="Rectangle: Rounded Corners 24">
            <a:extLst>
              <a:ext uri="{FF2B5EF4-FFF2-40B4-BE49-F238E27FC236}">
                <a16:creationId xmlns:a16="http://schemas.microsoft.com/office/drawing/2014/main" id="{22C27D00-F4A3-AF2E-067C-BAF75A082AA4}"/>
              </a:ext>
              <a:ext uri="{C183D7F6-B498-43B3-948B-1728B52AA6E4}">
                <adec:decorative xmlns:adec="http://schemas.microsoft.com/office/drawing/2017/decorative" val="1"/>
              </a:ext>
            </a:extLst>
          </p:cNvPr>
          <p:cNvSpPr/>
          <p:nvPr/>
        </p:nvSpPr>
        <p:spPr bwMode="auto">
          <a:xfrm flipH="1">
            <a:off x="686755" y="2519444"/>
            <a:ext cx="3075767" cy="1105046"/>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37B10B3D-1897-1A42-BBE0-E035E0B2A942}"/>
              </a:ext>
              <a:ext uri="{C183D7F6-B498-43B3-948B-1728B52AA6E4}">
                <adec:decorative xmlns:adec="http://schemas.microsoft.com/office/drawing/2017/decorative" val="1"/>
              </a:ext>
            </a:extLst>
          </p:cNvPr>
          <p:cNvSpPr txBox="1"/>
          <p:nvPr/>
        </p:nvSpPr>
        <p:spPr>
          <a:xfrm flipH="1">
            <a:off x="935581" y="3603542"/>
            <a:ext cx="2667526" cy="246221"/>
          </a:xfrm>
          <a:prstGeom prst="rect">
            <a:avLst/>
          </a:prstGeom>
          <a:noFill/>
        </p:spPr>
        <p:txBody>
          <a:bodyPr wrap="squar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Orchestration &amp; Storage &amp; Query</a:t>
            </a:r>
          </a:p>
        </p:txBody>
      </p:sp>
      <p:pic>
        <p:nvPicPr>
          <p:cNvPr id="27" name="Picture 26">
            <a:extLst>
              <a:ext uri="{FF2B5EF4-FFF2-40B4-BE49-F238E27FC236}">
                <a16:creationId xmlns:a16="http://schemas.microsoft.com/office/drawing/2014/main" id="{CEF5A855-6DD3-994E-F282-3D82F0133D1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392559" y="3588610"/>
            <a:ext cx="380180" cy="411005"/>
          </a:xfrm>
          <a:prstGeom prst="rect">
            <a:avLst/>
          </a:prstGeom>
        </p:spPr>
      </p:pic>
      <p:sp>
        <p:nvSpPr>
          <p:cNvPr id="28" name="Rectangle: Rounded Corners 27">
            <a:extLst>
              <a:ext uri="{FF2B5EF4-FFF2-40B4-BE49-F238E27FC236}">
                <a16:creationId xmlns:a16="http://schemas.microsoft.com/office/drawing/2014/main" id="{26B323C5-0A20-4DF2-3AAF-BF9DA36B7739}"/>
              </a:ext>
              <a:ext uri="{C183D7F6-B498-43B3-948B-1728B52AA6E4}">
                <adec:decorative xmlns:adec="http://schemas.microsoft.com/office/drawing/2017/decorative" val="1"/>
              </a:ext>
            </a:extLst>
          </p:cNvPr>
          <p:cNvSpPr/>
          <p:nvPr/>
        </p:nvSpPr>
        <p:spPr bwMode="auto">
          <a:xfrm flipH="1">
            <a:off x="7959124" y="2680533"/>
            <a:ext cx="1332411" cy="2008030"/>
          </a:xfrm>
          <a:prstGeom prst="roundRect">
            <a:avLst>
              <a:gd name="adj" fmla="val 7319"/>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47CCC9D8-08AE-90FF-4BDC-990D8DE8C6B5}"/>
              </a:ext>
              <a:ext uri="{C183D7F6-B498-43B3-948B-1728B52AA6E4}">
                <adec:decorative xmlns:adec="http://schemas.microsoft.com/office/drawing/2017/decorative" val="1"/>
              </a:ext>
            </a:extLst>
          </p:cNvPr>
          <p:cNvSpPr txBox="1"/>
          <p:nvPr/>
        </p:nvSpPr>
        <p:spPr>
          <a:xfrm>
            <a:off x="8074236" y="3971787"/>
            <a:ext cx="1131126" cy="553998"/>
          </a:xfrm>
          <a:prstGeom prst="rect">
            <a:avLst/>
          </a:prstGeom>
          <a:noFill/>
        </p:spPr>
        <p:txBody>
          <a:bodyPr wrap="square" rtlCol="0">
            <a:spAutoFit/>
          </a:bodyPr>
          <a:lstStyle/>
          <a:p>
            <a:pPr algn="ctr">
              <a:defRPr/>
            </a:pPr>
            <a:r>
              <a:rPr lang="en-US" sz="1000">
                <a:solidFill>
                  <a:prstClr val="white"/>
                </a:solidFill>
                <a:latin typeface="Segoe UI Semibold" panose="020B0702040204020203" pitchFamily="34" charset="0"/>
                <a:cs typeface="Segoe UI Semibold" panose="020B0702040204020203" pitchFamily="34" charset="0"/>
              </a:rPr>
              <a:t>Azure Databricks Notebook</a:t>
            </a:r>
          </a:p>
        </p:txBody>
      </p:sp>
      <p:sp>
        <p:nvSpPr>
          <p:cNvPr id="30" name="TextBox 29">
            <a:extLst>
              <a:ext uri="{FF2B5EF4-FFF2-40B4-BE49-F238E27FC236}">
                <a16:creationId xmlns:a16="http://schemas.microsoft.com/office/drawing/2014/main" id="{87FAC1CE-BB69-2E17-3DC1-449113364F44}"/>
              </a:ext>
              <a:ext uri="{C183D7F6-B498-43B3-948B-1728B52AA6E4}">
                <adec:decorative xmlns:adec="http://schemas.microsoft.com/office/drawing/2017/decorative" val="1"/>
              </a:ext>
            </a:extLst>
          </p:cNvPr>
          <p:cNvSpPr txBox="1"/>
          <p:nvPr/>
        </p:nvSpPr>
        <p:spPr>
          <a:xfrm>
            <a:off x="8306405" y="4682759"/>
            <a:ext cx="599844" cy="246221"/>
          </a:xfrm>
          <a:prstGeom prst="rect">
            <a:avLst/>
          </a:prstGeom>
          <a:noFill/>
        </p:spPr>
        <p:txBody>
          <a:bodyPr wrap="none" rtlCol="0">
            <a:spAutoFit/>
          </a:bodyPr>
          <a:lstStyle/>
          <a:p>
            <a:pPr algn="ctr">
              <a:defRPr/>
            </a:pPr>
            <a:r>
              <a:rPr lang="en-CA" sz="1000">
                <a:solidFill>
                  <a:prstClr val="white"/>
                </a:solidFill>
                <a:latin typeface="Segoe UI Semibold" panose="020B0702040204020203" pitchFamily="34" charset="0"/>
                <a:cs typeface="Segoe UI Semibold" panose="020B0702040204020203" pitchFamily="34" charset="0"/>
              </a:rPr>
              <a:t>Python</a:t>
            </a:r>
          </a:p>
        </p:txBody>
      </p:sp>
    </p:spTree>
    <p:extLst>
      <p:ext uri="{BB962C8B-B14F-4D97-AF65-F5344CB8AC3E}">
        <p14:creationId xmlns:p14="http://schemas.microsoft.com/office/powerpoint/2010/main" val="181924800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p:txBody>
          <a:bodyPr/>
          <a:lstStyle/>
          <a:p>
            <a:r>
              <a:rPr lang="en-US" sz="3600">
                <a:gradFill flip="none" rotWithShape="1">
                  <a:gsLst>
                    <a:gs pos="0">
                      <a:srgbClr val="CD9AD0"/>
                    </a:gs>
                    <a:gs pos="100000">
                      <a:srgbClr val="8EC8E8"/>
                    </a:gs>
                  </a:gsLst>
                  <a:lin ang="10800000" scaled="1"/>
                  <a:tileRect/>
                </a:gradFill>
              </a:rPr>
              <a:t>Contact Center Analytics using Speech API &amp; Azure </a:t>
            </a:r>
            <a:r>
              <a:rPr lang="en-US" sz="3600" err="1">
                <a:gradFill flip="none" rotWithShape="1">
                  <a:gsLst>
                    <a:gs pos="0">
                      <a:srgbClr val="CD9AD0"/>
                    </a:gs>
                    <a:gs pos="100000">
                      <a:srgbClr val="8EC8E8"/>
                    </a:gs>
                  </a:gsLst>
                  <a:lin ang="10800000" scaled="1"/>
                  <a:tileRect/>
                </a:gradFill>
              </a:rPr>
              <a:t>OpenAI</a:t>
            </a:r>
            <a:br>
              <a:rPr lang="en-US"/>
            </a:br>
            <a:r>
              <a:rPr lang="en-US" sz="2000" spc="0">
                <a:solidFill>
                  <a:schemeClr val="accent1"/>
                </a:solidFill>
                <a:cs typeface="Segoe UI"/>
              </a:rPr>
              <a:t>Extract rich insights from call transcripts</a:t>
            </a:r>
            <a:endParaRPr lang="en-US" spc="0">
              <a:solidFill>
                <a:schemeClr val="accent1"/>
              </a:solidFill>
              <a:cs typeface="Segoe UI"/>
            </a:endParaRPr>
          </a:p>
        </p:txBody>
      </p:sp>
      <p:grpSp>
        <p:nvGrpSpPr>
          <p:cNvPr id="171" name="Group 170" descr="Contact Center Analytics using Speech API &amp; OpenAI diagram: &#10;&#10;Person-to-Person Conversation&#10;Intelligent Transcription&#10;Exploration&#10;Power BI Insights&#10;CRM&#10;">
            <a:extLst>
              <a:ext uri="{FF2B5EF4-FFF2-40B4-BE49-F238E27FC236}">
                <a16:creationId xmlns:a16="http://schemas.microsoft.com/office/drawing/2014/main" id="{075603C6-5499-3C26-FB70-10FFF0AD532D}"/>
              </a:ext>
            </a:extLst>
          </p:cNvPr>
          <p:cNvGrpSpPr/>
          <p:nvPr/>
        </p:nvGrpSpPr>
        <p:grpSpPr>
          <a:xfrm>
            <a:off x="1002125" y="1501661"/>
            <a:ext cx="10030319" cy="4777716"/>
            <a:chOff x="1002125" y="1520961"/>
            <a:chExt cx="10030319" cy="4777716"/>
          </a:xfrm>
        </p:grpSpPr>
        <p:grpSp>
          <p:nvGrpSpPr>
            <p:cNvPr id="6" name="Group 5"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0BC3BAE9-46FD-21A3-1276-E6BDD883BD27}"/>
                </a:ext>
                <a:ext uri="{C183D7F6-B498-43B3-948B-1728B52AA6E4}">
                  <adec:decorative xmlns:adec="http://schemas.microsoft.com/office/drawing/2017/decorative" val="0"/>
                </a:ext>
              </a:extLst>
            </p:cNvPr>
            <p:cNvGrpSpPr/>
            <p:nvPr/>
          </p:nvGrpSpPr>
          <p:grpSpPr>
            <a:xfrm>
              <a:off x="1459513" y="4168376"/>
              <a:ext cx="1397019" cy="746601"/>
              <a:chOff x="3294180" y="5538736"/>
              <a:chExt cx="1566838" cy="837356"/>
            </a:xfrm>
          </p:grpSpPr>
          <p:sp>
            <p:nvSpPr>
              <p:cNvPr id="37" name="TextBox 36">
                <a:extLst>
                  <a:ext uri="{FF2B5EF4-FFF2-40B4-BE49-F238E27FC236}">
                    <a16:creationId xmlns:a16="http://schemas.microsoft.com/office/drawing/2014/main" id="{27C8CE4F-684B-8F9F-4AFB-89D14B65666E}"/>
                  </a:ext>
                  <a:ext uri="{C183D7F6-B498-43B3-948B-1728B52AA6E4}">
                    <adec:decorative xmlns:adec="http://schemas.microsoft.com/office/drawing/2017/decorative" val="1"/>
                  </a:ext>
                </a:extLst>
              </p:cNvPr>
              <p:cNvSpPr txBox="1"/>
              <p:nvPr/>
            </p:nvSpPr>
            <p:spPr>
              <a:xfrm>
                <a:off x="3294180" y="6056576"/>
                <a:ext cx="1566838" cy="319516"/>
              </a:xfrm>
              <a:prstGeom prst="rect">
                <a:avLst/>
              </a:prstGeom>
              <a:noFill/>
            </p:spPr>
            <p:txBody>
              <a:bodyPr wrap="square" rtlCol="0">
                <a:spAutoFit/>
              </a:bodyPr>
              <a:lstStyle/>
              <a:p>
                <a:pPr marL="0" marR="0" lvl="0" indent="0" algn="ctr" defTabSz="914400" rtl="0" eaLnBrk="1" fontAlgn="auto" latinLnBrk="0" hangingPunct="1">
                  <a:lnSpc>
                    <a:spcPts val="17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Call-Center Agent</a:t>
                </a:r>
                <a:endParaRPr kumimoji="0" lang="en-CA"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grpSp>
            <p:nvGrpSpPr>
              <p:cNvPr id="38" name="assistance" descr="assistance, person">
                <a:extLst>
                  <a:ext uri="{FF2B5EF4-FFF2-40B4-BE49-F238E27FC236}">
                    <a16:creationId xmlns:a16="http://schemas.microsoft.com/office/drawing/2014/main" id="{11904479-7666-8B06-9B6A-EFF8B6990560}"/>
                  </a:ext>
                </a:extLst>
              </p:cNvPr>
              <p:cNvGrpSpPr/>
              <p:nvPr/>
            </p:nvGrpSpPr>
            <p:grpSpPr>
              <a:xfrm>
                <a:off x="3832132" y="5538736"/>
                <a:ext cx="419844" cy="492680"/>
                <a:chOff x="1674793" y="3086100"/>
                <a:chExt cx="302990" cy="340344"/>
              </a:xfrm>
            </p:grpSpPr>
            <p:grpSp>
              <p:nvGrpSpPr>
                <p:cNvPr id="40" name="Group 39">
                  <a:extLst>
                    <a:ext uri="{FF2B5EF4-FFF2-40B4-BE49-F238E27FC236}">
                      <a16:creationId xmlns:a16="http://schemas.microsoft.com/office/drawing/2014/main" id="{2142752B-16A1-504E-5E5B-813D2906D95E}"/>
                    </a:ext>
                  </a:extLst>
                </p:cNvPr>
                <p:cNvGrpSpPr/>
                <p:nvPr/>
              </p:nvGrpSpPr>
              <p:grpSpPr>
                <a:xfrm>
                  <a:off x="1674793" y="3086100"/>
                  <a:ext cx="302990" cy="340344"/>
                  <a:chOff x="4666301" y="3313048"/>
                  <a:chExt cx="193675" cy="217553"/>
                </a:xfrm>
              </p:grpSpPr>
              <p:sp>
                <p:nvSpPr>
                  <p:cNvPr id="42" name="Freeform 41">
                    <a:extLst>
                      <a:ext uri="{FF2B5EF4-FFF2-40B4-BE49-F238E27FC236}">
                        <a16:creationId xmlns:a16="http://schemas.microsoft.com/office/drawing/2014/main" id="{B8F2CE0F-5F38-AA76-3191-A582AA8C4865}"/>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3" name="Oval 42">
                    <a:extLst>
                      <a:ext uri="{FF2B5EF4-FFF2-40B4-BE49-F238E27FC236}">
                        <a16:creationId xmlns:a16="http://schemas.microsoft.com/office/drawing/2014/main" id="{40E5035D-A937-F265-E267-4BF166AC5D41}"/>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sp>
              <p:nvSpPr>
                <p:cNvPr id="41" name="Freeform 71">
                  <a:extLst>
                    <a:ext uri="{FF2B5EF4-FFF2-40B4-BE49-F238E27FC236}">
                      <a16:creationId xmlns:a16="http://schemas.microsoft.com/office/drawing/2014/main" id="{D1FD1F32-D5F7-A5E4-B1BD-9AF9467D1AD1}"/>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44DDE38E-5936-5D70-0392-3617FFB86B0C}"/>
                </a:ext>
                <a:ext uri="{C183D7F6-B498-43B3-948B-1728B52AA6E4}">
                  <adec:decorative xmlns:adec="http://schemas.microsoft.com/office/drawing/2017/decorative" val="1"/>
                </a:ext>
              </a:extLst>
            </p:cNvPr>
            <p:cNvGrpSpPr/>
            <p:nvPr/>
          </p:nvGrpSpPr>
          <p:grpSpPr>
            <a:xfrm>
              <a:off x="1002125" y="3033163"/>
              <a:ext cx="1301237" cy="1053589"/>
              <a:chOff x="302782" y="2762747"/>
              <a:chExt cx="1301237" cy="1181660"/>
            </a:xfrm>
          </p:grpSpPr>
          <p:sp>
            <p:nvSpPr>
              <p:cNvPr id="51" name="TextBox 50">
                <a:extLst>
                  <a:ext uri="{FF2B5EF4-FFF2-40B4-BE49-F238E27FC236}">
                    <a16:creationId xmlns:a16="http://schemas.microsoft.com/office/drawing/2014/main" id="{EC71A51D-EC4D-219A-8FC8-E4C342A8D170}"/>
                  </a:ext>
                  <a:ext uri="{C183D7F6-B498-43B3-948B-1728B52AA6E4}">
                    <adec:decorative xmlns:adec="http://schemas.microsoft.com/office/drawing/2017/decorative" val="1"/>
                  </a:ext>
                </a:extLst>
              </p:cNvPr>
              <p:cNvSpPr txBox="1"/>
              <p:nvPr/>
            </p:nvSpPr>
            <p:spPr>
              <a:xfrm>
                <a:off x="302782" y="3156447"/>
                <a:ext cx="1079142" cy="41422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Person-to-Person</a:t>
                </a:r>
                <a:b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Conversation</a:t>
                </a:r>
                <a:endParaRPr kumimoji="0" lang="en-CA"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cxnSp>
            <p:nvCxnSpPr>
              <p:cNvPr id="52" name="Straight Arrow Connector 51">
                <a:extLst>
                  <a:ext uri="{FF2B5EF4-FFF2-40B4-BE49-F238E27FC236}">
                    <a16:creationId xmlns:a16="http://schemas.microsoft.com/office/drawing/2014/main" id="{FE6ED50F-503B-BF60-58FA-48717F729D64}"/>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noFill/>
              <a:ln w="12700" cap="flat" cmpd="sng" algn="ctr">
                <a:solidFill>
                  <a:sysClr val="window" lastClr="FFFFFF"/>
                </a:solidFill>
                <a:prstDash val="dash"/>
                <a:headEnd type="triangle"/>
                <a:tailEnd type="triangle"/>
              </a:ln>
              <a:effectLst/>
            </p:spPr>
          </p:cxnSp>
        </p:grpSp>
        <p:cxnSp>
          <p:nvCxnSpPr>
            <p:cNvPr id="53" name="Straight Arrow Connector 52">
              <a:extLst>
                <a:ext uri="{FF2B5EF4-FFF2-40B4-BE49-F238E27FC236}">
                  <a16:creationId xmlns:a16="http://schemas.microsoft.com/office/drawing/2014/main" id="{35A3A384-783C-AFEE-892D-D5DA841270EC}"/>
                </a:ext>
                <a:ext uri="{C183D7F6-B498-43B3-948B-1728B52AA6E4}">
                  <adec:decorative xmlns:adec="http://schemas.microsoft.com/office/drawing/2017/decorative" val="1"/>
                </a:ext>
              </a:extLst>
            </p:cNvPr>
            <p:cNvCxnSpPr>
              <a:cxnSpLocks/>
            </p:cNvCxnSpPr>
            <p:nvPr/>
          </p:nvCxnSpPr>
          <p:spPr>
            <a:xfrm rot="10800000" flipH="1">
              <a:off x="5029783" y="3718773"/>
              <a:ext cx="383433" cy="0"/>
            </a:xfrm>
            <a:prstGeom prst="straightConnector1">
              <a:avLst/>
            </a:prstGeom>
            <a:noFill/>
            <a:ln w="12700" cap="flat" cmpd="sng" algn="ctr">
              <a:solidFill>
                <a:sysClr val="window" lastClr="FFFFFF"/>
              </a:solidFill>
              <a:prstDash val="solid"/>
              <a:headEnd type="none"/>
              <a:tailEnd type="triangle"/>
            </a:ln>
            <a:effectLst/>
          </p:spPr>
        </p:cxnSp>
        <p:cxnSp>
          <p:nvCxnSpPr>
            <p:cNvPr id="54" name="Straight Arrow Connector 53">
              <a:extLst>
                <a:ext uri="{FF2B5EF4-FFF2-40B4-BE49-F238E27FC236}">
                  <a16:creationId xmlns:a16="http://schemas.microsoft.com/office/drawing/2014/main" id="{43E7F250-7E61-630A-7D5D-4949648B9746}"/>
                </a:ext>
                <a:ext uri="{C183D7F6-B498-43B3-948B-1728B52AA6E4}">
                  <adec:decorative xmlns:adec="http://schemas.microsoft.com/office/drawing/2017/decorative" val="1"/>
                </a:ext>
              </a:extLst>
            </p:cNvPr>
            <p:cNvCxnSpPr>
              <a:cxnSpLocks/>
            </p:cNvCxnSpPr>
            <p:nvPr/>
          </p:nvCxnSpPr>
          <p:spPr>
            <a:xfrm flipV="1">
              <a:off x="8095918" y="3033161"/>
              <a:ext cx="788218" cy="613464"/>
            </a:xfrm>
            <a:prstGeom prst="straightConnector1">
              <a:avLst/>
            </a:prstGeom>
            <a:noFill/>
            <a:ln w="12700" cap="flat" cmpd="sng" algn="ctr">
              <a:solidFill>
                <a:sysClr val="window" lastClr="FFFFFF"/>
              </a:solidFill>
              <a:prstDash val="solid"/>
              <a:headEnd type="none"/>
              <a:tailEnd type="triangle"/>
            </a:ln>
            <a:effectLst/>
          </p:spPr>
        </p:cxnSp>
        <p:grpSp>
          <p:nvGrpSpPr>
            <p:cNvPr id="55" name="Group 54">
              <a:extLst>
                <a:ext uri="{FF2B5EF4-FFF2-40B4-BE49-F238E27FC236}">
                  <a16:creationId xmlns:a16="http://schemas.microsoft.com/office/drawing/2014/main" id="{E89931E4-CE63-2B3A-E8FB-44F7C529C1C6}"/>
                </a:ext>
                <a:ext uri="{C183D7F6-B498-43B3-948B-1728B52AA6E4}">
                  <adec:decorative xmlns:adec="http://schemas.microsoft.com/office/drawing/2017/decorative" val="1"/>
                </a:ext>
              </a:extLst>
            </p:cNvPr>
            <p:cNvGrpSpPr/>
            <p:nvPr/>
          </p:nvGrpSpPr>
          <p:grpSpPr>
            <a:xfrm>
              <a:off x="1566117" y="2068488"/>
              <a:ext cx="1183811" cy="1045859"/>
              <a:chOff x="902152" y="1690912"/>
              <a:chExt cx="1327711" cy="1172991"/>
            </a:xfrm>
          </p:grpSpPr>
          <p:sp>
            <p:nvSpPr>
              <p:cNvPr id="56" name="Rectangle 55">
                <a:extLst>
                  <a:ext uri="{FF2B5EF4-FFF2-40B4-BE49-F238E27FC236}">
                    <a16:creationId xmlns:a16="http://schemas.microsoft.com/office/drawing/2014/main" id="{DF107186-04DC-98F9-7EC6-DAE3278EF396}"/>
                  </a:ext>
                  <a:ext uri="{C183D7F6-B498-43B3-948B-1728B52AA6E4}">
                    <adec:decorative xmlns:adec="http://schemas.microsoft.com/office/drawing/2017/decorative" val="1"/>
                  </a:ext>
                </a:extLst>
              </p:cNvPr>
              <p:cNvSpPr/>
              <p:nvPr/>
            </p:nvSpPr>
            <p:spPr bwMode="auto">
              <a:xfrm>
                <a:off x="902152" y="2244369"/>
                <a:ext cx="1327711"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Caller</a:t>
                </a:r>
                <a:endParaRPr kumimoji="0" lang="en-CA"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pic>
            <p:nvPicPr>
              <p:cNvPr id="57" name="Graphic 56">
                <a:extLst>
                  <a:ext uri="{FF2B5EF4-FFF2-40B4-BE49-F238E27FC236}">
                    <a16:creationId xmlns:a16="http://schemas.microsoft.com/office/drawing/2014/main" id="{044970F0-4577-D8C6-9516-58AEC9DF10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9848" y="1690912"/>
                <a:ext cx="666708" cy="666708"/>
              </a:xfrm>
              <a:prstGeom prst="rect">
                <a:avLst/>
              </a:prstGeom>
            </p:spPr>
          </p:pic>
          <p:pic>
            <p:nvPicPr>
              <p:cNvPr id="58" name="Graphic 57">
                <a:extLst>
                  <a:ext uri="{FF2B5EF4-FFF2-40B4-BE49-F238E27FC236}">
                    <a16:creationId xmlns:a16="http://schemas.microsoft.com/office/drawing/2014/main" id="{C3CDA370-E464-9885-3D1A-4BB987596BE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370713" y="1914736"/>
                <a:ext cx="667295" cy="667295"/>
              </a:xfrm>
              <a:prstGeom prst="rect">
                <a:avLst/>
              </a:prstGeom>
            </p:spPr>
          </p:pic>
        </p:grpSp>
        <p:grpSp>
          <p:nvGrpSpPr>
            <p:cNvPr id="59" name="Group 58">
              <a:extLst>
                <a:ext uri="{FF2B5EF4-FFF2-40B4-BE49-F238E27FC236}">
                  <a16:creationId xmlns:a16="http://schemas.microsoft.com/office/drawing/2014/main" id="{0ABF2471-2752-5FAD-6D38-2145A0421FE7}"/>
                </a:ext>
                <a:ext uri="{C183D7F6-B498-43B3-948B-1728B52AA6E4}">
                  <adec:decorative xmlns:adec="http://schemas.microsoft.com/office/drawing/2017/decorative" val="1"/>
                </a:ext>
              </a:extLst>
            </p:cNvPr>
            <p:cNvGrpSpPr/>
            <p:nvPr/>
          </p:nvGrpSpPr>
          <p:grpSpPr>
            <a:xfrm>
              <a:off x="3259950" y="3509662"/>
              <a:ext cx="716863" cy="749862"/>
              <a:chOff x="1074214" y="4641627"/>
              <a:chExt cx="804003" cy="841015"/>
            </a:xfrm>
          </p:grpSpPr>
          <p:grpSp>
            <p:nvGrpSpPr>
              <p:cNvPr id="60" name="server 2" descr="server">
                <a:extLst>
                  <a:ext uri="{FF2B5EF4-FFF2-40B4-BE49-F238E27FC236}">
                    <a16:creationId xmlns:a16="http://schemas.microsoft.com/office/drawing/2014/main" id="{7906ED87-15C1-42B9-7BE2-0F9849A360CE}"/>
                  </a:ext>
                </a:extLst>
              </p:cNvPr>
              <p:cNvGrpSpPr>
                <a:grpSpLocks noChangeAspect="1"/>
              </p:cNvGrpSpPr>
              <p:nvPr/>
            </p:nvGrpSpPr>
            <p:grpSpPr bwMode="auto">
              <a:xfrm>
                <a:off x="1260484" y="4641627"/>
                <a:ext cx="431460" cy="384177"/>
                <a:chOff x="1608" y="1359"/>
                <a:chExt cx="292" cy="260"/>
              </a:xfrm>
            </p:grpSpPr>
            <p:sp>
              <p:nvSpPr>
                <p:cNvPr id="62" name="AutoShape 11">
                  <a:extLst>
                    <a:ext uri="{FF2B5EF4-FFF2-40B4-BE49-F238E27FC236}">
                      <a16:creationId xmlns:a16="http://schemas.microsoft.com/office/drawing/2014/main" id="{DD6DC2E5-2B02-01A2-36B3-81CC43B17BC5}"/>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Rectangle 13">
                  <a:extLst>
                    <a:ext uri="{FF2B5EF4-FFF2-40B4-BE49-F238E27FC236}">
                      <a16:creationId xmlns:a16="http://schemas.microsoft.com/office/drawing/2014/main" id="{8902F49C-304D-624B-B833-3E5FD11CC685}"/>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64" name="Rectangle 14">
                  <a:extLst>
                    <a:ext uri="{FF2B5EF4-FFF2-40B4-BE49-F238E27FC236}">
                      <a16:creationId xmlns:a16="http://schemas.microsoft.com/office/drawing/2014/main" id="{A5229707-93AA-54D4-6356-6FF187BE203C}"/>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65" name="Rectangle 15">
                  <a:extLst>
                    <a:ext uri="{FF2B5EF4-FFF2-40B4-BE49-F238E27FC236}">
                      <a16:creationId xmlns:a16="http://schemas.microsoft.com/office/drawing/2014/main" id="{FB1FA97F-043F-B387-C014-E01DA2A51EB3}"/>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66" name="Rectangle 16">
                  <a:extLst>
                    <a:ext uri="{FF2B5EF4-FFF2-40B4-BE49-F238E27FC236}">
                      <a16:creationId xmlns:a16="http://schemas.microsoft.com/office/drawing/2014/main" id="{1C3965AB-A62A-993F-5791-2775487E7336}"/>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67" name="Rectangle 17">
                  <a:extLst>
                    <a:ext uri="{FF2B5EF4-FFF2-40B4-BE49-F238E27FC236}">
                      <a16:creationId xmlns:a16="http://schemas.microsoft.com/office/drawing/2014/main" id="{F9D8E361-50DD-8DB0-EB93-00A4750D8F0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69" name="Rectangle 18">
                  <a:extLst>
                    <a:ext uri="{FF2B5EF4-FFF2-40B4-BE49-F238E27FC236}">
                      <a16:creationId xmlns:a16="http://schemas.microsoft.com/office/drawing/2014/main" id="{22FCDFF2-96FF-DC3C-B07D-6DABF4EA6D3B}"/>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71" name="Rectangle 19">
                  <a:extLst>
                    <a:ext uri="{FF2B5EF4-FFF2-40B4-BE49-F238E27FC236}">
                      <a16:creationId xmlns:a16="http://schemas.microsoft.com/office/drawing/2014/main" id="{B8C6F5F9-E4BB-EBC5-CE36-836B79B9CCC8}"/>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73" name="Rectangle 20">
                  <a:extLst>
                    <a:ext uri="{FF2B5EF4-FFF2-40B4-BE49-F238E27FC236}">
                      <a16:creationId xmlns:a16="http://schemas.microsoft.com/office/drawing/2014/main" id="{8B327EAB-EE3D-E704-0FF6-7EF3C6F067AA}"/>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21">
                  <a:extLst>
                    <a:ext uri="{FF2B5EF4-FFF2-40B4-BE49-F238E27FC236}">
                      <a16:creationId xmlns:a16="http://schemas.microsoft.com/office/drawing/2014/main" id="{A17F9ED9-BD7A-BF11-B5E4-F09D98F1E1DA}"/>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22">
                  <a:extLst>
                    <a:ext uri="{FF2B5EF4-FFF2-40B4-BE49-F238E27FC236}">
                      <a16:creationId xmlns:a16="http://schemas.microsoft.com/office/drawing/2014/main" id="{F9062DAD-DB96-6200-89F1-DF870DA94B1C}"/>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81" name="Rectangle 23">
                  <a:extLst>
                    <a:ext uri="{FF2B5EF4-FFF2-40B4-BE49-F238E27FC236}">
                      <a16:creationId xmlns:a16="http://schemas.microsoft.com/office/drawing/2014/main" id="{839306C5-044F-EB44-8724-72DB69449FC8}"/>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sp>
              <p:nvSpPr>
                <p:cNvPr id="82" name="Rectangle 24">
                  <a:extLst>
                    <a:ext uri="{FF2B5EF4-FFF2-40B4-BE49-F238E27FC236}">
                      <a16:creationId xmlns:a16="http://schemas.microsoft.com/office/drawing/2014/main" id="{D22F664B-F586-ADF2-736E-113A6B72436D}"/>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69AC5F6F-076A-CB2A-A364-34518B619ADC}"/>
                  </a:ext>
                  <a:ext uri="{C183D7F6-B498-43B3-948B-1728B52AA6E4}">
                    <adec:decorative xmlns:adec="http://schemas.microsoft.com/office/drawing/2017/decorative" val="1"/>
                  </a:ext>
                </a:extLst>
              </p:cNvPr>
              <p:cNvSpPr txBox="1"/>
              <p:nvPr/>
            </p:nvSpPr>
            <p:spPr>
              <a:xfrm>
                <a:off x="1074214" y="5068414"/>
                <a:ext cx="804003" cy="41422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t>Telephony</a:t>
                </a:r>
                <a:br>
                  <a:rPr kumimoji="0" lang="en-CA" sz="900" b="0" i="0" u="none" strike="noStrike" kern="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br>
                <a:r>
                  <a:rPr kumimoji="0" lang="en-CA" sz="900" b="0" i="0" u="none" strike="noStrike" kern="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t>Server</a:t>
                </a:r>
                <a:endParaRPr kumimoji="0" lang="en-US" sz="900" b="0" i="0" u="none" strike="noStrike" kern="0" cap="none" spc="0" normalizeH="0" baseline="0" noProof="0">
                  <a:ln>
                    <a:noFill/>
                  </a:ln>
                  <a:solidFill>
                    <a:prstClr val="white">
                      <a:lumMod val="65000"/>
                    </a:prstClr>
                  </a:solidFill>
                  <a:effectLst/>
                  <a:uLnTx/>
                  <a:uFillTx/>
                  <a:latin typeface="Segoe UI"/>
                  <a:ea typeface="+mn-ea"/>
                  <a:cs typeface="Segoe UI Semibold" panose="020B0702040204020203" pitchFamily="34" charset="0"/>
                </a:endParaRPr>
              </a:p>
            </p:txBody>
          </p:sp>
        </p:grpSp>
        <p:sp>
          <p:nvSpPr>
            <p:cNvPr id="83" name="TextBox 82">
              <a:extLst>
                <a:ext uri="{FF2B5EF4-FFF2-40B4-BE49-F238E27FC236}">
                  <a16:creationId xmlns:a16="http://schemas.microsoft.com/office/drawing/2014/main" id="{741E3D58-8ED2-F926-3B23-7F3CF1BF0CC8}"/>
                </a:ext>
                <a:ext uri="{C183D7F6-B498-43B3-948B-1728B52AA6E4}">
                  <adec:decorative xmlns:adec="http://schemas.microsoft.com/office/drawing/2017/decorative" val="1"/>
                </a:ext>
              </a:extLst>
            </p:cNvPr>
            <p:cNvSpPr txBox="1"/>
            <p:nvPr/>
          </p:nvSpPr>
          <p:spPr>
            <a:xfrm>
              <a:off x="4397429" y="3884703"/>
              <a:ext cx="579005"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t>Azure</a:t>
              </a:r>
              <a:br>
                <a:rPr kumimoji="0" lang="en-US" sz="900" b="0" i="0" u="none" strike="noStrike" kern="120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br>
              <a:r>
                <a:rPr kumimoji="0" lang="en-US" sz="900" b="0" i="0" u="none" strike="noStrike" kern="1200" cap="none" spc="0" normalizeH="0" baseline="0" noProof="0">
                  <a:ln>
                    <a:noFill/>
                  </a:ln>
                  <a:solidFill>
                    <a:prstClr val="white">
                      <a:lumMod val="65000"/>
                    </a:prstClr>
                  </a:solidFill>
                  <a:effectLst/>
                  <a:uLnTx/>
                  <a:uFillTx/>
                  <a:latin typeface="Segoe UI"/>
                  <a:ea typeface="+mn-ea"/>
                  <a:cs typeface="Segoe UI Semibold" panose="020B0702040204020203" pitchFamily="34" charset="0"/>
                </a:rPr>
                <a:t>Storage</a:t>
              </a:r>
            </a:p>
          </p:txBody>
        </p:sp>
        <p:cxnSp>
          <p:nvCxnSpPr>
            <p:cNvPr id="84" name="Connector: Elbow 83">
              <a:extLst>
                <a:ext uri="{FF2B5EF4-FFF2-40B4-BE49-F238E27FC236}">
                  <a16:creationId xmlns:a16="http://schemas.microsoft.com/office/drawing/2014/main" id="{FEEA890E-54D8-20B6-0055-16EC534704E4}"/>
                </a:ext>
                <a:ext uri="{C183D7F6-B498-43B3-948B-1728B52AA6E4}">
                  <adec:decorative xmlns:adec="http://schemas.microsoft.com/office/drawing/2017/decorative" val="1"/>
                </a:ext>
              </a:extLst>
            </p:cNvPr>
            <p:cNvCxnSpPr>
              <a:cxnSpLocks/>
              <a:stCxn id="58" idx="3"/>
              <a:endCxn id="62" idx="0"/>
            </p:cNvCxnSpPr>
            <p:nvPr/>
          </p:nvCxnSpPr>
          <p:spPr>
            <a:xfrm>
              <a:off x="2578865" y="2565539"/>
              <a:ext cx="1039516" cy="944124"/>
            </a:xfrm>
            <a:prstGeom prst="bentConnector2">
              <a:avLst/>
            </a:prstGeom>
            <a:noFill/>
            <a:ln w="12700" cap="flat" cmpd="sng" algn="ctr">
              <a:solidFill>
                <a:sysClr val="window" lastClr="FFFFFF"/>
              </a:solidFill>
              <a:prstDash val="solid"/>
              <a:headEnd type="none"/>
              <a:tailEnd type="triangle"/>
            </a:ln>
            <a:effectLst/>
          </p:spPr>
        </p:cxnSp>
        <p:sp>
          <p:nvSpPr>
            <p:cNvPr id="85" name="Rectangle: Rounded Corners 84">
              <a:extLst>
                <a:ext uri="{FF2B5EF4-FFF2-40B4-BE49-F238E27FC236}">
                  <a16:creationId xmlns:a16="http://schemas.microsoft.com/office/drawing/2014/main" id="{7E98B9AA-7020-060C-C2D1-368D9A6CF5F1}"/>
                </a:ext>
                <a:ext uri="{C183D7F6-B498-43B3-948B-1728B52AA6E4}">
                  <adec:decorative xmlns:adec="http://schemas.microsoft.com/office/drawing/2017/decorative" val="1"/>
                </a:ext>
              </a:extLst>
            </p:cNvPr>
            <p:cNvSpPr/>
            <p:nvPr/>
          </p:nvSpPr>
          <p:spPr bwMode="auto">
            <a:xfrm>
              <a:off x="5525878" y="2667622"/>
              <a:ext cx="2390859" cy="2102301"/>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53EC4E9C-D158-24EA-4673-42B5F80BAB4B}"/>
                </a:ext>
                <a:ext uri="{C183D7F6-B498-43B3-948B-1728B52AA6E4}">
                  <adec:decorative xmlns:adec="http://schemas.microsoft.com/office/drawing/2017/decorative" val="1"/>
                </a:ext>
              </a:extLst>
            </p:cNvPr>
            <p:cNvSpPr/>
            <p:nvPr/>
          </p:nvSpPr>
          <p:spPr bwMode="auto">
            <a:xfrm>
              <a:off x="5525878" y="4193602"/>
              <a:ext cx="2390859" cy="552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Azure Cognitive Services –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Speech &amp; </a:t>
              </a:r>
              <a:r>
                <a:rPr kumimoji="0" lang="en-US" sz="900" b="0" i="0" u="none" strike="noStrike" kern="0" cap="none" spc="0" normalizeH="0" baseline="0" noProof="0" err="1">
                  <a:ln>
                    <a:noFill/>
                  </a:ln>
                  <a:solidFill>
                    <a:prstClr val="white"/>
                  </a:solidFill>
                  <a:effectLst/>
                  <a:uLnTx/>
                  <a:uFillTx/>
                  <a:latin typeface="Segoe UI"/>
                  <a:ea typeface="+mn-ea"/>
                  <a:cs typeface="Segoe UI Semibold" panose="020B0702040204020203" pitchFamily="34" charset="0"/>
                </a:rPr>
                <a:t>OpenAI</a:t>
              </a:r>
              <a:endParaRPr kumimoji="0" lang="en-CA"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89" name="TextBox 88">
              <a:extLst>
                <a:ext uri="{FF2B5EF4-FFF2-40B4-BE49-F238E27FC236}">
                  <a16:creationId xmlns:a16="http://schemas.microsoft.com/office/drawing/2014/main" id="{1A4BC70B-C088-6632-7587-6E1980C40105}"/>
                </a:ext>
                <a:ext uri="{C183D7F6-B498-43B3-948B-1728B52AA6E4}">
                  <adec:decorative xmlns:adec="http://schemas.microsoft.com/office/drawing/2017/decorative" val="1"/>
                </a:ext>
              </a:extLst>
            </p:cNvPr>
            <p:cNvSpPr txBox="1"/>
            <p:nvPr/>
          </p:nvSpPr>
          <p:spPr>
            <a:xfrm>
              <a:off x="5881065" y="2731726"/>
              <a:ext cx="181636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Intelligent Transcription</a:t>
              </a:r>
              <a:endParaRPr kumimoji="0" lang="en-CA" sz="12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p:txBody>
        </p:sp>
        <p:pic>
          <p:nvPicPr>
            <p:cNvPr id="90" name="Graphic 89">
              <a:extLst>
                <a:ext uri="{FF2B5EF4-FFF2-40B4-BE49-F238E27FC236}">
                  <a16:creationId xmlns:a16="http://schemas.microsoft.com/office/drawing/2014/main" id="{E57BC322-EC75-F8EF-7FA6-90DF36F45C4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999633" y="3432441"/>
              <a:ext cx="327303" cy="327303"/>
            </a:xfrm>
            <a:prstGeom prst="rect">
              <a:avLst/>
            </a:prstGeom>
          </p:spPr>
        </p:pic>
        <p:sp>
          <p:nvSpPr>
            <p:cNvPr id="109" name="TextBox 108">
              <a:extLst>
                <a:ext uri="{FF2B5EF4-FFF2-40B4-BE49-F238E27FC236}">
                  <a16:creationId xmlns:a16="http://schemas.microsoft.com/office/drawing/2014/main" id="{84264130-1852-7B2E-E9EB-122B665F6531}"/>
                </a:ext>
                <a:ext uri="{C183D7F6-B498-43B3-948B-1728B52AA6E4}">
                  <adec:decorative xmlns:adec="http://schemas.microsoft.com/office/drawing/2017/decorative" val="1"/>
                </a:ext>
              </a:extLst>
            </p:cNvPr>
            <p:cNvSpPr txBox="1"/>
            <p:nvPr/>
          </p:nvSpPr>
          <p:spPr>
            <a:xfrm>
              <a:off x="5680620" y="3819116"/>
              <a:ext cx="965329" cy="2308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Speech-to-Text</a:t>
              </a:r>
              <a:endPar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12" name="TextBox 111">
              <a:extLst>
                <a:ext uri="{FF2B5EF4-FFF2-40B4-BE49-F238E27FC236}">
                  <a16:creationId xmlns:a16="http://schemas.microsoft.com/office/drawing/2014/main" id="{928F3D51-3A79-76A3-BF05-BB6CE671D8EA}"/>
                </a:ext>
                <a:ext uri="{C183D7F6-B498-43B3-948B-1728B52AA6E4}">
                  <adec:decorative xmlns:adec="http://schemas.microsoft.com/office/drawing/2017/decorative" val="1"/>
                </a:ext>
              </a:extLst>
            </p:cNvPr>
            <p:cNvSpPr txBox="1"/>
            <p:nvPr/>
          </p:nvSpPr>
          <p:spPr>
            <a:xfrm>
              <a:off x="6850750" y="3559955"/>
              <a:ext cx="110533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Azure </a:t>
              </a:r>
              <a:r>
                <a:rPr kumimoji="0" lang="en-US" sz="900" b="1" i="0" u="none" strike="noStrike" kern="1200" cap="none" spc="0" normalizeH="0" baseline="0" noProof="0" err="1">
                  <a:ln>
                    <a:noFill/>
                  </a:ln>
                  <a:solidFill>
                    <a:prstClr val="white"/>
                  </a:solidFill>
                  <a:effectLst/>
                  <a:uLnTx/>
                  <a:uFillTx/>
                  <a:latin typeface="Segoe UI"/>
                  <a:ea typeface="+mn-ea"/>
                  <a:cs typeface="Segoe UI Semibold" panose="020B0702040204020203" pitchFamily="34" charset="0"/>
                </a:rPr>
                <a:t>OpenAI</a:t>
              </a:r>
              <a:br>
                <a:rPr kumimoji="0" lang="en-US" sz="9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9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Service</a:t>
              </a:r>
              <a:endParaRPr kumimoji="0" lang="en-CA" sz="900" b="1"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13" name="TextBox 112">
              <a:extLst>
                <a:ext uri="{FF2B5EF4-FFF2-40B4-BE49-F238E27FC236}">
                  <a16:creationId xmlns:a16="http://schemas.microsoft.com/office/drawing/2014/main" id="{A495D123-1DE0-C965-10C9-D4830293B806}"/>
                </a:ext>
                <a:ext uri="{C183D7F6-B498-43B3-948B-1728B52AA6E4}">
                  <adec:decorative xmlns:adec="http://schemas.microsoft.com/office/drawing/2017/decorative" val="1"/>
                </a:ext>
              </a:extLst>
            </p:cNvPr>
            <p:cNvSpPr txBox="1"/>
            <p:nvPr/>
          </p:nvSpPr>
          <p:spPr>
            <a:xfrm>
              <a:off x="9231912" y="2353046"/>
              <a:ext cx="66556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Cognitive</a:t>
              </a:r>
              <a:br>
                <a:rPr kumimoji="0" lang="en-US"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Search</a:t>
              </a:r>
              <a:endPar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endParaRPr>
            </a:p>
          </p:txBody>
        </p:sp>
        <p:grpSp>
          <p:nvGrpSpPr>
            <p:cNvPr id="114" name="Group 113">
              <a:extLst>
                <a:ext uri="{FF2B5EF4-FFF2-40B4-BE49-F238E27FC236}">
                  <a16:creationId xmlns:a16="http://schemas.microsoft.com/office/drawing/2014/main" id="{50FBF58E-65EE-75F1-19D5-8B50320FEB18}"/>
                </a:ext>
                <a:ext uri="{C183D7F6-B498-43B3-948B-1728B52AA6E4}">
                  <adec:decorative xmlns:adec="http://schemas.microsoft.com/office/drawing/2017/decorative" val="1"/>
                </a:ext>
              </a:extLst>
            </p:cNvPr>
            <p:cNvGrpSpPr/>
            <p:nvPr/>
          </p:nvGrpSpPr>
          <p:grpSpPr>
            <a:xfrm>
              <a:off x="8970563" y="3145750"/>
              <a:ext cx="2055268" cy="1472256"/>
              <a:chOff x="7516356" y="5132228"/>
              <a:chExt cx="2305102" cy="1651220"/>
            </a:xfrm>
          </p:grpSpPr>
          <p:sp>
            <p:nvSpPr>
              <p:cNvPr id="115" name="Rectangle: Rounded Corners 114">
                <a:extLst>
                  <a:ext uri="{FF2B5EF4-FFF2-40B4-BE49-F238E27FC236}">
                    <a16:creationId xmlns:a16="http://schemas.microsoft.com/office/drawing/2014/main" id="{6DFBD526-68D9-735B-2C95-159B0151F6CE}"/>
                  </a:ext>
                  <a:ext uri="{C183D7F6-B498-43B3-948B-1728B52AA6E4}">
                    <adec:decorative xmlns:adec="http://schemas.microsoft.com/office/drawing/2017/decorative" val="1"/>
                  </a:ext>
                </a:extLst>
              </p:cNvPr>
              <p:cNvSpPr/>
              <p:nvPr/>
            </p:nvSpPr>
            <p:spPr bwMode="auto">
              <a:xfrm>
                <a:off x="7680609" y="5132228"/>
                <a:ext cx="1976597" cy="1624006"/>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9756B3E7-46F4-C3A0-A710-0FC6101DF786}"/>
                  </a:ext>
                  <a:ext uri="{C183D7F6-B498-43B3-948B-1728B52AA6E4}">
                    <adec:decorative xmlns:adec="http://schemas.microsoft.com/office/drawing/2017/decorative" val="1"/>
                  </a:ext>
                </a:extLst>
              </p:cNvPr>
              <p:cNvSpPr/>
              <p:nvPr/>
            </p:nvSpPr>
            <p:spPr bwMode="auto">
              <a:xfrm>
                <a:off x="7516356" y="6163914"/>
                <a:ext cx="2305102"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Conversation Trends</a:t>
                </a:r>
                <a:b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&amp; Insights</a:t>
                </a:r>
              </a:p>
            </p:txBody>
          </p:sp>
          <p:sp>
            <p:nvSpPr>
              <p:cNvPr id="117" name="TextBox 116">
                <a:extLst>
                  <a:ext uri="{FF2B5EF4-FFF2-40B4-BE49-F238E27FC236}">
                    <a16:creationId xmlns:a16="http://schemas.microsoft.com/office/drawing/2014/main" id="{399E22BF-257E-B995-6978-5AF9C7FBB601}"/>
                  </a:ext>
                  <a:ext uri="{C183D7F6-B498-43B3-948B-1728B52AA6E4}">
                    <adec:decorative xmlns:adec="http://schemas.microsoft.com/office/drawing/2017/decorative" val="1"/>
                  </a:ext>
                </a:extLst>
              </p:cNvPr>
              <p:cNvSpPr txBox="1"/>
              <p:nvPr/>
            </p:nvSpPr>
            <p:spPr>
              <a:xfrm>
                <a:off x="7523773" y="5132348"/>
                <a:ext cx="2290269" cy="4918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white"/>
                    </a:solidFill>
                    <a:effectLst/>
                    <a:uLnTx/>
                    <a:uFillTx/>
                    <a:latin typeface="Segoe UI"/>
                    <a:ea typeface="+mn-ea"/>
                    <a:cs typeface="Segoe UI Semibold" panose="020B0702040204020203" pitchFamily="34" charset="0"/>
                  </a:rPr>
                  <a:t>PowerBI</a:t>
                </a:r>
                <a: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 Insights</a:t>
                </a:r>
                <a:br>
                  <a:rPr kumimoji="0" lang="en-US"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US" sz="10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(near real-time)</a:t>
                </a:r>
                <a:endParaRPr kumimoji="0" lang="en-CA"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grpSp>
        <p:cxnSp>
          <p:nvCxnSpPr>
            <p:cNvPr id="124" name="Connector: Elbow 123">
              <a:extLst>
                <a:ext uri="{FF2B5EF4-FFF2-40B4-BE49-F238E27FC236}">
                  <a16:creationId xmlns:a16="http://schemas.microsoft.com/office/drawing/2014/main" id="{2942BF69-9BE0-FDD2-43EB-45F51F3BB69B}"/>
                </a:ext>
                <a:ext uri="{C183D7F6-B498-43B3-948B-1728B52AA6E4}">
                  <adec:decorative xmlns:adec="http://schemas.microsoft.com/office/drawing/2017/decorative" val="1"/>
                </a:ext>
              </a:extLst>
            </p:cNvPr>
            <p:cNvCxnSpPr>
              <a:cxnSpLocks/>
              <a:stCxn id="37" idx="2"/>
              <a:endCxn id="61" idx="2"/>
            </p:cNvCxnSpPr>
            <p:nvPr/>
          </p:nvCxnSpPr>
          <p:spPr>
            <a:xfrm rot="5400000" flipH="1" flipV="1">
              <a:off x="2560478" y="3857075"/>
              <a:ext cx="655449" cy="1460358"/>
            </a:xfrm>
            <a:prstGeom prst="bentConnector3">
              <a:avLst>
                <a:gd name="adj1" fmla="val -34877"/>
              </a:avLst>
            </a:prstGeom>
            <a:noFill/>
            <a:ln w="12700" cap="flat" cmpd="sng" algn="ctr">
              <a:solidFill>
                <a:sysClr val="window" lastClr="FFFFFF"/>
              </a:solidFill>
              <a:prstDash val="solid"/>
              <a:headEnd type="triangle"/>
              <a:tailEnd type="none"/>
            </a:ln>
            <a:effectLst/>
          </p:spPr>
        </p:cxnSp>
        <p:cxnSp>
          <p:nvCxnSpPr>
            <p:cNvPr id="128" name="Straight Arrow Connector 127">
              <a:extLst>
                <a:ext uri="{FF2B5EF4-FFF2-40B4-BE49-F238E27FC236}">
                  <a16:creationId xmlns:a16="http://schemas.microsoft.com/office/drawing/2014/main" id="{82467112-4FE9-72A0-5715-2AF4906B3C4E}"/>
                </a:ext>
                <a:ext uri="{C183D7F6-B498-43B3-948B-1728B52AA6E4}">
                  <adec:decorative xmlns:adec="http://schemas.microsoft.com/office/drawing/2017/decorative" val="1"/>
                </a:ext>
              </a:extLst>
            </p:cNvPr>
            <p:cNvCxnSpPr>
              <a:cxnSpLocks/>
            </p:cNvCxnSpPr>
            <p:nvPr/>
          </p:nvCxnSpPr>
          <p:spPr>
            <a:xfrm rot="10800000" flipH="1">
              <a:off x="3978810" y="3718773"/>
              <a:ext cx="383433" cy="0"/>
            </a:xfrm>
            <a:prstGeom prst="straightConnector1">
              <a:avLst/>
            </a:prstGeom>
            <a:noFill/>
            <a:ln w="12700" cap="flat" cmpd="sng" algn="ctr">
              <a:solidFill>
                <a:sysClr val="window" lastClr="FFFFFF"/>
              </a:solidFill>
              <a:prstDash val="solid"/>
              <a:headEnd type="none"/>
              <a:tailEnd type="triangle"/>
            </a:ln>
            <a:effectLst/>
          </p:spPr>
        </p:cxnSp>
        <p:pic>
          <p:nvPicPr>
            <p:cNvPr id="130" name="Graphic 129">
              <a:extLst>
                <a:ext uri="{FF2B5EF4-FFF2-40B4-BE49-F238E27FC236}">
                  <a16:creationId xmlns:a16="http://schemas.microsoft.com/office/drawing/2014/main" id="{A909561D-0847-D6D2-4E6A-6EB92C650E9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65240" y="3474185"/>
              <a:ext cx="443386" cy="443386"/>
            </a:xfrm>
            <a:prstGeom prst="rect">
              <a:avLst/>
            </a:prstGeom>
          </p:spPr>
        </p:pic>
        <p:sp>
          <p:nvSpPr>
            <p:cNvPr id="131" name="TextBox 130">
              <a:extLst>
                <a:ext uri="{FF2B5EF4-FFF2-40B4-BE49-F238E27FC236}">
                  <a16:creationId xmlns:a16="http://schemas.microsoft.com/office/drawing/2014/main" id="{E59DF9A2-908A-F50E-37FC-A77C60DE1575}"/>
                </a:ext>
                <a:ext uri="{C183D7F6-B498-43B3-948B-1728B52AA6E4}">
                  <adec:decorative xmlns:adec="http://schemas.microsoft.com/office/drawing/2017/decorative" val="1"/>
                </a:ext>
              </a:extLst>
            </p:cNvPr>
            <p:cNvSpPr txBox="1"/>
            <p:nvPr/>
          </p:nvSpPr>
          <p:spPr>
            <a:xfrm>
              <a:off x="4999921" y="3324259"/>
              <a:ext cx="486030"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Audio</a:t>
              </a:r>
              <a:b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Files</a:t>
              </a:r>
            </a:p>
          </p:txBody>
        </p:sp>
        <p:pic>
          <p:nvPicPr>
            <p:cNvPr id="132" name="Picture 2" descr="Microsoft Power BI Logo et symbole, sens, histoire, PNG, marque">
              <a:extLst>
                <a:ext uri="{FF2B5EF4-FFF2-40B4-BE49-F238E27FC236}">
                  <a16:creationId xmlns:a16="http://schemas.microsoft.com/office/drawing/2014/main" id="{F012F49E-6077-D9A7-EF15-E6D960EC62E3}"/>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613700" y="3696154"/>
              <a:ext cx="782219" cy="439999"/>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D4AAFED5-D516-F5F2-578C-17D7F23726BF}"/>
                </a:ext>
                <a:ext uri="{C183D7F6-B498-43B3-948B-1728B52AA6E4}">
                  <adec:decorative xmlns:adec="http://schemas.microsoft.com/office/drawing/2017/decorative" val="1"/>
                </a:ext>
              </a:extLst>
            </p:cNvPr>
            <p:cNvGrpSpPr/>
            <p:nvPr/>
          </p:nvGrpSpPr>
          <p:grpSpPr>
            <a:xfrm>
              <a:off x="8984924" y="4753071"/>
              <a:ext cx="2042043" cy="1545606"/>
              <a:chOff x="7520740" y="5082620"/>
              <a:chExt cx="2290269" cy="1733486"/>
            </a:xfrm>
          </p:grpSpPr>
          <p:sp>
            <p:nvSpPr>
              <p:cNvPr id="135" name="Rectangle: Rounded Corners 134">
                <a:extLst>
                  <a:ext uri="{FF2B5EF4-FFF2-40B4-BE49-F238E27FC236}">
                    <a16:creationId xmlns:a16="http://schemas.microsoft.com/office/drawing/2014/main" id="{F7640CA1-F0C2-1DE0-0553-8CFD098B22EC}"/>
                  </a:ext>
                  <a:ext uri="{C183D7F6-B498-43B3-948B-1728B52AA6E4}">
                    <adec:decorative xmlns:adec="http://schemas.microsoft.com/office/drawing/2017/decorative" val="1"/>
                  </a:ext>
                </a:extLst>
              </p:cNvPr>
              <p:cNvSpPr/>
              <p:nvPr/>
            </p:nvSpPr>
            <p:spPr bwMode="auto">
              <a:xfrm>
                <a:off x="7680609" y="5082620"/>
                <a:ext cx="1976597" cy="1673614"/>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175219DE-1E20-C059-FF75-62DAAAF73C7D}"/>
                  </a:ext>
                  <a:ext uri="{C183D7F6-B498-43B3-948B-1728B52AA6E4}">
                    <adec:decorative xmlns:adec="http://schemas.microsoft.com/office/drawing/2017/decorative" val="1"/>
                  </a:ext>
                </a:extLst>
              </p:cNvPr>
              <p:cNvSpPr/>
              <p:nvPr/>
            </p:nvSpPr>
            <p:spPr bwMode="auto">
              <a:xfrm>
                <a:off x="7676303" y="6196572"/>
                <a:ext cx="1976598" cy="619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Detailed call history with summary, call reason, etc.</a:t>
                </a:r>
              </a:p>
            </p:txBody>
          </p:sp>
          <p:sp>
            <p:nvSpPr>
              <p:cNvPr id="139" name="TextBox 138">
                <a:extLst>
                  <a:ext uri="{FF2B5EF4-FFF2-40B4-BE49-F238E27FC236}">
                    <a16:creationId xmlns:a16="http://schemas.microsoft.com/office/drawing/2014/main" id="{DD1C631D-000D-4E47-CB8A-1B93B424AC0E}"/>
                  </a:ext>
                  <a:ext uri="{C183D7F6-B498-43B3-948B-1728B52AA6E4}">
                    <adec:decorative xmlns:adec="http://schemas.microsoft.com/office/drawing/2017/decorative" val="1"/>
                  </a:ext>
                </a:extLst>
              </p:cNvPr>
              <p:cNvSpPr txBox="1"/>
              <p:nvPr/>
            </p:nvSpPr>
            <p:spPr>
              <a:xfrm>
                <a:off x="7520740" y="5154027"/>
                <a:ext cx="2290269" cy="3106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CRM</a:t>
                </a:r>
              </a:p>
            </p:txBody>
          </p:sp>
        </p:grpSp>
        <p:grpSp>
          <p:nvGrpSpPr>
            <p:cNvPr id="140" name="Group 139">
              <a:extLst>
                <a:ext uri="{FF2B5EF4-FFF2-40B4-BE49-F238E27FC236}">
                  <a16:creationId xmlns:a16="http://schemas.microsoft.com/office/drawing/2014/main" id="{1261252F-A0C9-36D5-D0F0-8B1F7F331782}"/>
                </a:ext>
                <a:ext uri="{C183D7F6-B498-43B3-948B-1728B52AA6E4}">
                  <adec:decorative xmlns:adec="http://schemas.microsoft.com/office/drawing/2017/decorative" val="1"/>
                </a:ext>
              </a:extLst>
            </p:cNvPr>
            <p:cNvGrpSpPr/>
            <p:nvPr/>
          </p:nvGrpSpPr>
          <p:grpSpPr>
            <a:xfrm>
              <a:off x="9758946" y="5169990"/>
              <a:ext cx="484099" cy="534352"/>
              <a:chOff x="7543247" y="3128969"/>
              <a:chExt cx="481522" cy="531505"/>
            </a:xfrm>
          </p:grpSpPr>
          <p:grpSp>
            <p:nvGrpSpPr>
              <p:cNvPr id="142" name="Group 141">
                <a:extLst>
                  <a:ext uri="{FF2B5EF4-FFF2-40B4-BE49-F238E27FC236}">
                    <a16:creationId xmlns:a16="http://schemas.microsoft.com/office/drawing/2014/main" id="{BBA83245-EFA0-D6E9-F4AE-9C4986F05D87}"/>
                  </a:ext>
                </a:extLst>
              </p:cNvPr>
              <p:cNvGrpSpPr/>
              <p:nvPr/>
            </p:nvGrpSpPr>
            <p:grpSpPr>
              <a:xfrm>
                <a:off x="7543247" y="3128969"/>
                <a:ext cx="481522" cy="531505"/>
                <a:chOff x="4791177" y="2725299"/>
                <a:chExt cx="583305" cy="643849"/>
              </a:xfrm>
            </p:grpSpPr>
            <p:grpSp>
              <p:nvGrpSpPr>
                <p:cNvPr id="144" name="Group 143">
                  <a:extLst>
                    <a:ext uri="{FF2B5EF4-FFF2-40B4-BE49-F238E27FC236}">
                      <a16:creationId xmlns:a16="http://schemas.microsoft.com/office/drawing/2014/main" id="{2F8C42FF-28A9-72BC-680B-7A66041C5961}"/>
                    </a:ext>
                  </a:extLst>
                </p:cNvPr>
                <p:cNvGrpSpPr/>
                <p:nvPr/>
              </p:nvGrpSpPr>
              <p:grpSpPr>
                <a:xfrm>
                  <a:off x="4869000" y="2981621"/>
                  <a:ext cx="505482" cy="387527"/>
                  <a:chOff x="4764224" y="2905396"/>
                  <a:chExt cx="614227" cy="470896"/>
                </a:xfrm>
              </p:grpSpPr>
              <p:grpSp>
                <p:nvGrpSpPr>
                  <p:cNvPr id="149" name="Group 148">
                    <a:extLst>
                      <a:ext uri="{FF2B5EF4-FFF2-40B4-BE49-F238E27FC236}">
                        <a16:creationId xmlns:a16="http://schemas.microsoft.com/office/drawing/2014/main" id="{E9B37517-0C1A-FB55-94C7-C936C8774C1D}"/>
                      </a:ext>
                    </a:extLst>
                  </p:cNvPr>
                  <p:cNvGrpSpPr/>
                  <p:nvPr/>
                </p:nvGrpSpPr>
                <p:grpSpPr>
                  <a:xfrm>
                    <a:off x="4764224" y="2988149"/>
                    <a:ext cx="347088" cy="388143"/>
                    <a:chOff x="1175042" y="1972326"/>
                    <a:chExt cx="147106" cy="164506"/>
                  </a:xfrm>
                  <a:solidFill>
                    <a:srgbClr val="409AE1"/>
                  </a:solidFill>
                </p:grpSpPr>
                <p:sp>
                  <p:nvSpPr>
                    <p:cNvPr id="155" name="Freeform 5">
                      <a:extLst>
                        <a:ext uri="{FF2B5EF4-FFF2-40B4-BE49-F238E27FC236}">
                          <a16:creationId xmlns:a16="http://schemas.microsoft.com/office/drawing/2014/main" id="{2C37FE5F-182C-0757-B794-72D3207F6B12}"/>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56" name="Oval 155">
                      <a:extLst>
                        <a:ext uri="{FF2B5EF4-FFF2-40B4-BE49-F238E27FC236}">
                          <a16:creationId xmlns:a16="http://schemas.microsoft.com/office/drawing/2014/main" id="{DA6028AB-86DA-CAE3-723A-9E4659DFCBA9}"/>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1664B12-D933-FFD0-581F-1921D3D74FBA}"/>
                      </a:ext>
                    </a:extLst>
                  </p:cNvPr>
                  <p:cNvGrpSpPr/>
                  <p:nvPr/>
                </p:nvGrpSpPr>
                <p:grpSpPr>
                  <a:xfrm>
                    <a:off x="5031363" y="2905396"/>
                    <a:ext cx="347088" cy="388143"/>
                    <a:chOff x="1175042" y="1972326"/>
                    <a:chExt cx="147106" cy="164506"/>
                  </a:xfrm>
                </p:grpSpPr>
                <p:sp>
                  <p:nvSpPr>
                    <p:cNvPr id="153" name="Freeform 5">
                      <a:extLst>
                        <a:ext uri="{FF2B5EF4-FFF2-40B4-BE49-F238E27FC236}">
                          <a16:creationId xmlns:a16="http://schemas.microsoft.com/office/drawing/2014/main" id="{349598D2-3CDA-8DE8-E97E-980F4F7D75B0}"/>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sp>
                  <p:nvSpPr>
                    <p:cNvPr id="154" name="Oval 153">
                      <a:extLst>
                        <a:ext uri="{FF2B5EF4-FFF2-40B4-BE49-F238E27FC236}">
                          <a16:creationId xmlns:a16="http://schemas.microsoft.com/office/drawing/2014/main" id="{09275396-C841-4F53-F785-4D499445099F}"/>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rgbClr val="50E6FF">
                        <a:lumMod val="60000"/>
                        <a:lumOff val="40000"/>
                      </a:srgb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152" name="Freeform 28">
                    <a:extLst>
                      <a:ext uri="{FF2B5EF4-FFF2-40B4-BE49-F238E27FC236}">
                        <a16:creationId xmlns:a16="http://schemas.microsoft.com/office/drawing/2014/main" id="{E4CEF0E5-E160-AFB8-9FEE-C3A3C2EE4D32}"/>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A3872320-BA32-DEEF-ABCC-A1E06AC8176C}"/>
                    </a:ext>
                  </a:extLst>
                </p:cNvPr>
                <p:cNvGrpSpPr/>
                <p:nvPr/>
              </p:nvGrpSpPr>
              <p:grpSpPr>
                <a:xfrm>
                  <a:off x="4791177" y="2725299"/>
                  <a:ext cx="324620" cy="292851"/>
                  <a:chOff x="4764983" y="2720537"/>
                  <a:chExt cx="324620" cy="292851"/>
                </a:xfrm>
              </p:grpSpPr>
              <p:sp>
                <p:nvSpPr>
                  <p:cNvPr id="147" name="Rectangle: Rounded Corners 146">
                    <a:extLst>
                      <a:ext uri="{FF2B5EF4-FFF2-40B4-BE49-F238E27FC236}">
                        <a16:creationId xmlns:a16="http://schemas.microsoft.com/office/drawing/2014/main" id="{AE07DBD3-7941-1D76-2A08-CE2CF0301488}"/>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28">
                    <a:extLst>
                      <a:ext uri="{FF2B5EF4-FFF2-40B4-BE49-F238E27FC236}">
                        <a16:creationId xmlns:a16="http://schemas.microsoft.com/office/drawing/2014/main" id="{A36D84AA-39A9-CFD3-D6A3-20E58F5CF394}"/>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Freeform 33">
                  <a:extLst>
                    <a:ext uri="{FF2B5EF4-FFF2-40B4-BE49-F238E27FC236}">
                      <a16:creationId xmlns:a16="http://schemas.microsoft.com/office/drawing/2014/main" id="{D45B5400-92C2-3D8B-CFE9-E9214D2F7CA8}"/>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sp>
            <p:nvSpPr>
              <p:cNvPr id="143" name="Freeform 57">
                <a:extLst>
                  <a:ext uri="{FF2B5EF4-FFF2-40B4-BE49-F238E27FC236}">
                    <a16:creationId xmlns:a16="http://schemas.microsoft.com/office/drawing/2014/main" id="{FDF628E3-AE8C-A1CE-3BF4-B9F6C55A913F}"/>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1A1A1A"/>
                  </a:solidFill>
                  <a:effectLst/>
                  <a:uLnTx/>
                  <a:uFillTx/>
                  <a:latin typeface="Segoe UI"/>
                  <a:ea typeface="+mn-ea"/>
                  <a:cs typeface="+mn-cs"/>
                </a:endParaRPr>
              </a:p>
            </p:txBody>
          </p:sp>
        </p:grpSp>
        <p:cxnSp>
          <p:nvCxnSpPr>
            <p:cNvPr id="157" name="Straight Arrow Connector 156">
              <a:extLst>
                <a:ext uri="{FF2B5EF4-FFF2-40B4-BE49-F238E27FC236}">
                  <a16:creationId xmlns:a16="http://schemas.microsoft.com/office/drawing/2014/main" id="{D435C6CF-6446-67C1-8E96-F981EE7FDCB5}"/>
                </a:ext>
                <a:ext uri="{C183D7F6-B498-43B3-948B-1728B52AA6E4}">
                  <adec:decorative xmlns:adec="http://schemas.microsoft.com/office/drawing/2017/decorative" val="1"/>
                </a:ext>
              </a:extLst>
            </p:cNvPr>
            <p:cNvCxnSpPr>
              <a:cxnSpLocks/>
            </p:cNvCxnSpPr>
            <p:nvPr/>
          </p:nvCxnSpPr>
          <p:spPr>
            <a:xfrm>
              <a:off x="8101352" y="3967120"/>
              <a:ext cx="792066" cy="640535"/>
            </a:xfrm>
            <a:prstGeom prst="straightConnector1">
              <a:avLst/>
            </a:prstGeom>
            <a:noFill/>
            <a:ln w="12700" cap="flat" cmpd="sng" algn="ctr">
              <a:solidFill>
                <a:sysClr val="window" lastClr="FFFFFF"/>
              </a:solidFill>
              <a:prstDash val="solid"/>
              <a:headEnd type="none"/>
              <a:tailEnd type="triangle"/>
            </a:ln>
            <a:effectLst/>
          </p:spPr>
        </p:cxnSp>
        <p:cxnSp>
          <p:nvCxnSpPr>
            <p:cNvPr id="158" name="Straight Arrow Connector 157">
              <a:extLst>
                <a:ext uri="{FF2B5EF4-FFF2-40B4-BE49-F238E27FC236}">
                  <a16:creationId xmlns:a16="http://schemas.microsoft.com/office/drawing/2014/main" id="{0C21B845-55E6-00F3-169D-AF0182630EB5}"/>
                </a:ext>
                <a:ext uri="{C183D7F6-B498-43B3-948B-1728B52AA6E4}">
                  <adec:decorative xmlns:adec="http://schemas.microsoft.com/office/drawing/2017/decorative" val="1"/>
                </a:ext>
              </a:extLst>
            </p:cNvPr>
            <p:cNvCxnSpPr>
              <a:cxnSpLocks/>
            </p:cNvCxnSpPr>
            <p:nvPr/>
          </p:nvCxnSpPr>
          <p:spPr>
            <a:xfrm rot="10800000" flipH="1">
              <a:off x="6587342" y="3630337"/>
              <a:ext cx="383433" cy="0"/>
            </a:xfrm>
            <a:prstGeom prst="straightConnector1">
              <a:avLst/>
            </a:prstGeom>
            <a:noFill/>
            <a:ln w="12700" cap="flat" cmpd="sng" algn="ctr">
              <a:solidFill>
                <a:sysClr val="window" lastClr="FFFFFF"/>
              </a:solidFill>
              <a:prstDash val="solid"/>
              <a:headEnd type="none"/>
              <a:tailEnd type="triangle"/>
            </a:ln>
            <a:effectLst/>
          </p:spPr>
        </p:cxnSp>
        <p:pic>
          <p:nvPicPr>
            <p:cNvPr id="159" name="Picture 2" descr="Maschinelles Sehen | Microsoft Azure">
              <a:extLst>
                <a:ext uri="{FF2B5EF4-FFF2-40B4-BE49-F238E27FC236}">
                  <a16:creationId xmlns:a16="http://schemas.microsoft.com/office/drawing/2014/main" id="{38ECCFD1-B715-DF17-AB3F-D93A4166460E}"/>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ackgroundRemoval t="9778" b="89778" l="4000" r="98667">
                          <a14:foregroundMark x1="8889" y1="56444" x2="4444" y2="56444"/>
                          <a14:foregroundMark x1="92000" y1="62222" x2="90222" y2="66667"/>
                          <a14:foregroundMark x1="49778" y1="56444" x2="33778" y2="69778"/>
                          <a14:foregroundMark x1="33778" y1="60444" x2="72000" y2="66667"/>
                          <a14:foregroundMark x1="70667" y1="62222" x2="87556" y2="62222"/>
                          <a14:foregroundMark x1="91111" y1="66667" x2="95111" y2="64889"/>
                          <a14:foregroundMark x1="98222" y1="69778" x2="98667" y2="60889"/>
                        </a14:backgroundRemoval>
                      </a14:imgEffect>
                    </a14:imgLayer>
                  </a14:imgProps>
                </a:ext>
                <a:ext uri="{28A0092B-C50C-407E-A947-70E740481C1C}">
                  <a14:useLocalDpi xmlns:a14="http://schemas.microsoft.com/office/drawing/2010/main"/>
                </a:ext>
              </a:extLst>
            </a:blip>
            <a:srcRect/>
            <a:stretch>
              <a:fillRect/>
            </a:stretch>
          </p:blipFill>
          <p:spPr bwMode="auto">
            <a:xfrm>
              <a:off x="9381309" y="2003357"/>
              <a:ext cx="366769" cy="366769"/>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4" descr="Azure App Service - Visual Studio Marketplace">
              <a:extLst>
                <a:ext uri="{FF2B5EF4-FFF2-40B4-BE49-F238E27FC236}">
                  <a16:creationId xmlns:a16="http://schemas.microsoft.com/office/drawing/2014/main" id="{EDE58788-0829-5A7C-1700-E95C7E7BA9B8}"/>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10320851" y="2002377"/>
              <a:ext cx="366769" cy="366769"/>
            </a:xfrm>
            <a:prstGeom prst="rect">
              <a:avLst/>
            </a:prstGeom>
            <a:noFill/>
            <a:extLst>
              <a:ext uri="{909E8E84-426E-40DD-AFC4-6F175D3DCCD1}">
                <a14:hiddenFill xmlns:a14="http://schemas.microsoft.com/office/drawing/2010/main">
                  <a:solidFill>
                    <a:srgbClr val="FFFFFF"/>
                  </a:solidFill>
                </a14:hiddenFill>
              </a:ext>
            </a:extLst>
          </p:spPr>
        </p:pic>
        <p:sp>
          <p:nvSpPr>
            <p:cNvPr id="161" name="TextBox 160">
              <a:extLst>
                <a:ext uri="{FF2B5EF4-FFF2-40B4-BE49-F238E27FC236}">
                  <a16:creationId xmlns:a16="http://schemas.microsoft.com/office/drawing/2014/main" id="{2F3C98FB-FD4D-E99A-B567-613541365E38}"/>
                </a:ext>
                <a:ext uri="{C183D7F6-B498-43B3-948B-1728B52AA6E4}">
                  <adec:decorative xmlns:adec="http://schemas.microsoft.com/office/drawing/2017/decorative" val="1"/>
                </a:ext>
              </a:extLst>
            </p:cNvPr>
            <p:cNvSpPr txBox="1"/>
            <p:nvPr/>
          </p:nvSpPr>
          <p:spPr>
            <a:xfrm>
              <a:off x="10299808" y="2353046"/>
              <a:ext cx="420307"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Web</a:t>
              </a:r>
              <a:b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br>
              <a:r>
                <a:rPr kumimoji="0" lang="en-CA" sz="900" b="0" i="0" u="none" strike="noStrike" kern="1200" cap="none" spc="0" normalizeH="0" baseline="0" noProof="0">
                  <a:ln>
                    <a:noFill/>
                  </a:ln>
                  <a:solidFill>
                    <a:prstClr val="white"/>
                  </a:solidFill>
                  <a:effectLst/>
                  <a:uLnTx/>
                  <a:uFillTx/>
                  <a:latin typeface="Segoe UI"/>
                  <a:ea typeface="+mn-ea"/>
                  <a:cs typeface="Segoe UI Semibold" panose="020B0702040204020203" pitchFamily="34" charset="0"/>
                </a:rPr>
                <a:t>App</a:t>
              </a:r>
            </a:p>
          </p:txBody>
        </p:sp>
        <p:grpSp>
          <p:nvGrpSpPr>
            <p:cNvPr id="162" name="Group 161">
              <a:extLst>
                <a:ext uri="{FF2B5EF4-FFF2-40B4-BE49-F238E27FC236}">
                  <a16:creationId xmlns:a16="http://schemas.microsoft.com/office/drawing/2014/main" id="{F1C21F58-A922-30BD-4CBD-7EE0390A3BC2}"/>
                </a:ext>
                <a:ext uri="{C183D7F6-B498-43B3-948B-1728B52AA6E4}">
                  <adec:decorative xmlns:adec="http://schemas.microsoft.com/office/drawing/2017/decorative" val="1"/>
                </a:ext>
              </a:extLst>
            </p:cNvPr>
            <p:cNvGrpSpPr/>
            <p:nvPr/>
          </p:nvGrpSpPr>
          <p:grpSpPr>
            <a:xfrm>
              <a:off x="8977176" y="1520961"/>
              <a:ext cx="2055268" cy="1545605"/>
              <a:chOff x="7516356" y="5082620"/>
              <a:chExt cx="2305102" cy="1733485"/>
            </a:xfrm>
          </p:grpSpPr>
          <p:sp>
            <p:nvSpPr>
              <p:cNvPr id="163" name="Rectangle: Rounded Corners 162">
                <a:extLst>
                  <a:ext uri="{FF2B5EF4-FFF2-40B4-BE49-F238E27FC236}">
                    <a16:creationId xmlns:a16="http://schemas.microsoft.com/office/drawing/2014/main" id="{C4F51B71-490B-2393-DE17-D004EB7F60CF}"/>
                  </a:ext>
                  <a:ext uri="{C183D7F6-B498-43B3-948B-1728B52AA6E4}">
                    <adec:decorative xmlns:adec="http://schemas.microsoft.com/office/drawing/2017/decorative" val="1"/>
                  </a:ext>
                </a:extLst>
              </p:cNvPr>
              <p:cNvSpPr/>
              <p:nvPr/>
            </p:nvSpPr>
            <p:spPr bwMode="auto">
              <a:xfrm>
                <a:off x="7680609" y="5082620"/>
                <a:ext cx="1976597" cy="1673614"/>
              </a:xfrm>
              <a:prstGeom prst="roundRect">
                <a:avLst>
                  <a:gd name="adj" fmla="val 20696"/>
                </a:avLst>
              </a:prstGeom>
              <a:noFill/>
              <a:ln w="9525" cap="flat" cmpd="sng" algn="ctr">
                <a:solidFill>
                  <a:srgbClr val="0070C0"/>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FDEC0F85-A282-67CC-BF5A-44B5913F2546}"/>
                  </a:ext>
                  <a:ext uri="{C183D7F6-B498-43B3-948B-1728B52AA6E4}">
                    <adec:decorative xmlns:adec="http://schemas.microsoft.com/office/drawing/2017/decorative" val="1"/>
                  </a:ext>
                </a:extLst>
              </p:cNvPr>
              <p:cNvSpPr/>
              <p:nvPr/>
            </p:nvSpPr>
            <p:spPr bwMode="auto">
              <a:xfrm>
                <a:off x="7516356" y="6414665"/>
                <a:ext cx="2305102" cy="4014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Interactive Search</a:t>
                </a:r>
              </a:p>
            </p:txBody>
          </p:sp>
          <p:sp>
            <p:nvSpPr>
              <p:cNvPr id="165" name="TextBox 164">
                <a:extLst>
                  <a:ext uri="{FF2B5EF4-FFF2-40B4-BE49-F238E27FC236}">
                    <a16:creationId xmlns:a16="http://schemas.microsoft.com/office/drawing/2014/main" id="{A403D560-DCD8-D9AD-7872-5AA863B19524}"/>
                  </a:ext>
                  <a:ext uri="{C183D7F6-B498-43B3-948B-1728B52AA6E4}">
                    <adec:decorative xmlns:adec="http://schemas.microsoft.com/office/drawing/2017/decorative" val="1"/>
                  </a:ext>
                </a:extLst>
              </p:cNvPr>
              <p:cNvSpPr txBox="1"/>
              <p:nvPr/>
            </p:nvSpPr>
            <p:spPr>
              <a:xfrm>
                <a:off x="7520740" y="5154027"/>
                <a:ext cx="2290269" cy="3106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rPr>
                  <a:t>Exploration</a:t>
                </a:r>
              </a:p>
            </p:txBody>
          </p:sp>
        </p:grpSp>
        <p:cxnSp>
          <p:nvCxnSpPr>
            <p:cNvPr id="166" name="Straight Arrow Connector 165">
              <a:extLst>
                <a:ext uri="{FF2B5EF4-FFF2-40B4-BE49-F238E27FC236}">
                  <a16:creationId xmlns:a16="http://schemas.microsoft.com/office/drawing/2014/main" id="{E2CEA0F3-BA1E-AC5E-40B2-0F6D1EAFD3EF}"/>
                </a:ext>
                <a:ext uri="{C183D7F6-B498-43B3-948B-1728B52AA6E4}">
                  <adec:decorative xmlns:adec="http://schemas.microsoft.com/office/drawing/2017/decorative" val="1"/>
                </a:ext>
              </a:extLst>
            </p:cNvPr>
            <p:cNvCxnSpPr>
              <a:cxnSpLocks/>
            </p:cNvCxnSpPr>
            <p:nvPr/>
          </p:nvCxnSpPr>
          <p:spPr>
            <a:xfrm flipH="1">
              <a:off x="9836620" y="2186741"/>
              <a:ext cx="408421" cy="0"/>
            </a:xfrm>
            <a:prstGeom prst="straightConnector1">
              <a:avLst/>
            </a:prstGeom>
            <a:noFill/>
            <a:ln w="12700" cap="flat" cmpd="sng" algn="ctr">
              <a:solidFill>
                <a:sysClr val="window" lastClr="FFFFFF"/>
              </a:solidFill>
              <a:prstDash val="solid"/>
              <a:headEnd type="none"/>
              <a:tailEnd type="triangle"/>
            </a:ln>
            <a:effectLst/>
          </p:spPr>
        </p:cxnSp>
        <p:cxnSp>
          <p:nvCxnSpPr>
            <p:cNvPr id="167" name="Straight Arrow Connector 166">
              <a:extLst>
                <a:ext uri="{FF2B5EF4-FFF2-40B4-BE49-F238E27FC236}">
                  <a16:creationId xmlns:a16="http://schemas.microsoft.com/office/drawing/2014/main" id="{05D8E11A-C8AF-EED3-147D-C070526640CC}"/>
                </a:ext>
                <a:ext uri="{C183D7F6-B498-43B3-948B-1728B52AA6E4}">
                  <adec:decorative xmlns:adec="http://schemas.microsoft.com/office/drawing/2017/decorative" val="1"/>
                </a:ext>
              </a:extLst>
            </p:cNvPr>
            <p:cNvCxnSpPr>
              <a:cxnSpLocks/>
            </p:cNvCxnSpPr>
            <p:nvPr/>
          </p:nvCxnSpPr>
          <p:spPr>
            <a:xfrm>
              <a:off x="8095918" y="3799200"/>
              <a:ext cx="797500" cy="0"/>
            </a:xfrm>
            <a:prstGeom prst="straightConnector1">
              <a:avLst/>
            </a:prstGeom>
            <a:noFill/>
            <a:ln w="12700" cap="flat" cmpd="sng" algn="ctr">
              <a:solidFill>
                <a:sysClr val="window" lastClr="FFFFFF"/>
              </a:solidFill>
              <a:prstDash val="solid"/>
              <a:headEnd type="none"/>
              <a:tailEnd type="triangle"/>
            </a:ln>
            <a:effectLst/>
          </p:spPr>
        </p:cxnSp>
      </p:grpSp>
      <p:sp>
        <p:nvSpPr>
          <p:cNvPr id="168" name="Rectangle 167">
            <a:extLst>
              <a:ext uri="{FF2B5EF4-FFF2-40B4-BE49-F238E27FC236}">
                <a16:creationId xmlns:a16="http://schemas.microsoft.com/office/drawing/2014/main" id="{BCA765F8-EAF6-6AC9-B813-E6D2AED6FE06}"/>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15">
                  <a:extLst>
                    <a:ext uri="{A12FA001-AC4F-418D-AE19-62706E023703}">
                      <ahyp:hlinkClr xmlns:ahyp="http://schemas.microsoft.com/office/drawing/2018/hyperlinkcolor" val="tx"/>
                    </a:ext>
                  </a:extLst>
                </a:hlinkClick>
              </a:rPr>
              <a:t>Solution Accelerator</a:t>
            </a:r>
            <a:endPar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A1446537-A624-69A2-70B3-4614CD0F83E6}"/>
              </a:ext>
            </a:extLst>
          </p:cNvPr>
          <p:cNvSpPr/>
          <p:nvPr/>
        </p:nvSpPr>
        <p:spPr bwMode="auto">
          <a:xfrm>
            <a:off x="1527175"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a:ln>
                  <a:noFill/>
                </a:ln>
                <a:solidFill>
                  <a:srgbClr val="EBEBEB"/>
                </a:solidFill>
                <a:effectLst/>
                <a:uLnTx/>
                <a:uFillTx/>
                <a:latin typeface="Segoe UI"/>
                <a:ea typeface="+mn-ea"/>
                <a:cs typeface="Segoe UI" pitchFamily="34" charset="0"/>
                <a:hlinkClick r:id="rId16">
                  <a:extLst>
                    <a:ext uri="{A12FA001-AC4F-418D-AE19-62706E023703}">
                      <ahyp:hlinkClr xmlns:ahyp="http://schemas.microsoft.com/office/drawing/2018/hyperlinkcolor" val="tx"/>
                    </a:ext>
                  </a:extLst>
                </a:hlinkClick>
              </a:rPr>
              <a:t>Demo</a:t>
            </a:r>
            <a:r>
              <a:rPr kumimoji="0" lang="en-US" sz="1100" b="0" i="0" u="none" strike="noStrike" kern="0" cap="none" spc="0" normalizeH="0" baseline="0" noProof="0">
                <a:ln>
                  <a:noFill/>
                </a:ln>
                <a:solidFill>
                  <a:srgbClr val="EBEBEB"/>
                </a:solidFill>
                <a:effectLst/>
                <a:uLnTx/>
                <a:uFillTx/>
                <a:latin typeface="Segoe UI"/>
                <a:ea typeface="Segoe UI" pitchFamily="34" charset="0"/>
                <a:cs typeface="Segoe UI" pitchFamily="34" charset="0"/>
                <a:hlinkClick r:id="rId16"/>
              </a:rPr>
              <a:t> </a:t>
            </a:r>
            <a:r>
              <a:rPr kumimoji="0" lang="en-US" sz="1100" b="0" i="0" u="none" strike="noStrike" kern="0" cap="none" spc="0" normalizeH="0" baseline="0" noProof="0">
                <a:ln>
                  <a:noFill/>
                </a:ln>
                <a:solidFill>
                  <a:srgbClr val="EBEBEB"/>
                </a:solidFill>
                <a:effectLst/>
                <a:uLnTx/>
                <a:uFillTx/>
                <a:latin typeface="Segoe UI"/>
                <a:ea typeface="+mn-ea"/>
                <a:cs typeface="Segoe UI" pitchFamily="34" charset="0"/>
                <a:hlinkClick r:id="rId16">
                  <a:extLst>
                    <a:ext uri="{A12FA001-AC4F-418D-AE19-62706E023703}">
                      <ahyp:hlinkClr xmlns:ahyp="http://schemas.microsoft.com/office/drawing/2018/hyperlinkcolor" val="tx"/>
                    </a:ext>
                  </a:extLst>
                </a:hlinkClick>
              </a:rPr>
              <a:t>Website</a:t>
            </a:r>
            <a:endParaRPr kumimoji="0" lang="en-US" sz="1100" b="0" i="0" u="none" strike="noStrike" kern="0" cap="none" spc="0" normalizeH="0" baseline="0" noProof="0">
              <a:ln>
                <a:noFill/>
              </a:ln>
              <a:solidFill>
                <a:srgbClr val="EBEBEB"/>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3925192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DDEDC5-61C9-45B5-BEFC-A0691A1D24AC}"/>
              </a:ext>
            </a:extLst>
          </p:cNvPr>
          <p:cNvSpPr>
            <a:spLocks noGrp="1"/>
          </p:cNvSpPr>
          <p:nvPr>
            <p:ph type="title"/>
          </p:nvPr>
        </p:nvSpPr>
        <p:spPr/>
        <p:txBody>
          <a:bodyPr/>
          <a:lstStyle/>
          <a:p>
            <a:r>
              <a:rPr lang="en-US" sz="3600">
                <a:gradFill flip="none" rotWithShape="1">
                  <a:gsLst>
                    <a:gs pos="0">
                      <a:srgbClr val="CD9AD0"/>
                    </a:gs>
                    <a:gs pos="100000">
                      <a:srgbClr val="8EC8E8"/>
                    </a:gs>
                  </a:gsLst>
                  <a:lin ang="10800000" scaled="1"/>
                  <a:tileRect/>
                </a:gradFill>
              </a:rPr>
              <a:t>Azure </a:t>
            </a:r>
            <a:r>
              <a:rPr lang="en-US" sz="3600" err="1">
                <a:gradFill flip="none" rotWithShape="1">
                  <a:gsLst>
                    <a:gs pos="0">
                      <a:srgbClr val="CD9AD0"/>
                    </a:gs>
                    <a:gs pos="100000">
                      <a:srgbClr val="8EC8E8"/>
                    </a:gs>
                  </a:gsLst>
                  <a:lin ang="10800000" scaled="1"/>
                  <a:tileRect/>
                </a:gradFill>
              </a:rPr>
              <a:t>OpenAI</a:t>
            </a:r>
            <a:r>
              <a:rPr lang="en-US" sz="3600">
                <a:gradFill flip="none" rotWithShape="1">
                  <a:gsLst>
                    <a:gs pos="0">
                      <a:srgbClr val="CD9AD0"/>
                    </a:gs>
                    <a:gs pos="100000">
                      <a:srgbClr val="8EC8E8"/>
                    </a:gs>
                  </a:gsLst>
                  <a:lin ang="10800000" scaled="1"/>
                  <a:tileRect/>
                </a:gradFill>
              </a:rPr>
              <a:t> Virtual Assistant architecture example</a:t>
            </a:r>
            <a:endParaRPr lang="de-DE"/>
          </a:p>
        </p:txBody>
      </p:sp>
      <p:grpSp>
        <p:nvGrpSpPr>
          <p:cNvPr id="64" name="Group 63" descr="Azure OpenAI Virtual Assistant architecture diagram">
            <a:extLst>
              <a:ext uri="{FF2B5EF4-FFF2-40B4-BE49-F238E27FC236}">
                <a16:creationId xmlns:a16="http://schemas.microsoft.com/office/drawing/2014/main" id="{00938078-D864-1FD4-0E4D-E9472EB759E4}"/>
              </a:ext>
            </a:extLst>
          </p:cNvPr>
          <p:cNvGrpSpPr/>
          <p:nvPr/>
        </p:nvGrpSpPr>
        <p:grpSpPr>
          <a:xfrm>
            <a:off x="601237" y="1402346"/>
            <a:ext cx="11021983" cy="4861937"/>
            <a:chOff x="601237" y="1402346"/>
            <a:chExt cx="11021983" cy="4861937"/>
          </a:xfrm>
        </p:grpSpPr>
        <p:sp>
          <p:nvSpPr>
            <p:cNvPr id="71" name="Rechteck 70">
              <a:extLst>
                <a:ext uri="{FF2B5EF4-FFF2-40B4-BE49-F238E27FC236}">
                  <a16:creationId xmlns:a16="http://schemas.microsoft.com/office/drawing/2014/main" id="{2A827467-07E1-2408-75A0-DB977918F7DD}"/>
                </a:ext>
              </a:extLst>
            </p:cNvPr>
            <p:cNvSpPr/>
            <p:nvPr/>
          </p:nvSpPr>
          <p:spPr bwMode="auto">
            <a:xfrm>
              <a:off x="1698729" y="2352914"/>
              <a:ext cx="9923564" cy="3911369"/>
            </a:xfrm>
            <a:prstGeom prst="rect">
              <a:avLst/>
            </a:prstGeom>
            <a:noFill/>
            <a:ln>
              <a:solidFill>
                <a:schemeClr val="accent1"/>
              </a:solidFill>
              <a:prstDash val="sysDot"/>
              <a:headEnd type="none" w="lg" len="med"/>
              <a:tailEnd type="triangle"/>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endParaRPr kumimoji="0" lang="de-DE" sz="20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5" name="Straight Arrow Connector 84">
              <a:extLst>
                <a:ext uri="{FF2B5EF4-FFF2-40B4-BE49-F238E27FC236}">
                  <a16:creationId xmlns:a16="http://schemas.microsoft.com/office/drawing/2014/main" id="{4254F2D4-9425-C575-FD6E-15C2DB47D760}"/>
                </a:ext>
              </a:extLst>
            </p:cNvPr>
            <p:cNvCxnSpPr>
              <a:cxnSpLocks/>
            </p:cNvCxnSpPr>
            <p:nvPr/>
          </p:nvCxnSpPr>
          <p:spPr>
            <a:xfrm flipV="1">
              <a:off x="1342187" y="3637687"/>
              <a:ext cx="2688806" cy="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6" name="Straight Arrow Connector 86">
              <a:extLst>
                <a:ext uri="{FF2B5EF4-FFF2-40B4-BE49-F238E27FC236}">
                  <a16:creationId xmlns:a16="http://schemas.microsoft.com/office/drawing/2014/main" id="{12D855A9-DF9A-929C-E0B5-245636004464}"/>
                </a:ext>
              </a:extLst>
            </p:cNvPr>
            <p:cNvCxnSpPr>
              <a:cxnSpLocks/>
            </p:cNvCxnSpPr>
            <p:nvPr/>
          </p:nvCxnSpPr>
          <p:spPr>
            <a:xfrm>
              <a:off x="1298309" y="5105349"/>
              <a:ext cx="1093499" cy="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7" name="Straight Arrow Connector 88">
              <a:extLst>
                <a:ext uri="{FF2B5EF4-FFF2-40B4-BE49-F238E27FC236}">
                  <a16:creationId xmlns:a16="http://schemas.microsoft.com/office/drawing/2014/main" id="{CA7A42C2-F9AF-25DE-0240-A78B151DC192}"/>
                </a:ext>
              </a:extLst>
            </p:cNvPr>
            <p:cNvCxnSpPr>
              <a:cxnSpLocks/>
              <a:stCxn id="24" idx="1"/>
            </p:cNvCxnSpPr>
            <p:nvPr/>
          </p:nvCxnSpPr>
          <p:spPr>
            <a:xfrm flipH="1" flipV="1">
              <a:off x="2859096" y="5109784"/>
              <a:ext cx="1190958" cy="4531"/>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13" name="Gerade Verbindung mit Pfeil 12">
              <a:extLst>
                <a:ext uri="{FF2B5EF4-FFF2-40B4-BE49-F238E27FC236}">
                  <a16:creationId xmlns:a16="http://schemas.microsoft.com/office/drawing/2014/main" id="{5A49294F-ED3E-556A-6582-FAB1D82BD96B}"/>
                </a:ext>
              </a:extLst>
            </p:cNvPr>
            <p:cNvCxnSpPr>
              <a:cxnSpLocks/>
              <a:stCxn id="44" idx="1"/>
            </p:cNvCxnSpPr>
            <p:nvPr/>
          </p:nvCxnSpPr>
          <p:spPr>
            <a:xfrm flipH="1">
              <a:off x="6800850" y="3634059"/>
              <a:ext cx="2360706" cy="741091"/>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sp>
          <p:nvSpPr>
            <p:cNvPr id="22" name="Textfeld 21">
              <a:extLst>
                <a:ext uri="{FF2B5EF4-FFF2-40B4-BE49-F238E27FC236}">
                  <a16:creationId xmlns:a16="http://schemas.microsoft.com/office/drawing/2014/main" id="{27AB97D2-786D-20AA-1238-24A4332DCDC9}"/>
                </a:ext>
              </a:extLst>
            </p:cNvPr>
            <p:cNvSpPr txBox="1"/>
            <p:nvPr/>
          </p:nvSpPr>
          <p:spPr>
            <a:xfrm>
              <a:off x="3574041" y="3862814"/>
              <a:ext cx="1319272" cy="138499"/>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Machine Learning</a:t>
              </a:r>
              <a:endParaRPr kumimoji="0" lang="en-US" sz="2000" b="1" i="0" u="none" strike="noStrike" kern="1200" cap="none" spc="0" normalizeH="0" baseline="0" noProof="0">
                <a:ln>
                  <a:noFill/>
                </a:ln>
                <a:solidFill>
                  <a:prstClr val="white"/>
                </a:solidFill>
                <a:effectLst/>
                <a:uLnTx/>
                <a:uFillTx/>
                <a:latin typeface="Segoe UI"/>
                <a:ea typeface="+mn-ea"/>
                <a:cs typeface="+mn-cs"/>
              </a:endParaRPr>
            </a:p>
          </p:txBody>
        </p:sp>
        <p:grpSp>
          <p:nvGrpSpPr>
            <p:cNvPr id="23" name="Gruppieren 22">
              <a:extLst>
                <a:ext uri="{FF2B5EF4-FFF2-40B4-BE49-F238E27FC236}">
                  <a16:creationId xmlns:a16="http://schemas.microsoft.com/office/drawing/2014/main" id="{383A4590-7A4F-FFF4-C0C6-3C1CEFD90F1E}"/>
                </a:ext>
              </a:extLst>
            </p:cNvPr>
            <p:cNvGrpSpPr/>
            <p:nvPr/>
          </p:nvGrpSpPr>
          <p:grpSpPr>
            <a:xfrm>
              <a:off x="3715226" y="4876276"/>
              <a:ext cx="1036903" cy="624719"/>
              <a:chOff x="3036904" y="3631621"/>
              <a:chExt cx="1037278" cy="624945"/>
            </a:xfrm>
          </p:grpSpPr>
          <p:pic>
            <p:nvPicPr>
              <p:cNvPr id="24" name="Graphic 68">
                <a:extLst>
                  <a:ext uri="{FF2B5EF4-FFF2-40B4-BE49-F238E27FC236}">
                    <a16:creationId xmlns:a16="http://schemas.microsoft.com/office/drawing/2014/main" id="{A2C200B6-5E21-3CED-2B11-B225273CA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71853" y="3631621"/>
                <a:ext cx="476250" cy="476250"/>
              </a:xfrm>
              <a:prstGeom prst="rect">
                <a:avLst/>
              </a:prstGeom>
            </p:spPr>
          </p:pic>
          <p:sp>
            <p:nvSpPr>
              <p:cNvPr id="25" name="Textfeld 24">
                <a:extLst>
                  <a:ext uri="{FF2B5EF4-FFF2-40B4-BE49-F238E27FC236}">
                    <a16:creationId xmlns:a16="http://schemas.microsoft.com/office/drawing/2014/main" id="{A15725ED-115D-D651-C54E-374203195E99}"/>
                  </a:ext>
                </a:extLst>
              </p:cNvPr>
              <p:cNvSpPr txBox="1"/>
              <p:nvPr/>
            </p:nvSpPr>
            <p:spPr>
              <a:xfrm>
                <a:off x="3036904" y="4118049"/>
                <a:ext cx="1037278" cy="138517"/>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Data Factory</a:t>
                </a:r>
              </a:p>
            </p:txBody>
          </p:sp>
        </p:grpSp>
        <p:grpSp>
          <p:nvGrpSpPr>
            <p:cNvPr id="29" name="Gruppieren 28">
              <a:extLst>
                <a:ext uri="{FF2B5EF4-FFF2-40B4-BE49-F238E27FC236}">
                  <a16:creationId xmlns:a16="http://schemas.microsoft.com/office/drawing/2014/main" id="{C160C9CF-03F5-648B-0A24-3FBDA54DB68F}"/>
                </a:ext>
              </a:extLst>
            </p:cNvPr>
            <p:cNvGrpSpPr/>
            <p:nvPr/>
          </p:nvGrpSpPr>
          <p:grpSpPr>
            <a:xfrm>
              <a:off x="6063900" y="4287691"/>
              <a:ext cx="1094599" cy="870100"/>
              <a:chOff x="5853454" y="3178119"/>
              <a:chExt cx="1094998" cy="870414"/>
            </a:xfrm>
          </p:grpSpPr>
          <p:pic>
            <p:nvPicPr>
              <p:cNvPr id="30" name="Graphic 104">
                <a:extLst>
                  <a:ext uri="{FF2B5EF4-FFF2-40B4-BE49-F238E27FC236}">
                    <a16:creationId xmlns:a16="http://schemas.microsoft.com/office/drawing/2014/main" id="{E8CEDAC0-1E3D-2B53-95EE-28AD45B71F8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80411" y="3178119"/>
                <a:ext cx="441083" cy="441083"/>
              </a:xfrm>
              <a:prstGeom prst="rect">
                <a:avLst/>
              </a:prstGeom>
            </p:spPr>
          </p:pic>
          <p:sp>
            <p:nvSpPr>
              <p:cNvPr id="31" name="Textfeld 30">
                <a:extLst>
                  <a:ext uri="{FF2B5EF4-FFF2-40B4-BE49-F238E27FC236}">
                    <a16:creationId xmlns:a16="http://schemas.microsoft.com/office/drawing/2014/main" id="{683F9A64-4B5E-0622-4211-ED6AB90CF866}"/>
                  </a:ext>
                </a:extLst>
              </p:cNvPr>
              <p:cNvSpPr txBox="1"/>
              <p:nvPr/>
            </p:nvSpPr>
            <p:spPr>
              <a:xfrm>
                <a:off x="5853454" y="3632981"/>
                <a:ext cx="1094998" cy="415552"/>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SQL Database</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(Technical Data)</a:t>
                </a:r>
                <a:br>
                  <a:rPr kumimoji="0" lang="de-DE" sz="900" b="1" i="0" u="none" strike="noStrike" kern="1200" cap="none" spc="0" normalizeH="0" baseline="0" noProof="0">
                    <a:ln>
                      <a:noFill/>
                    </a:ln>
                    <a:solidFill>
                      <a:prstClr val="white"/>
                    </a:solidFill>
                    <a:effectLst/>
                    <a:uLnTx/>
                    <a:uFillTx/>
                    <a:latin typeface="Segoe UI"/>
                    <a:ea typeface="+mn-ea"/>
                    <a:cs typeface="+mn-cs"/>
                  </a:rPr>
                </a:br>
                <a:endParaRPr kumimoji="0" lang="de-DE" sz="900" b="1" i="0" u="none" strike="noStrike" kern="1200" cap="none" spc="0" normalizeH="0" baseline="0" noProof="0">
                  <a:ln>
                    <a:noFill/>
                  </a:ln>
                  <a:solidFill>
                    <a:prstClr val="white"/>
                  </a:solidFill>
                  <a:effectLst/>
                  <a:uLnTx/>
                  <a:uFillTx/>
                  <a:latin typeface="Segoe UI"/>
                  <a:ea typeface="+mn-ea"/>
                  <a:cs typeface="+mn-cs"/>
                </a:endParaRPr>
              </a:p>
            </p:txBody>
          </p:sp>
        </p:grpSp>
        <p:sp>
          <p:nvSpPr>
            <p:cNvPr id="34" name="TextBox 16">
              <a:extLst>
                <a:ext uri="{FF2B5EF4-FFF2-40B4-BE49-F238E27FC236}">
                  <a16:creationId xmlns:a16="http://schemas.microsoft.com/office/drawing/2014/main" id="{A3909289-0DD5-6712-FC49-664EE95DB075}"/>
                </a:ext>
              </a:extLst>
            </p:cNvPr>
            <p:cNvSpPr txBox="1"/>
            <p:nvPr/>
          </p:nvSpPr>
          <p:spPr>
            <a:xfrm>
              <a:off x="8912602" y="1818183"/>
              <a:ext cx="1717420" cy="415498"/>
            </a:xfrm>
            <a:prstGeom prst="rect">
              <a:avLst/>
            </a:prstGeom>
            <a:noFill/>
          </p:spPr>
          <p:txBody>
            <a:bodyPr wrap="squar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br>
                <a:rPr kumimoji="0" lang="en-US" sz="900" b="1" i="0" u="none" strike="noStrike" kern="1200" cap="none" spc="0" normalizeH="0" baseline="0" noProof="0">
                  <a:ln>
                    <a:noFill/>
                  </a:ln>
                  <a:solidFill>
                    <a:prstClr val="white"/>
                  </a:solidFill>
                  <a:effectLst/>
                  <a:uLnTx/>
                  <a:uFillTx/>
                  <a:latin typeface="Segoe UI"/>
                  <a:ea typeface="+mn-ea"/>
                  <a:cs typeface="+mn-cs"/>
                </a:rPr>
              </a:br>
              <a:r>
                <a:rPr kumimoji="0" lang="en-US" sz="900" b="1" i="0" u="none" strike="noStrike" kern="1200" cap="none" spc="0" normalizeH="0" baseline="0" noProof="0">
                  <a:ln>
                    <a:noFill/>
                  </a:ln>
                  <a:solidFill>
                    <a:prstClr val="white"/>
                  </a:solidFill>
                  <a:effectLst/>
                  <a:uLnTx/>
                  <a:uFillTx/>
                  <a:latin typeface="Segoe UI"/>
                  <a:ea typeface="+mn-ea"/>
                  <a:cs typeface="+mn-cs"/>
                </a:rPr>
                <a:t>Virtual </a:t>
              </a:r>
              <a:br>
                <a:rPr kumimoji="0" lang="en-US" sz="900" b="1" i="0" u="none" strike="noStrike" kern="1200" cap="none" spc="0" normalizeH="0" baseline="0" noProof="0">
                  <a:ln>
                    <a:noFill/>
                  </a:ln>
                  <a:solidFill>
                    <a:prstClr val="white"/>
                  </a:solidFill>
                  <a:effectLst/>
                  <a:uLnTx/>
                  <a:uFillTx/>
                  <a:latin typeface="Segoe UI"/>
                  <a:ea typeface="+mn-ea"/>
                  <a:cs typeface="+mn-cs"/>
                </a:rPr>
              </a:br>
              <a:r>
                <a:rPr kumimoji="0" lang="en-US" sz="900" b="1" i="0" u="none" strike="noStrike" kern="1200" cap="none" spc="0" normalizeH="0" baseline="0" noProof="0">
                  <a:ln>
                    <a:noFill/>
                  </a:ln>
                  <a:solidFill>
                    <a:prstClr val="white"/>
                  </a:solidFill>
                  <a:effectLst/>
                  <a:uLnTx/>
                  <a:uFillTx/>
                  <a:latin typeface="Segoe UI"/>
                  <a:ea typeface="+mn-ea"/>
                  <a:cs typeface="+mn-cs"/>
                </a:rPr>
                <a:t>Assistant</a:t>
              </a:r>
            </a:p>
          </p:txBody>
        </p:sp>
        <p:cxnSp>
          <p:nvCxnSpPr>
            <p:cNvPr id="35" name="Gerade Verbindung mit Pfeil 34">
              <a:extLst>
                <a:ext uri="{FF2B5EF4-FFF2-40B4-BE49-F238E27FC236}">
                  <a16:creationId xmlns:a16="http://schemas.microsoft.com/office/drawing/2014/main" id="{746E8FA4-3E1E-252D-3E4C-10DA1329F1F7}"/>
                </a:ext>
              </a:extLst>
            </p:cNvPr>
            <p:cNvCxnSpPr>
              <a:cxnSpLocks/>
            </p:cNvCxnSpPr>
            <p:nvPr/>
          </p:nvCxnSpPr>
          <p:spPr>
            <a:xfrm>
              <a:off x="4375626" y="3637690"/>
              <a:ext cx="2034699" cy="734285"/>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grpSp>
          <p:nvGrpSpPr>
            <p:cNvPr id="39" name="Gruppieren 38">
              <a:extLst>
                <a:ext uri="{FF2B5EF4-FFF2-40B4-BE49-F238E27FC236}">
                  <a16:creationId xmlns:a16="http://schemas.microsoft.com/office/drawing/2014/main" id="{F40B4AE4-5AB6-795E-C3C9-9BA0ACC98247}"/>
                </a:ext>
              </a:extLst>
            </p:cNvPr>
            <p:cNvGrpSpPr/>
            <p:nvPr/>
          </p:nvGrpSpPr>
          <p:grpSpPr>
            <a:xfrm>
              <a:off x="8138333" y="1455515"/>
              <a:ext cx="658834" cy="870570"/>
              <a:chOff x="9135168" y="3354485"/>
              <a:chExt cx="659073" cy="870884"/>
            </a:xfrm>
          </p:grpSpPr>
          <p:pic>
            <p:nvPicPr>
              <p:cNvPr id="40" name="Grafik 39">
                <a:extLst>
                  <a:ext uri="{FF2B5EF4-FFF2-40B4-BE49-F238E27FC236}">
                    <a16:creationId xmlns:a16="http://schemas.microsoft.com/office/drawing/2014/main" id="{DD46BE6C-A3E5-281C-317A-A5998676501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329" y="3354485"/>
                <a:ext cx="435100" cy="435100"/>
              </a:xfrm>
              <a:prstGeom prst="rect">
                <a:avLst/>
              </a:prstGeom>
            </p:spPr>
          </p:pic>
          <p:sp>
            <p:nvSpPr>
              <p:cNvPr id="41" name="Textfeld 40">
                <a:extLst>
                  <a:ext uri="{FF2B5EF4-FFF2-40B4-BE49-F238E27FC236}">
                    <a16:creationId xmlns:a16="http://schemas.microsoft.com/office/drawing/2014/main" id="{257BA296-2FDF-1760-1999-510EF701F92C}"/>
                  </a:ext>
                </a:extLst>
              </p:cNvPr>
              <p:cNvSpPr txBox="1"/>
              <p:nvPr/>
            </p:nvSpPr>
            <p:spPr>
              <a:xfrm>
                <a:off x="9135168" y="3809721"/>
                <a:ext cx="659073" cy="415648"/>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Qualitative </a:t>
                </a:r>
                <a:br>
                  <a:rPr kumimoji="0" lang="de-DE" sz="900" b="1" i="0" u="none" strike="noStrike" kern="1200" cap="none" spc="0" normalizeH="0" baseline="0" noProof="0">
                    <a:ln>
                      <a:noFill/>
                    </a:ln>
                    <a:solidFill>
                      <a:prstClr val="white"/>
                    </a:solidFill>
                    <a:effectLst/>
                    <a:uLnTx/>
                    <a:uFillTx/>
                    <a:latin typeface="Segoe UI"/>
                    <a:ea typeface="+mn-ea"/>
                    <a:cs typeface="+mn-cs"/>
                  </a:rPr>
                </a:br>
                <a:r>
                  <a:rPr kumimoji="0" lang="de-DE" sz="900" b="1" i="0" u="none" strike="noStrike" kern="1200" cap="none" spc="0" normalizeH="0" baseline="0" noProof="0">
                    <a:ln>
                      <a:noFill/>
                    </a:ln>
                    <a:solidFill>
                      <a:prstClr val="white"/>
                    </a:solidFill>
                    <a:effectLst/>
                    <a:uLnTx/>
                    <a:uFillTx/>
                    <a:latin typeface="Segoe UI"/>
                    <a:ea typeface="+mn-ea"/>
                    <a:cs typeface="+mn-cs"/>
                  </a:rPr>
                  <a:t>Testing App</a:t>
                </a:r>
                <a:br>
                  <a:rPr kumimoji="0" lang="de-DE" sz="900" b="1" i="0" u="none" strike="noStrike" kern="1200" cap="none" spc="0" normalizeH="0" baseline="0" noProof="0">
                    <a:ln>
                      <a:noFill/>
                    </a:ln>
                    <a:solidFill>
                      <a:prstClr val="white"/>
                    </a:solidFill>
                    <a:effectLst/>
                    <a:uLnTx/>
                    <a:uFillTx/>
                    <a:latin typeface="Segoe UI"/>
                    <a:ea typeface="+mn-ea"/>
                    <a:cs typeface="+mn-cs"/>
                  </a:rPr>
                </a:br>
                <a:endParaRPr kumimoji="0" lang="de-DE" sz="900" b="1" i="0" u="none" strike="noStrike" kern="1200" cap="none" spc="0" normalizeH="0" baseline="0" noProof="0">
                  <a:ln>
                    <a:noFill/>
                  </a:ln>
                  <a:solidFill>
                    <a:prstClr val="white"/>
                  </a:solidFill>
                  <a:effectLst/>
                  <a:uLnTx/>
                  <a:uFillTx/>
                  <a:latin typeface="Segoe UI"/>
                  <a:ea typeface="+mn-ea"/>
                  <a:cs typeface="Segoe UI"/>
                </a:endParaRPr>
              </a:p>
            </p:txBody>
          </p:sp>
        </p:grpSp>
        <p:grpSp>
          <p:nvGrpSpPr>
            <p:cNvPr id="43" name="Gruppieren 42">
              <a:extLst>
                <a:ext uri="{FF2B5EF4-FFF2-40B4-BE49-F238E27FC236}">
                  <a16:creationId xmlns:a16="http://schemas.microsoft.com/office/drawing/2014/main" id="{015EC51F-5047-4427-8054-2A82A47503BB}"/>
                </a:ext>
              </a:extLst>
            </p:cNvPr>
            <p:cNvGrpSpPr/>
            <p:nvPr/>
          </p:nvGrpSpPr>
          <p:grpSpPr>
            <a:xfrm>
              <a:off x="9069464" y="3416587"/>
              <a:ext cx="626774" cy="732071"/>
              <a:chOff x="9151204" y="3354485"/>
              <a:chExt cx="627001" cy="732335"/>
            </a:xfrm>
          </p:grpSpPr>
          <p:pic>
            <p:nvPicPr>
              <p:cNvPr id="44" name="Grafik 43">
                <a:extLst>
                  <a:ext uri="{FF2B5EF4-FFF2-40B4-BE49-F238E27FC236}">
                    <a16:creationId xmlns:a16="http://schemas.microsoft.com/office/drawing/2014/main" id="{CFED4316-F9C2-A77C-A13C-733B6EBB92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329" y="3354485"/>
                <a:ext cx="435100" cy="435100"/>
              </a:xfrm>
              <a:prstGeom prst="rect">
                <a:avLst/>
              </a:prstGeom>
            </p:spPr>
          </p:pic>
          <p:sp>
            <p:nvSpPr>
              <p:cNvPr id="45" name="Textfeld 44">
                <a:extLst>
                  <a:ext uri="{FF2B5EF4-FFF2-40B4-BE49-F238E27FC236}">
                    <a16:creationId xmlns:a16="http://schemas.microsoft.com/office/drawing/2014/main" id="{2569787A-13EC-C8B0-A4BC-929A7211CEB9}"/>
                  </a:ext>
                </a:extLst>
              </p:cNvPr>
              <p:cNvSpPr txBox="1"/>
              <p:nvPr/>
            </p:nvSpPr>
            <p:spPr>
              <a:xfrm>
                <a:off x="9151204" y="3809721"/>
                <a:ext cx="627001" cy="277099"/>
              </a:xfrm>
              <a:prstGeom prst="rect">
                <a:avLst/>
              </a:prstGeom>
              <a:noFill/>
            </p:spPr>
            <p:txBody>
              <a:bodyPr wrap="none" lIns="0" tIns="0" rIns="0" bIns="0" rtlCol="0" anchor="t">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GPT API</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 (Web App)</a:t>
                </a:r>
              </a:p>
            </p:txBody>
          </p:sp>
        </p:grpSp>
        <p:grpSp>
          <p:nvGrpSpPr>
            <p:cNvPr id="46" name="Gruppieren 45">
              <a:extLst>
                <a:ext uri="{FF2B5EF4-FFF2-40B4-BE49-F238E27FC236}">
                  <a16:creationId xmlns:a16="http://schemas.microsoft.com/office/drawing/2014/main" id="{DB0407B5-2675-F617-4B17-2F29C83DD185}"/>
                </a:ext>
              </a:extLst>
            </p:cNvPr>
            <p:cNvGrpSpPr/>
            <p:nvPr/>
          </p:nvGrpSpPr>
          <p:grpSpPr>
            <a:xfrm>
              <a:off x="5952518" y="2764863"/>
              <a:ext cx="1317364" cy="884246"/>
              <a:chOff x="7655373" y="3223947"/>
              <a:chExt cx="1317669" cy="884451"/>
            </a:xfrm>
          </p:grpSpPr>
          <p:pic>
            <p:nvPicPr>
              <p:cNvPr id="47" name="Grafik 46">
                <a:extLst>
                  <a:ext uri="{FF2B5EF4-FFF2-40B4-BE49-F238E27FC236}">
                    <a16:creationId xmlns:a16="http://schemas.microsoft.com/office/drawing/2014/main" id="{955D6A24-9D69-3942-BF8F-FA8FA00785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80142" y="3223947"/>
                <a:ext cx="441024" cy="441024"/>
              </a:xfrm>
              <a:prstGeom prst="rect">
                <a:avLst/>
              </a:prstGeom>
            </p:spPr>
          </p:pic>
          <p:sp>
            <p:nvSpPr>
              <p:cNvPr id="48" name="Textfeld 47">
                <a:extLst>
                  <a:ext uri="{FF2B5EF4-FFF2-40B4-BE49-F238E27FC236}">
                    <a16:creationId xmlns:a16="http://schemas.microsoft.com/office/drawing/2014/main" id="{3A0EB681-67B1-5FBC-F701-30A0DDCB6223}"/>
                  </a:ext>
                </a:extLst>
              </p:cNvPr>
              <p:cNvSpPr txBox="1"/>
              <p:nvPr/>
            </p:nvSpPr>
            <p:spPr>
              <a:xfrm>
                <a:off x="7655373" y="3692900"/>
                <a:ext cx="1317669" cy="415498"/>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Custom Question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Answering</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t>
                </a:r>
                <a:r>
                  <a:rPr kumimoji="0" lang="de-DE" sz="900" b="1" i="0" u="none" strike="noStrike" kern="1200" cap="none" spc="0" normalizeH="0" baseline="0" noProof="0" err="1">
                    <a:ln>
                      <a:noFill/>
                    </a:ln>
                    <a:solidFill>
                      <a:prstClr val="white"/>
                    </a:solidFill>
                    <a:effectLst/>
                    <a:uLnTx/>
                    <a:uFillTx/>
                    <a:latin typeface="Segoe UI"/>
                    <a:ea typeface="+mn-ea"/>
                    <a:cs typeface="+mn-cs"/>
                  </a:rPr>
                  <a:t>Textual</a:t>
                </a:r>
                <a:r>
                  <a:rPr kumimoji="0" lang="de-DE" sz="900" b="1" i="0" u="none" strike="noStrike" kern="1200" cap="none" spc="0" normalizeH="0" baseline="0" noProof="0">
                    <a:ln>
                      <a:noFill/>
                    </a:ln>
                    <a:solidFill>
                      <a:prstClr val="white"/>
                    </a:solidFill>
                    <a:effectLst/>
                    <a:uLnTx/>
                    <a:uFillTx/>
                    <a:latin typeface="Segoe UI"/>
                    <a:ea typeface="+mn-ea"/>
                    <a:cs typeface="+mn-cs"/>
                  </a:rPr>
                  <a:t> Data)</a:t>
                </a:r>
              </a:p>
            </p:txBody>
          </p:sp>
        </p:grpSp>
        <p:cxnSp>
          <p:nvCxnSpPr>
            <p:cNvPr id="49" name="Gerade Verbindung mit Pfeil 48">
              <a:extLst>
                <a:ext uri="{FF2B5EF4-FFF2-40B4-BE49-F238E27FC236}">
                  <a16:creationId xmlns:a16="http://schemas.microsoft.com/office/drawing/2014/main" id="{CD492CC8-4760-9AFB-BF72-32F8473FF7A7}"/>
                </a:ext>
              </a:extLst>
            </p:cNvPr>
            <p:cNvCxnSpPr>
              <a:cxnSpLocks/>
            </p:cNvCxnSpPr>
            <p:nvPr/>
          </p:nvCxnSpPr>
          <p:spPr>
            <a:xfrm flipV="1">
              <a:off x="4375627" y="2984500"/>
              <a:ext cx="1942623" cy="653190"/>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50" name="Gerade Verbindung mit Pfeil 49">
              <a:extLst>
                <a:ext uri="{FF2B5EF4-FFF2-40B4-BE49-F238E27FC236}">
                  <a16:creationId xmlns:a16="http://schemas.microsoft.com/office/drawing/2014/main" id="{1A527090-D93F-CBA0-726F-A11770C4DF63}"/>
                </a:ext>
              </a:extLst>
            </p:cNvPr>
            <p:cNvCxnSpPr>
              <a:cxnSpLocks/>
              <a:stCxn id="44" idx="1"/>
            </p:cNvCxnSpPr>
            <p:nvPr/>
          </p:nvCxnSpPr>
          <p:spPr>
            <a:xfrm flipH="1" flipV="1">
              <a:off x="6851650" y="2984500"/>
              <a:ext cx="2309906" cy="649559"/>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grpSp>
          <p:nvGrpSpPr>
            <p:cNvPr id="51" name="Gruppieren 50">
              <a:extLst>
                <a:ext uri="{FF2B5EF4-FFF2-40B4-BE49-F238E27FC236}">
                  <a16:creationId xmlns:a16="http://schemas.microsoft.com/office/drawing/2014/main" id="{85EA62CA-6AC9-E109-013C-6AB31F8DFC03}"/>
                </a:ext>
              </a:extLst>
            </p:cNvPr>
            <p:cNvGrpSpPr/>
            <p:nvPr/>
          </p:nvGrpSpPr>
          <p:grpSpPr>
            <a:xfrm>
              <a:off x="9160709" y="4741667"/>
              <a:ext cx="1221206" cy="753012"/>
              <a:chOff x="8432508" y="3800611"/>
              <a:chExt cx="1221489" cy="753186"/>
            </a:xfrm>
          </p:grpSpPr>
          <p:pic>
            <p:nvPicPr>
              <p:cNvPr id="52" name="Grafik 51">
                <a:extLst>
                  <a:ext uri="{FF2B5EF4-FFF2-40B4-BE49-F238E27FC236}">
                    <a16:creationId xmlns:a16="http://schemas.microsoft.com/office/drawing/2014/main" id="{C8FE010E-51EC-2224-206F-95268D9A30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00190" y="3800611"/>
                <a:ext cx="441024" cy="441024"/>
              </a:xfrm>
              <a:prstGeom prst="rect">
                <a:avLst/>
              </a:prstGeom>
            </p:spPr>
          </p:pic>
          <p:sp>
            <p:nvSpPr>
              <p:cNvPr id="53" name="Textfeld 52">
                <a:extLst>
                  <a:ext uri="{FF2B5EF4-FFF2-40B4-BE49-F238E27FC236}">
                    <a16:creationId xmlns:a16="http://schemas.microsoft.com/office/drawing/2014/main" id="{15CF94B0-3AE3-2E01-B781-04C16BBA1E93}"/>
                  </a:ext>
                </a:extLst>
              </p:cNvPr>
              <p:cNvSpPr txBox="1"/>
              <p:nvPr/>
            </p:nvSpPr>
            <p:spPr>
              <a:xfrm>
                <a:off x="8432508" y="4276798"/>
                <a:ext cx="1221489"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Custom </a:t>
                </a:r>
                <a:r>
                  <a:rPr kumimoji="0" lang="de-DE" sz="900" b="1" i="0" u="none" strike="noStrike" kern="1200" cap="none" spc="0" normalizeH="0" baseline="0" noProof="0" err="1">
                    <a:ln>
                      <a:noFill/>
                    </a:ln>
                    <a:solidFill>
                      <a:prstClr val="white"/>
                    </a:solidFill>
                    <a:effectLst/>
                    <a:uLnTx/>
                    <a:uFillTx/>
                    <a:latin typeface="Segoe UI"/>
                    <a:ea typeface="+mn-ea"/>
                    <a:cs typeface="+mn-cs"/>
                  </a:rPr>
                  <a:t>Named</a:t>
                </a:r>
                <a:r>
                  <a:rPr kumimoji="0" lang="de-DE" sz="900" b="1" i="0" u="none" strike="noStrike" kern="1200" cap="none" spc="0" normalizeH="0" baseline="0" noProof="0">
                    <a:ln>
                      <a:noFill/>
                    </a:ln>
                    <a:solidFill>
                      <a:prstClr val="white"/>
                    </a:solidFill>
                    <a:effectLst/>
                    <a:uLnTx/>
                    <a:uFillTx/>
                    <a:latin typeface="Segoe UI"/>
                    <a:ea typeface="+mn-ea"/>
                    <a:cs typeface="+mn-cs"/>
                  </a:rPr>
                  <a:t>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Entity Recognition</a:t>
                </a:r>
              </a:p>
            </p:txBody>
          </p:sp>
        </p:grpSp>
        <p:grpSp>
          <p:nvGrpSpPr>
            <p:cNvPr id="55" name="Gruppieren 54">
              <a:extLst>
                <a:ext uri="{FF2B5EF4-FFF2-40B4-BE49-F238E27FC236}">
                  <a16:creationId xmlns:a16="http://schemas.microsoft.com/office/drawing/2014/main" id="{4CF78755-A368-2988-1843-D6B9E55B99C8}"/>
                </a:ext>
              </a:extLst>
            </p:cNvPr>
            <p:cNvGrpSpPr/>
            <p:nvPr/>
          </p:nvGrpSpPr>
          <p:grpSpPr>
            <a:xfrm>
              <a:off x="7950896" y="4741667"/>
              <a:ext cx="1033698" cy="753012"/>
              <a:chOff x="8526287" y="3800611"/>
              <a:chExt cx="1033937" cy="753186"/>
            </a:xfrm>
          </p:grpSpPr>
          <p:pic>
            <p:nvPicPr>
              <p:cNvPr id="56" name="Grafik 55">
                <a:extLst>
                  <a:ext uri="{FF2B5EF4-FFF2-40B4-BE49-F238E27FC236}">
                    <a16:creationId xmlns:a16="http://schemas.microsoft.com/office/drawing/2014/main" id="{5AC1E76A-DC9C-E6AA-D77C-CD781D47C8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00190" y="3800611"/>
                <a:ext cx="441024" cy="441024"/>
              </a:xfrm>
              <a:prstGeom prst="rect">
                <a:avLst/>
              </a:prstGeom>
            </p:spPr>
          </p:pic>
          <p:sp>
            <p:nvSpPr>
              <p:cNvPr id="57" name="Textfeld 56">
                <a:extLst>
                  <a:ext uri="{FF2B5EF4-FFF2-40B4-BE49-F238E27FC236}">
                    <a16:creationId xmlns:a16="http://schemas.microsoft.com/office/drawing/2014/main" id="{EB9DC7BB-BC78-FE40-B48A-A80B0D11F65B}"/>
                  </a:ext>
                </a:extLst>
              </p:cNvPr>
              <p:cNvSpPr txBox="1"/>
              <p:nvPr/>
            </p:nvSpPr>
            <p:spPr>
              <a:xfrm>
                <a:off x="8526287" y="4276798"/>
                <a:ext cx="1033937"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Custom Text</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Classification</a:t>
                </a:r>
              </a:p>
            </p:txBody>
          </p:sp>
        </p:grpSp>
        <p:cxnSp>
          <p:nvCxnSpPr>
            <p:cNvPr id="88" name="Straight Arrow Connector 90">
              <a:extLst>
                <a:ext uri="{FF2B5EF4-FFF2-40B4-BE49-F238E27FC236}">
                  <a16:creationId xmlns:a16="http://schemas.microsoft.com/office/drawing/2014/main" id="{255EFB97-2281-0A99-6B72-0C83BB053776}"/>
                </a:ext>
              </a:extLst>
            </p:cNvPr>
            <p:cNvCxnSpPr>
              <a:cxnSpLocks/>
              <a:stCxn id="44" idx="3"/>
            </p:cNvCxnSpPr>
            <p:nvPr/>
          </p:nvCxnSpPr>
          <p:spPr>
            <a:xfrm>
              <a:off x="9596495" y="3634059"/>
              <a:ext cx="1079829" cy="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79" name="Straight Arrow Connector 90">
              <a:extLst>
                <a:ext uri="{FF2B5EF4-FFF2-40B4-BE49-F238E27FC236}">
                  <a16:creationId xmlns:a16="http://schemas.microsoft.com/office/drawing/2014/main" id="{A3219D4D-3759-4DB7-2E23-245BC9F130EE}"/>
                </a:ext>
              </a:extLst>
            </p:cNvPr>
            <p:cNvCxnSpPr>
              <a:cxnSpLocks/>
              <a:endCxn id="56" idx="0"/>
            </p:cNvCxnSpPr>
            <p:nvPr/>
          </p:nvCxnSpPr>
          <p:spPr>
            <a:xfrm flipH="1">
              <a:off x="8445197" y="4216400"/>
              <a:ext cx="768653" cy="52526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2" name="Straight Arrow Connector 90">
              <a:extLst>
                <a:ext uri="{FF2B5EF4-FFF2-40B4-BE49-F238E27FC236}">
                  <a16:creationId xmlns:a16="http://schemas.microsoft.com/office/drawing/2014/main" id="{1592350E-2598-1E91-281E-C7AB31E7B193}"/>
                </a:ext>
              </a:extLst>
            </p:cNvPr>
            <p:cNvCxnSpPr>
              <a:cxnSpLocks/>
              <a:endCxn id="52" idx="0"/>
            </p:cNvCxnSpPr>
            <p:nvPr/>
          </p:nvCxnSpPr>
          <p:spPr>
            <a:xfrm>
              <a:off x="9391650" y="4210050"/>
              <a:ext cx="357117" cy="53161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86" name="Straight Arrow Connector 90">
              <a:extLst>
                <a:ext uri="{FF2B5EF4-FFF2-40B4-BE49-F238E27FC236}">
                  <a16:creationId xmlns:a16="http://schemas.microsoft.com/office/drawing/2014/main" id="{FAD3B5ED-5641-D377-6F85-24408D0CCE1C}"/>
                </a:ext>
              </a:extLst>
            </p:cNvPr>
            <p:cNvCxnSpPr>
              <a:cxnSpLocks/>
              <a:stCxn id="44" idx="0"/>
            </p:cNvCxnSpPr>
            <p:nvPr/>
          </p:nvCxnSpPr>
          <p:spPr>
            <a:xfrm flipV="1">
              <a:off x="9379027" y="2324100"/>
              <a:ext cx="405053" cy="1092487"/>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67" name="Gruppieren 66">
              <a:extLst>
                <a:ext uri="{FF2B5EF4-FFF2-40B4-BE49-F238E27FC236}">
                  <a16:creationId xmlns:a16="http://schemas.microsoft.com/office/drawing/2014/main" id="{D1B12ECE-F1E6-0390-630D-5AEB42B9AF70}"/>
                </a:ext>
              </a:extLst>
            </p:cNvPr>
            <p:cNvGrpSpPr/>
            <p:nvPr/>
          </p:nvGrpSpPr>
          <p:grpSpPr>
            <a:xfrm>
              <a:off x="601237" y="3419291"/>
              <a:ext cx="826959" cy="779624"/>
              <a:chOff x="796287" y="2536714"/>
              <a:chExt cx="827150" cy="779804"/>
            </a:xfrm>
          </p:grpSpPr>
          <p:sp>
            <p:nvSpPr>
              <p:cNvPr id="16" name="TextBox 80">
                <a:extLst>
                  <a:ext uri="{FF2B5EF4-FFF2-40B4-BE49-F238E27FC236}">
                    <a16:creationId xmlns:a16="http://schemas.microsoft.com/office/drawing/2014/main" id="{51731C73-4EA8-14FE-0B0E-AF060CAFD86E}"/>
                  </a:ext>
                </a:extLst>
              </p:cNvPr>
              <p:cNvSpPr txBox="1"/>
              <p:nvPr/>
            </p:nvSpPr>
            <p:spPr>
              <a:xfrm>
                <a:off x="796287" y="3039519"/>
                <a:ext cx="827150" cy="276999"/>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Segoe UI"/>
                    <a:ea typeface="+mn-ea"/>
                    <a:cs typeface="+mn-cs"/>
                  </a:rPr>
                  <a:t>Technical Data </a:t>
                </a:r>
              </a:p>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Segoe UI"/>
                    <a:ea typeface="+mn-ea"/>
                    <a:cs typeface="+mn-cs"/>
                  </a:rPr>
                  <a:t>(VMDS)</a:t>
                </a:r>
              </a:p>
            </p:txBody>
          </p:sp>
          <p:pic>
            <p:nvPicPr>
              <p:cNvPr id="54" name="Graphic 35">
                <a:extLst>
                  <a:ext uri="{FF2B5EF4-FFF2-40B4-BE49-F238E27FC236}">
                    <a16:creationId xmlns:a16="http://schemas.microsoft.com/office/drawing/2014/main" id="{8F862703-A1D3-26C5-C5C1-320460E095C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6511" y="2536714"/>
                <a:ext cx="463590" cy="463590"/>
              </a:xfrm>
              <a:prstGeom prst="rect">
                <a:avLst/>
              </a:prstGeom>
            </p:spPr>
          </p:pic>
        </p:grpSp>
        <p:sp>
          <p:nvSpPr>
            <p:cNvPr id="38" name="Rectangle 2">
              <a:extLst>
                <a:ext uri="{FF2B5EF4-FFF2-40B4-BE49-F238E27FC236}">
                  <a16:creationId xmlns:a16="http://schemas.microsoft.com/office/drawing/2014/main" id="{CA15E168-81A2-04FF-8443-2AE34F66FB8C}"/>
                </a:ext>
              </a:extLst>
            </p:cNvPr>
            <p:cNvSpPr/>
            <p:nvPr/>
          </p:nvSpPr>
          <p:spPr bwMode="auto">
            <a:xfrm>
              <a:off x="10712516" y="3556163"/>
              <a:ext cx="859742" cy="307777"/>
            </a:xfrm>
            <a:prstGeom prst="rect">
              <a:avLst/>
            </a:prstGeom>
            <a:noFill/>
          </p:spPr>
          <p:txBody>
            <a:bodyPr wrap="squar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Segoe UI"/>
                  <a:ea typeface="+mn-ea"/>
                  <a:cs typeface="+mn-cs"/>
                </a:rPr>
                <a:t>Azure </a:t>
              </a:r>
              <a:r>
                <a:rPr kumimoji="0" lang="en-US" sz="1000" b="1" i="0" u="none" strike="noStrike" kern="1200" cap="none" spc="0" normalizeH="0" baseline="0" noProof="0" err="1">
                  <a:ln>
                    <a:noFill/>
                  </a:ln>
                  <a:solidFill>
                    <a:prstClr val="white"/>
                  </a:solidFill>
                  <a:effectLst/>
                  <a:uLnTx/>
                  <a:uFillTx/>
                  <a:latin typeface="Segoe UI"/>
                  <a:ea typeface="+mn-ea"/>
                  <a:cs typeface="+mn-cs"/>
                </a:rPr>
                <a:t>OpenAI</a:t>
              </a:r>
              <a:r>
                <a:rPr kumimoji="0" lang="en-US" sz="1000" b="1" i="0" u="none" strike="noStrike" kern="1200" cap="none" spc="0" normalizeH="0" baseline="0" noProof="0">
                  <a:ln>
                    <a:noFill/>
                  </a:ln>
                  <a:solidFill>
                    <a:prstClr val="white"/>
                  </a:solidFill>
                  <a:effectLst/>
                  <a:uLnTx/>
                  <a:uFillTx/>
                  <a:latin typeface="Segoe UI"/>
                  <a:ea typeface="+mn-ea"/>
                  <a:cs typeface="+mn-cs"/>
                </a:rPr>
                <a:t> Service </a:t>
              </a:r>
            </a:p>
          </p:txBody>
        </p:sp>
        <p:grpSp>
          <p:nvGrpSpPr>
            <p:cNvPr id="75" name="Gruppieren 74">
              <a:extLst>
                <a:ext uri="{FF2B5EF4-FFF2-40B4-BE49-F238E27FC236}">
                  <a16:creationId xmlns:a16="http://schemas.microsoft.com/office/drawing/2014/main" id="{82DFF340-DAD0-3A5D-202F-9CCC0DC5015E}"/>
                </a:ext>
              </a:extLst>
            </p:cNvPr>
            <p:cNvGrpSpPr/>
            <p:nvPr/>
          </p:nvGrpSpPr>
          <p:grpSpPr>
            <a:xfrm>
              <a:off x="2331758" y="4876388"/>
              <a:ext cx="596179" cy="748370"/>
              <a:chOff x="2558745" y="3994147"/>
              <a:chExt cx="596317" cy="748543"/>
            </a:xfrm>
          </p:grpSpPr>
          <p:sp>
            <p:nvSpPr>
              <p:cNvPr id="28" name="Textfeld 27">
                <a:extLst>
                  <a:ext uri="{FF2B5EF4-FFF2-40B4-BE49-F238E27FC236}">
                    <a16:creationId xmlns:a16="http://schemas.microsoft.com/office/drawing/2014/main" id="{7CE2C797-44F4-D8B2-5D4D-FFBA0DBD9162}"/>
                  </a:ext>
                </a:extLst>
              </p:cNvPr>
              <p:cNvSpPr txBox="1"/>
              <p:nvPr/>
            </p:nvSpPr>
            <p:spPr>
              <a:xfrm>
                <a:off x="2558745" y="4465691"/>
                <a:ext cx="596317" cy="276999"/>
              </a:xfrm>
              <a:prstGeom prst="rect">
                <a:avLst/>
              </a:prstGeom>
              <a:noFill/>
            </p:spPr>
            <p:txBody>
              <a:bodyPr wrap="none" lIns="0" tIns="0" rIns="0" bIns="0" rtlCol="0">
                <a:spAutoFit/>
              </a:body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de-DE" sz="900" b="1" i="0" u="none" strike="noStrike" kern="1200" cap="none" spc="0" normalizeH="0" baseline="0" noProof="0">
                    <a:ln>
                      <a:noFill/>
                    </a:ln>
                    <a:solidFill>
                      <a:prstClr val="white"/>
                    </a:solidFill>
                    <a:effectLst/>
                    <a:uLnTx/>
                    <a:uFillTx/>
                    <a:latin typeface="Segoe UI"/>
                    <a:ea typeface="+mn-ea"/>
                    <a:cs typeface="+mn-cs"/>
                  </a:rPr>
                  <a:t>Azure Blob</a:t>
                </a:r>
                <a:br>
                  <a:rPr kumimoji="0" lang="de-DE" sz="900" b="1" i="0" u="none" strike="noStrike" kern="1200" cap="none" spc="0" normalizeH="0" baseline="0" noProof="0">
                    <a:ln>
                      <a:noFill/>
                    </a:ln>
                    <a:solidFill>
                      <a:prstClr val="white"/>
                    </a:solidFill>
                    <a:effectLst/>
                    <a:uLnTx/>
                    <a:uFillTx/>
                    <a:latin typeface="Segoe UI"/>
                    <a:ea typeface="+mn-ea"/>
                    <a:cs typeface="+mn-cs"/>
                  </a:rPr>
                </a:br>
                <a:r>
                  <a:rPr kumimoji="0" lang="de-DE" sz="900" b="1" i="0" u="none" strike="noStrike" kern="1200" cap="none" spc="0" normalizeH="0" baseline="0" noProof="0">
                    <a:ln>
                      <a:noFill/>
                    </a:ln>
                    <a:solidFill>
                      <a:prstClr val="white"/>
                    </a:solidFill>
                    <a:effectLst/>
                    <a:uLnTx/>
                    <a:uFillTx/>
                    <a:latin typeface="Segoe UI"/>
                    <a:ea typeface="+mn-ea"/>
                    <a:cs typeface="+mn-cs"/>
                  </a:rPr>
                  <a:t>Storage</a:t>
                </a:r>
              </a:p>
            </p:txBody>
          </p:sp>
          <p:pic>
            <p:nvPicPr>
              <p:cNvPr id="74" name="Grafik 73">
                <a:extLst>
                  <a:ext uri="{FF2B5EF4-FFF2-40B4-BE49-F238E27FC236}">
                    <a16:creationId xmlns:a16="http://schemas.microsoft.com/office/drawing/2014/main" id="{B0962A9D-D778-70B1-C230-1A3205C646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23564" y="3994147"/>
                <a:ext cx="471432" cy="471432"/>
              </a:xfrm>
              <a:prstGeom prst="rect">
                <a:avLst/>
              </a:prstGeom>
            </p:spPr>
          </p:pic>
        </p:grpSp>
        <p:cxnSp>
          <p:nvCxnSpPr>
            <p:cNvPr id="76" name="Straight Arrow Connector 88">
              <a:extLst>
                <a:ext uri="{FF2B5EF4-FFF2-40B4-BE49-F238E27FC236}">
                  <a16:creationId xmlns:a16="http://schemas.microsoft.com/office/drawing/2014/main" id="{5747AFFC-2810-89CB-92A6-451F8200AAB1}"/>
                </a:ext>
              </a:extLst>
            </p:cNvPr>
            <p:cNvCxnSpPr>
              <a:cxnSpLocks/>
            </p:cNvCxnSpPr>
            <p:nvPr/>
          </p:nvCxnSpPr>
          <p:spPr>
            <a:xfrm flipV="1">
              <a:off x="4233677" y="4092753"/>
              <a:ext cx="0" cy="663275"/>
            </a:xfrm>
            <a:prstGeom prst="straightConnector1">
              <a:avLst/>
            </a:prstGeom>
            <a:ln>
              <a:solidFill>
                <a:schemeClr val="tx1"/>
              </a:solidFill>
              <a:headEnd type="none" w="lg" len="med"/>
              <a:tailEnd type="triangle"/>
            </a:ln>
          </p:spPr>
          <p:style>
            <a:lnRef idx="1">
              <a:schemeClr val="accent6"/>
            </a:lnRef>
            <a:fillRef idx="0">
              <a:schemeClr val="accent6"/>
            </a:fillRef>
            <a:effectRef idx="0">
              <a:schemeClr val="accent6"/>
            </a:effectRef>
            <a:fontRef idx="minor">
              <a:schemeClr val="tx1"/>
            </a:fontRef>
          </p:style>
        </p:cxnSp>
        <p:cxnSp>
          <p:nvCxnSpPr>
            <p:cNvPr id="80" name="Straight Arrow Connector 90">
              <a:extLst>
                <a:ext uri="{FF2B5EF4-FFF2-40B4-BE49-F238E27FC236}">
                  <a16:creationId xmlns:a16="http://schemas.microsoft.com/office/drawing/2014/main" id="{AB3F8E3E-E9DE-36E0-14B3-311D4E94636B}"/>
                </a:ext>
              </a:extLst>
            </p:cNvPr>
            <p:cNvCxnSpPr>
              <a:cxnSpLocks/>
              <a:endCxn id="41" idx="2"/>
            </p:cNvCxnSpPr>
            <p:nvPr/>
          </p:nvCxnSpPr>
          <p:spPr>
            <a:xfrm flipH="1" flipV="1">
              <a:off x="8467750" y="2326085"/>
              <a:ext cx="790550" cy="107434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89" name="Gruppieren 88">
              <a:extLst>
                <a:ext uri="{FF2B5EF4-FFF2-40B4-BE49-F238E27FC236}">
                  <a16:creationId xmlns:a16="http://schemas.microsoft.com/office/drawing/2014/main" id="{2D02AB9C-207E-2BCC-EA35-EB33FCA2B89A}"/>
                </a:ext>
              </a:extLst>
            </p:cNvPr>
            <p:cNvGrpSpPr/>
            <p:nvPr/>
          </p:nvGrpSpPr>
          <p:grpSpPr>
            <a:xfrm>
              <a:off x="768655" y="4873609"/>
              <a:ext cx="492122" cy="774987"/>
              <a:chOff x="906447" y="4493649"/>
              <a:chExt cx="492236" cy="775166"/>
            </a:xfrm>
          </p:grpSpPr>
          <p:sp>
            <p:nvSpPr>
              <p:cNvPr id="19" name="TextBox 82">
                <a:extLst>
                  <a:ext uri="{FF2B5EF4-FFF2-40B4-BE49-F238E27FC236}">
                    <a16:creationId xmlns:a16="http://schemas.microsoft.com/office/drawing/2014/main" id="{4EC9CEE2-576E-F5AC-4B56-B8D950C85C65}"/>
                  </a:ext>
                </a:extLst>
              </p:cNvPr>
              <p:cNvSpPr txBox="1"/>
              <p:nvPr/>
            </p:nvSpPr>
            <p:spPr>
              <a:xfrm>
                <a:off x="906447" y="4991752"/>
                <a:ext cx="492236" cy="277063"/>
              </a:xfrm>
              <a:prstGeom prst="rect">
                <a:avLst/>
              </a:prstGeom>
              <a:noFill/>
            </p:spPr>
            <p:txBody>
              <a:bodyPr wrap="none" lIns="0" tIns="0" rIns="0" bIns="0" rtlCol="0" anchor="t">
                <a:spAutoFit/>
              </a:bodyPr>
              <a:lstStyle>
                <a:defPPr>
                  <a:defRPr lang="en-US"/>
                </a:defPPr>
                <a:lvl1pPr>
                  <a:defRPr sz="1000" b="1"/>
                </a:lvl1pPr>
              </a:lstStyle>
              <a:p>
                <a:pPr marL="0" marR="0" lvl="0" indent="0" algn="ctr" defTabSz="1218858"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a:ln>
                      <a:noFill/>
                    </a:ln>
                    <a:solidFill>
                      <a:prstClr val="white"/>
                    </a:solidFill>
                    <a:effectLst/>
                    <a:uLnTx/>
                    <a:uFillTx/>
                    <a:latin typeface="Segoe UI"/>
                    <a:ea typeface="+mn-ea"/>
                    <a:cs typeface="+mn-cs"/>
                  </a:rPr>
                  <a:t>Manuals </a:t>
                </a:r>
                <a:br>
                  <a:rPr kumimoji="0" lang="en-GB" sz="900" b="1" i="0" u="none" strike="noStrike" kern="1200" cap="none" spc="0" normalizeH="0" baseline="0" noProof="0">
                    <a:ln>
                      <a:noFill/>
                    </a:ln>
                    <a:solidFill>
                      <a:prstClr val="white"/>
                    </a:solidFill>
                    <a:effectLst/>
                    <a:uLnTx/>
                    <a:uFillTx/>
                    <a:latin typeface="Segoe UI"/>
                    <a:ea typeface="+mn-ea"/>
                    <a:cs typeface="+mn-cs"/>
                  </a:rPr>
                </a:br>
                <a:r>
                  <a:rPr kumimoji="0" lang="en-GB" sz="900" b="1" i="0" u="none" strike="noStrike" kern="1200" cap="none" spc="0" normalizeH="0" baseline="0" noProof="0">
                    <a:ln>
                      <a:noFill/>
                    </a:ln>
                    <a:solidFill>
                      <a:prstClr val="white"/>
                    </a:solidFill>
                    <a:effectLst/>
                    <a:uLnTx/>
                    <a:uFillTx/>
                    <a:latin typeface="Segoe UI"/>
                    <a:ea typeface="+mn-ea"/>
                    <a:cs typeface="+mn-cs"/>
                  </a:rPr>
                  <a:t>(XML)</a:t>
                </a:r>
              </a:p>
            </p:txBody>
          </p:sp>
          <p:pic>
            <p:nvPicPr>
              <p:cNvPr id="87" name="Graphic 35">
                <a:extLst>
                  <a:ext uri="{FF2B5EF4-FFF2-40B4-BE49-F238E27FC236}">
                    <a16:creationId xmlns:a16="http://schemas.microsoft.com/office/drawing/2014/main" id="{E8C002DB-7CB0-4A79-1536-DB53B9355BD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06975" y="4493649"/>
                <a:ext cx="463590" cy="463590"/>
              </a:xfrm>
              <a:prstGeom prst="rect">
                <a:avLst/>
              </a:prstGeom>
            </p:spPr>
          </p:pic>
        </p:grpSp>
        <p:grpSp>
          <p:nvGrpSpPr>
            <p:cNvPr id="15" name="Gruppieren 14">
              <a:extLst>
                <a:ext uri="{FF2B5EF4-FFF2-40B4-BE49-F238E27FC236}">
                  <a16:creationId xmlns:a16="http://schemas.microsoft.com/office/drawing/2014/main" id="{1D0F0FDC-6660-F8F6-23EE-FDF417ED937D}"/>
                </a:ext>
              </a:extLst>
            </p:cNvPr>
            <p:cNvGrpSpPr/>
            <p:nvPr/>
          </p:nvGrpSpPr>
          <p:grpSpPr>
            <a:xfrm>
              <a:off x="10310664" y="1455646"/>
              <a:ext cx="1312556" cy="723697"/>
              <a:chOff x="8354235" y="3937150"/>
              <a:chExt cx="1312860" cy="723865"/>
            </a:xfrm>
          </p:grpSpPr>
          <p:pic>
            <p:nvPicPr>
              <p:cNvPr id="17" name="Grafik 16">
                <a:extLst>
                  <a:ext uri="{FF2B5EF4-FFF2-40B4-BE49-F238E27FC236}">
                    <a16:creationId xmlns:a16="http://schemas.microsoft.com/office/drawing/2014/main" id="{F40B63EA-0DB5-8BDE-A317-F47B197E78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81053" y="3937150"/>
                <a:ext cx="408675" cy="408675"/>
              </a:xfrm>
              <a:prstGeom prst="rect">
                <a:avLst/>
              </a:prstGeom>
            </p:spPr>
          </p:pic>
          <p:sp>
            <p:nvSpPr>
              <p:cNvPr id="18" name="Rectangle 2">
                <a:extLst>
                  <a:ext uri="{FF2B5EF4-FFF2-40B4-BE49-F238E27FC236}">
                    <a16:creationId xmlns:a16="http://schemas.microsoft.com/office/drawing/2014/main" id="{376D9467-A5D7-677B-B0E7-2456BEC34244}"/>
                  </a:ext>
                </a:extLst>
              </p:cNvPr>
              <p:cNvSpPr/>
              <p:nvPr/>
            </p:nvSpPr>
            <p:spPr bwMode="auto">
              <a:xfrm>
                <a:off x="8354235" y="4384016"/>
                <a:ext cx="1312860"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a:ea typeface="+mn-ea"/>
                    <a:cs typeface="+mn-cs"/>
                  </a:rPr>
                  <a:t>(Non English Questions)</a:t>
                </a:r>
              </a:p>
            </p:txBody>
          </p:sp>
        </p:grpSp>
        <p:cxnSp>
          <p:nvCxnSpPr>
            <p:cNvPr id="26" name="Straight Arrow Connector 90">
              <a:extLst>
                <a:ext uri="{FF2B5EF4-FFF2-40B4-BE49-F238E27FC236}">
                  <a16:creationId xmlns:a16="http://schemas.microsoft.com/office/drawing/2014/main" id="{B58C00A9-5193-D6BD-29EC-3A95636B2657}"/>
                </a:ext>
              </a:extLst>
            </p:cNvPr>
            <p:cNvCxnSpPr>
              <a:cxnSpLocks/>
            </p:cNvCxnSpPr>
            <p:nvPr/>
          </p:nvCxnSpPr>
          <p:spPr>
            <a:xfrm>
              <a:off x="10113169" y="1649896"/>
              <a:ext cx="555158" cy="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grpSp>
          <p:nvGrpSpPr>
            <p:cNvPr id="60" name="Gruppieren 59">
              <a:extLst>
                <a:ext uri="{FF2B5EF4-FFF2-40B4-BE49-F238E27FC236}">
                  <a16:creationId xmlns:a16="http://schemas.microsoft.com/office/drawing/2014/main" id="{FB669739-F060-C4B7-958D-979286EC4C91}"/>
                </a:ext>
              </a:extLst>
            </p:cNvPr>
            <p:cNvGrpSpPr/>
            <p:nvPr/>
          </p:nvGrpSpPr>
          <p:grpSpPr>
            <a:xfrm>
              <a:off x="10310664" y="4256008"/>
              <a:ext cx="1312556" cy="723697"/>
              <a:chOff x="8354235" y="3937150"/>
              <a:chExt cx="1312860" cy="723865"/>
            </a:xfrm>
          </p:grpSpPr>
          <p:pic>
            <p:nvPicPr>
              <p:cNvPr id="61" name="Grafik 60">
                <a:extLst>
                  <a:ext uri="{FF2B5EF4-FFF2-40B4-BE49-F238E27FC236}">
                    <a16:creationId xmlns:a16="http://schemas.microsoft.com/office/drawing/2014/main" id="{390BA8F2-9D36-0E1B-2089-EC29004E02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81053" y="3937150"/>
                <a:ext cx="408675" cy="408675"/>
              </a:xfrm>
              <a:prstGeom prst="rect">
                <a:avLst/>
              </a:prstGeom>
            </p:spPr>
          </p:pic>
          <p:sp>
            <p:nvSpPr>
              <p:cNvPr id="62" name="Rectangle 2">
                <a:extLst>
                  <a:ext uri="{FF2B5EF4-FFF2-40B4-BE49-F238E27FC236}">
                    <a16:creationId xmlns:a16="http://schemas.microsoft.com/office/drawing/2014/main" id="{7FC430EB-ECE1-64BB-BFD3-44DDD8CEE19C}"/>
                  </a:ext>
                </a:extLst>
              </p:cNvPr>
              <p:cNvSpPr/>
              <p:nvPr/>
            </p:nvSpPr>
            <p:spPr bwMode="auto">
              <a:xfrm>
                <a:off x="8354235" y="4384016"/>
                <a:ext cx="1312860" cy="2769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a:ea typeface="+mn-ea"/>
                    <a:cs typeface="+mn-cs"/>
                  </a:rPr>
                  <a:t>Azure Translator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white"/>
                    </a:solidFill>
                    <a:effectLst/>
                    <a:uLnTx/>
                    <a:uFillTx/>
                    <a:latin typeface="Segoe UI"/>
                    <a:ea typeface="+mn-ea"/>
                    <a:cs typeface="+mn-cs"/>
                  </a:rPr>
                  <a:t>(Non English Questions)</a:t>
                </a:r>
              </a:p>
            </p:txBody>
          </p:sp>
        </p:grpSp>
        <p:cxnSp>
          <p:nvCxnSpPr>
            <p:cNvPr id="63" name="Straight Arrow Connector 90">
              <a:extLst>
                <a:ext uri="{FF2B5EF4-FFF2-40B4-BE49-F238E27FC236}">
                  <a16:creationId xmlns:a16="http://schemas.microsoft.com/office/drawing/2014/main" id="{B88087F7-FF81-0016-3BFE-C0A459EAF26E}"/>
                </a:ext>
              </a:extLst>
            </p:cNvPr>
            <p:cNvCxnSpPr>
              <a:cxnSpLocks/>
            </p:cNvCxnSpPr>
            <p:nvPr/>
          </p:nvCxnSpPr>
          <p:spPr>
            <a:xfrm>
              <a:off x="9658350" y="4241800"/>
              <a:ext cx="977900" cy="260350"/>
            </a:xfrm>
            <a:prstGeom prst="straightConnector1">
              <a:avLst/>
            </a:prstGeom>
            <a:ln>
              <a:solidFill>
                <a:schemeClr val="tx1"/>
              </a:solidFill>
              <a:headEnd type="triangle"/>
              <a:tailEnd type="triangle"/>
            </a:ln>
          </p:spPr>
          <p:style>
            <a:lnRef idx="1">
              <a:schemeClr val="accent6"/>
            </a:lnRef>
            <a:fillRef idx="0">
              <a:schemeClr val="accent6"/>
            </a:fillRef>
            <a:effectRef idx="0">
              <a:schemeClr val="accent6"/>
            </a:effectRef>
            <a:fontRef idx="minor">
              <a:schemeClr val="tx1"/>
            </a:fontRef>
          </p:style>
        </p:cxnSp>
        <p:pic>
          <p:nvPicPr>
            <p:cNvPr id="14" name="Picture 26">
              <a:extLst>
                <a:ext uri="{FF2B5EF4-FFF2-40B4-BE49-F238E27FC236}">
                  <a16:creationId xmlns:a16="http://schemas.microsoft.com/office/drawing/2014/main" id="{7CE316A1-63F2-1C5D-9B57-141FDC8D0C23}"/>
                </a:ext>
              </a:extLst>
            </p:cNvPr>
            <p:cNvPicPr>
              <a:picLocks noChangeAspect="1"/>
            </p:cNvPicPr>
            <p:nvPr/>
          </p:nvPicPr>
          <p:blipFill>
            <a:blip r:embed="rId17" cstate="screen">
              <a:extLst>
                <a:ext uri="{BEBA8EAE-BF5A-486C-A8C5-ECC9F3942E4B}">
                  <a14:imgProps xmlns:a14="http://schemas.microsoft.com/office/drawing/2010/main">
                    <a14:imgLayer r:embed="rId18">
                      <a14:imgEffect>
                        <a14:brightnessContrast bright="100000"/>
                      </a14:imgEffect>
                    </a14:imgLayer>
                  </a14:imgProps>
                </a:ext>
                <a:ext uri="{28A0092B-C50C-407E-A947-70E740481C1C}">
                  <a14:useLocalDpi xmlns:a14="http://schemas.microsoft.com/office/drawing/2010/main"/>
                </a:ext>
              </a:extLst>
            </a:blip>
            <a:stretch>
              <a:fillRect/>
            </a:stretch>
          </p:blipFill>
          <p:spPr>
            <a:xfrm>
              <a:off x="9502607" y="1402346"/>
              <a:ext cx="537411" cy="557464"/>
            </a:xfrm>
            <a:prstGeom prst="rect">
              <a:avLst/>
            </a:prstGeom>
          </p:spPr>
        </p:pic>
        <p:pic>
          <p:nvPicPr>
            <p:cNvPr id="1026" name="Picture 2" descr="Azure Machine Learning - Remote - Visual Studio Marketplace">
              <a:extLst>
                <a:ext uri="{FF2B5EF4-FFF2-40B4-BE49-F238E27FC236}">
                  <a16:creationId xmlns:a16="http://schemas.microsoft.com/office/drawing/2014/main" id="{EFA59878-0269-6A2C-B17C-A5B0F19FBCF4}"/>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3999460" y="3309691"/>
              <a:ext cx="468435" cy="50403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24629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39E05D22-84EC-0C60-A11C-DA1351160808}"/>
              </a:ext>
              <a:ext uri="{C183D7F6-B498-43B3-948B-1728B52AA6E4}">
                <adec:decorative xmlns:adec="http://schemas.microsoft.com/office/drawing/2017/decorative" val="1"/>
              </a:ext>
            </a:extLst>
          </p:cNvPr>
          <p:cNvGrpSpPr/>
          <p:nvPr/>
        </p:nvGrpSpPr>
        <p:grpSpPr>
          <a:xfrm>
            <a:off x="3292675" y="5538574"/>
            <a:ext cx="5657851" cy="314051"/>
            <a:chOff x="3292675" y="5538574"/>
            <a:chExt cx="5657851" cy="314051"/>
          </a:xfrm>
        </p:grpSpPr>
        <p:cxnSp>
          <p:nvCxnSpPr>
            <p:cNvPr id="84" name="Straight Arrow Connector 94">
              <a:extLst>
                <a:ext uri="{FF2B5EF4-FFF2-40B4-BE49-F238E27FC236}">
                  <a16:creationId xmlns:a16="http://schemas.microsoft.com/office/drawing/2014/main" id="{8BB7F741-4B48-5A34-207E-0E70F9E08CA6}"/>
                </a:ext>
              </a:extLst>
            </p:cNvPr>
            <p:cNvCxnSpPr>
              <a:cxnSpLocks/>
            </p:cNvCxnSpPr>
            <p:nvPr/>
          </p:nvCxnSpPr>
          <p:spPr>
            <a:xfrm>
              <a:off x="3292675" y="553857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85" name="Straight Arrow Connector 94">
              <a:extLst>
                <a:ext uri="{FF2B5EF4-FFF2-40B4-BE49-F238E27FC236}">
                  <a16:creationId xmlns:a16="http://schemas.microsoft.com/office/drawing/2014/main" id="{906836BB-0682-B2D6-DCA3-011B43730824}"/>
                </a:ext>
              </a:extLst>
            </p:cNvPr>
            <p:cNvCxnSpPr>
              <a:cxnSpLocks/>
            </p:cNvCxnSpPr>
            <p:nvPr/>
          </p:nvCxnSpPr>
          <p:spPr>
            <a:xfrm>
              <a:off x="8950525" y="553857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grpSp>
        <p:nvGrpSpPr>
          <p:cNvPr id="90" name="Group 89">
            <a:extLst>
              <a:ext uri="{FF2B5EF4-FFF2-40B4-BE49-F238E27FC236}">
                <a16:creationId xmlns:a16="http://schemas.microsoft.com/office/drawing/2014/main" id="{AADCD0AF-ED73-24C0-2B79-13D7B3230118}"/>
              </a:ext>
              <a:ext uri="{C183D7F6-B498-43B3-948B-1728B52AA6E4}">
                <adec:decorative xmlns:adec="http://schemas.microsoft.com/office/drawing/2017/decorative" val="1"/>
              </a:ext>
            </a:extLst>
          </p:cNvPr>
          <p:cNvGrpSpPr/>
          <p:nvPr/>
        </p:nvGrpSpPr>
        <p:grpSpPr>
          <a:xfrm>
            <a:off x="1319400" y="3518070"/>
            <a:ext cx="6800850" cy="369094"/>
            <a:chOff x="1319400" y="3518070"/>
            <a:chExt cx="6800850" cy="369094"/>
          </a:xfrm>
        </p:grpSpPr>
        <p:cxnSp>
          <p:nvCxnSpPr>
            <p:cNvPr id="71" name="Straight Arrow Connector 94">
              <a:extLst>
                <a:ext uri="{FF2B5EF4-FFF2-40B4-BE49-F238E27FC236}">
                  <a16:creationId xmlns:a16="http://schemas.microsoft.com/office/drawing/2014/main" id="{E91ABFBC-7D31-6D65-F79B-14D4F6BC4D19}"/>
                </a:ext>
              </a:extLst>
            </p:cNvPr>
            <p:cNvCxnSpPr>
              <a:cxnSpLocks/>
            </p:cNvCxnSpPr>
            <p:nvPr/>
          </p:nvCxnSpPr>
          <p:spPr>
            <a:xfrm>
              <a:off x="131940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94">
              <a:extLst>
                <a:ext uri="{FF2B5EF4-FFF2-40B4-BE49-F238E27FC236}">
                  <a16:creationId xmlns:a16="http://schemas.microsoft.com/office/drawing/2014/main" id="{70B541A2-F58A-3188-54BA-9C99F3890C3C}"/>
                </a:ext>
              </a:extLst>
            </p:cNvPr>
            <p:cNvCxnSpPr>
              <a:cxnSpLocks/>
            </p:cNvCxnSpPr>
            <p:nvPr/>
          </p:nvCxnSpPr>
          <p:spPr>
            <a:xfrm>
              <a:off x="436740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94">
              <a:extLst>
                <a:ext uri="{FF2B5EF4-FFF2-40B4-BE49-F238E27FC236}">
                  <a16:creationId xmlns:a16="http://schemas.microsoft.com/office/drawing/2014/main" id="{C7D85384-76AB-DAD6-5CA2-B7668CF7B03B}"/>
                </a:ext>
              </a:extLst>
            </p:cNvPr>
            <p:cNvCxnSpPr>
              <a:cxnSpLocks/>
            </p:cNvCxnSpPr>
            <p:nvPr/>
          </p:nvCxnSpPr>
          <p:spPr>
            <a:xfrm>
              <a:off x="8120250" y="3518070"/>
              <a:ext cx="0" cy="369094"/>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cxnSp>
        <p:nvCxnSpPr>
          <p:cNvPr id="14" name="Straight Arrow Connector 94">
            <a:extLst>
              <a:ext uri="{FF2B5EF4-FFF2-40B4-BE49-F238E27FC236}">
                <a16:creationId xmlns:a16="http://schemas.microsoft.com/office/drawing/2014/main" id="{D1144410-C67B-27CA-94BB-5A2FEA895746}"/>
              </a:ext>
              <a:ext uri="{C183D7F6-B498-43B3-948B-1728B52AA6E4}">
                <adec:decorative xmlns:adec="http://schemas.microsoft.com/office/drawing/2017/decorative" val="1"/>
              </a:ext>
            </a:extLst>
          </p:cNvPr>
          <p:cNvCxnSpPr>
            <a:cxnSpLocks/>
            <a:stCxn id="26" idx="2"/>
            <a:endCxn id="13" idx="0"/>
          </p:cNvCxnSpPr>
          <p:nvPr/>
        </p:nvCxnSpPr>
        <p:spPr>
          <a:xfrm>
            <a:off x="6096000" y="1779345"/>
            <a:ext cx="1" cy="428158"/>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sp>
        <p:nvSpPr>
          <p:cNvPr id="2" name="Title 1">
            <a:extLst>
              <a:ext uri="{FF2B5EF4-FFF2-40B4-BE49-F238E27FC236}">
                <a16:creationId xmlns:a16="http://schemas.microsoft.com/office/drawing/2014/main" id="{E8F4D17C-1D54-0FEE-5193-67893B02BCF5}"/>
              </a:ext>
            </a:extLst>
          </p:cNvPr>
          <p:cNvSpPr>
            <a:spLocks noGrp="1"/>
          </p:cNvSpPr>
          <p:nvPr>
            <p:ph type="title"/>
          </p:nvPr>
        </p:nvSpPr>
        <p:spPr/>
        <p:txBody>
          <a:bodyPr/>
          <a:lstStyle/>
          <a:p>
            <a:r>
              <a:rPr lang="en-US" sz="3600" dirty="0">
                <a:gradFill flip="none" rotWithShape="1">
                  <a:gsLst>
                    <a:gs pos="0">
                      <a:srgbClr val="CD9AD0"/>
                    </a:gs>
                    <a:gs pos="100000">
                      <a:srgbClr val="8EC8E8"/>
                    </a:gs>
                  </a:gsLst>
                  <a:lin ang="10800000" scaled="1"/>
                  <a:tileRect/>
                </a:gradFill>
              </a:rPr>
              <a:t>Question answering process</a:t>
            </a:r>
            <a:endParaRPr lang="en-US" dirty="0"/>
          </a:p>
        </p:txBody>
      </p:sp>
      <p:sp>
        <p:nvSpPr>
          <p:cNvPr id="26" name="Rectangle: Rounded Corners 12">
            <a:extLst>
              <a:ext uri="{FF2B5EF4-FFF2-40B4-BE49-F238E27FC236}">
                <a16:creationId xmlns:a16="http://schemas.microsoft.com/office/drawing/2014/main" id="{434B2E8E-EE47-BC4E-2461-7BE9C04D55B8}"/>
              </a:ext>
            </a:extLst>
          </p:cNvPr>
          <p:cNvSpPr/>
          <p:nvPr/>
        </p:nvSpPr>
        <p:spPr bwMode="auto">
          <a:xfrm>
            <a:off x="609600" y="1436688"/>
            <a:ext cx="10972800"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User Question</a:t>
            </a:r>
          </a:p>
        </p:txBody>
      </p:sp>
      <p:grpSp>
        <p:nvGrpSpPr>
          <p:cNvPr id="83" name="Group 82" descr="Question Classification">
            <a:extLst>
              <a:ext uri="{FF2B5EF4-FFF2-40B4-BE49-F238E27FC236}">
                <a16:creationId xmlns:a16="http://schemas.microsoft.com/office/drawing/2014/main" id="{1B1A74D1-A5A6-1985-C15B-C6D95DCFDB8A}"/>
              </a:ext>
            </a:extLst>
          </p:cNvPr>
          <p:cNvGrpSpPr/>
          <p:nvPr/>
        </p:nvGrpSpPr>
        <p:grpSpPr>
          <a:xfrm>
            <a:off x="609600" y="2073603"/>
            <a:ext cx="10972800" cy="612085"/>
            <a:chOff x="609600" y="1959496"/>
            <a:chExt cx="10972800" cy="612085"/>
          </a:xfrm>
        </p:grpSpPr>
        <p:sp>
          <p:nvSpPr>
            <p:cNvPr id="12" name="Rectangle: Rounded Corners 3">
              <a:extLst>
                <a:ext uri="{FF2B5EF4-FFF2-40B4-BE49-F238E27FC236}">
                  <a16:creationId xmlns:a16="http://schemas.microsoft.com/office/drawing/2014/main" id="{9890DD76-5C9B-3480-26F0-DEF2BB66D1C8}"/>
                </a:ext>
                <a:ext uri="{C183D7F6-B498-43B3-948B-1728B52AA6E4}">
                  <adec:decorative xmlns:adec="http://schemas.microsoft.com/office/drawing/2017/decorative" val="1"/>
                </a:ext>
              </a:extLst>
            </p:cNvPr>
            <p:cNvSpPr/>
            <p:nvPr/>
          </p:nvSpPr>
          <p:spPr bwMode="auto">
            <a:xfrm>
              <a:off x="609600" y="1959496"/>
              <a:ext cx="10972800" cy="612085"/>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986795-B16C-6002-52D5-EE960267D017}"/>
                </a:ext>
              </a:extLst>
            </p:cNvPr>
            <p:cNvSpPr/>
            <p:nvPr/>
          </p:nvSpPr>
          <p:spPr bwMode="auto">
            <a:xfrm>
              <a:off x="890492" y="2093396"/>
              <a:ext cx="10411017"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Question Classification</a:t>
              </a:r>
            </a:p>
          </p:txBody>
        </p:sp>
        <p:pic>
          <p:nvPicPr>
            <p:cNvPr id="15" name="Grafik 113">
              <a:extLst>
                <a:ext uri="{FF2B5EF4-FFF2-40B4-BE49-F238E27FC236}">
                  <a16:creationId xmlns:a16="http://schemas.microsoft.com/office/drawing/2014/main" id="{399EC2F3-4336-3945-A207-A029665999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4533" y="2045077"/>
              <a:ext cx="440922" cy="440922"/>
            </a:xfrm>
            <a:prstGeom prst="rect">
              <a:avLst/>
            </a:prstGeom>
          </p:spPr>
        </p:pic>
      </p:grpSp>
      <p:grpSp>
        <p:nvGrpSpPr>
          <p:cNvPr id="40" name="Group 39" descr="Owners Manuals&#10;Component Descriptions&#10;Technical Data (VMDS)&#10;">
            <a:extLst>
              <a:ext uri="{FF2B5EF4-FFF2-40B4-BE49-F238E27FC236}">
                <a16:creationId xmlns:a16="http://schemas.microsoft.com/office/drawing/2014/main" id="{A138CC63-AE9A-9F32-867A-8DD395C9FE1C}"/>
              </a:ext>
            </a:extLst>
          </p:cNvPr>
          <p:cNvGrpSpPr/>
          <p:nvPr/>
        </p:nvGrpSpPr>
        <p:grpSpPr>
          <a:xfrm>
            <a:off x="610511" y="2979946"/>
            <a:ext cx="10970978" cy="679174"/>
            <a:chOff x="610511" y="2938409"/>
            <a:chExt cx="10970978" cy="679174"/>
          </a:xfrm>
        </p:grpSpPr>
        <p:sp>
          <p:nvSpPr>
            <p:cNvPr id="22" name="Rectangle: Rounded Corners 1">
              <a:extLst>
                <a:ext uri="{FF2B5EF4-FFF2-40B4-BE49-F238E27FC236}">
                  <a16:creationId xmlns:a16="http://schemas.microsoft.com/office/drawing/2014/main" id="{00ACA091-84E9-3E7E-6D6D-3E77FC89E187}"/>
                </a:ext>
                <a:ext uri="{C183D7F6-B498-43B3-948B-1728B52AA6E4}">
                  <adec:decorative xmlns:adec="http://schemas.microsoft.com/office/drawing/2017/decorative" val="1"/>
                </a:ext>
              </a:extLst>
            </p:cNvPr>
            <p:cNvSpPr/>
            <p:nvPr/>
          </p:nvSpPr>
          <p:spPr bwMode="auto">
            <a:xfrm>
              <a:off x="610511" y="2938409"/>
              <a:ext cx="10970978" cy="679174"/>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 name="Graphic 104">
              <a:extLst>
                <a:ext uri="{FF2B5EF4-FFF2-40B4-BE49-F238E27FC236}">
                  <a16:creationId xmlns:a16="http://schemas.microsoft.com/office/drawing/2014/main" id="{8226BB0A-6E12-2EBD-3344-A54EB7C108A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75002" y="3057534"/>
              <a:ext cx="440922" cy="440924"/>
            </a:xfrm>
            <a:prstGeom prst="rect">
              <a:avLst/>
            </a:prstGeom>
          </p:spPr>
        </p:pic>
        <p:sp>
          <p:nvSpPr>
            <p:cNvPr id="23" name="Rectangle: Rounded Corners 16">
              <a:extLst>
                <a:ext uri="{FF2B5EF4-FFF2-40B4-BE49-F238E27FC236}">
                  <a16:creationId xmlns:a16="http://schemas.microsoft.com/office/drawing/2014/main" id="{0C75A1EC-5E1C-E9F4-F1C4-38DBD272B1F7}"/>
                </a:ext>
              </a:extLst>
            </p:cNvPr>
            <p:cNvSpPr/>
            <p:nvPr/>
          </p:nvSpPr>
          <p:spPr bwMode="auto">
            <a:xfrm>
              <a:off x="981075" y="3106668"/>
              <a:ext cx="2240436"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a:ea typeface="+mn-ea"/>
                  <a:cs typeface="Segoe UI"/>
                </a:rPr>
                <a:t>Owners Manuals</a:t>
              </a:r>
            </a:p>
          </p:txBody>
        </p:sp>
        <p:sp>
          <p:nvSpPr>
            <p:cNvPr id="27" name="Rectangle: Rounded Corners 16">
              <a:extLst>
                <a:ext uri="{FF2B5EF4-FFF2-40B4-BE49-F238E27FC236}">
                  <a16:creationId xmlns:a16="http://schemas.microsoft.com/office/drawing/2014/main" id="{A793081F-45F6-ADAF-439A-D1F8F2A87AD5}"/>
                </a:ext>
              </a:extLst>
            </p:cNvPr>
            <p:cNvSpPr/>
            <p:nvPr/>
          </p:nvSpPr>
          <p:spPr bwMode="auto">
            <a:xfrm>
              <a:off x="7687936" y="3106668"/>
              <a:ext cx="3167244"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a:ea typeface="+mn-ea"/>
                  <a:cs typeface="Segoe UI" pitchFamily="34" charset="0"/>
                </a:rPr>
                <a:t>Technical Data (VMDS)</a:t>
              </a:r>
            </a:p>
          </p:txBody>
        </p:sp>
        <p:sp>
          <p:nvSpPr>
            <p:cNvPr id="30" name="Rectangle: Rounded Corners 16">
              <a:extLst>
                <a:ext uri="{FF2B5EF4-FFF2-40B4-BE49-F238E27FC236}">
                  <a16:creationId xmlns:a16="http://schemas.microsoft.com/office/drawing/2014/main" id="{37EF9795-AB53-EC05-4355-EF70CE778AAF}"/>
                </a:ext>
              </a:extLst>
            </p:cNvPr>
            <p:cNvSpPr/>
            <p:nvPr/>
          </p:nvSpPr>
          <p:spPr bwMode="auto">
            <a:xfrm>
              <a:off x="4030032" y="3106668"/>
              <a:ext cx="3167244" cy="3426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a:ea typeface="+mn-ea"/>
                  <a:cs typeface="Segoe UI" pitchFamily="34" charset="0"/>
                </a:rPr>
                <a:t>Component Descriptions</a:t>
              </a:r>
            </a:p>
          </p:txBody>
        </p:sp>
        <p:pic>
          <p:nvPicPr>
            <p:cNvPr id="31" name="Grafik 113">
              <a:extLst>
                <a:ext uri="{FF2B5EF4-FFF2-40B4-BE49-F238E27FC236}">
                  <a16:creationId xmlns:a16="http://schemas.microsoft.com/office/drawing/2014/main" id="{03B2F898-2703-25D6-3CCD-36D4B2A212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79063" y="3057535"/>
              <a:ext cx="440922" cy="440922"/>
            </a:xfrm>
            <a:prstGeom prst="rect">
              <a:avLst/>
            </a:prstGeom>
          </p:spPr>
        </p:pic>
        <p:pic>
          <p:nvPicPr>
            <p:cNvPr id="34" name="Grafik 113">
              <a:extLst>
                <a:ext uri="{FF2B5EF4-FFF2-40B4-BE49-F238E27FC236}">
                  <a16:creationId xmlns:a16="http://schemas.microsoft.com/office/drawing/2014/main" id="{C27E88A6-579E-9DF6-DB9E-BE9D80FCF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4266" y="3057535"/>
              <a:ext cx="440922" cy="440922"/>
            </a:xfrm>
            <a:prstGeom prst="rect">
              <a:avLst/>
            </a:prstGeom>
          </p:spPr>
        </p:pic>
      </p:grpSp>
      <p:grpSp>
        <p:nvGrpSpPr>
          <p:cNvPr id="92" name="Group 91">
            <a:extLst>
              <a:ext uri="{FF2B5EF4-FFF2-40B4-BE49-F238E27FC236}">
                <a16:creationId xmlns:a16="http://schemas.microsoft.com/office/drawing/2014/main" id="{6C5218DE-AE35-7DD2-4AEB-6C08900C6769}"/>
              </a:ext>
              <a:ext uri="{C183D7F6-B498-43B3-948B-1728B52AA6E4}">
                <adec:decorative xmlns:adec="http://schemas.microsoft.com/office/drawing/2017/decorative" val="1"/>
              </a:ext>
            </a:extLst>
          </p:cNvPr>
          <p:cNvGrpSpPr/>
          <p:nvPr/>
        </p:nvGrpSpPr>
        <p:grpSpPr>
          <a:xfrm>
            <a:off x="2664431" y="2551534"/>
            <a:ext cx="6863138" cy="314051"/>
            <a:chOff x="2664431" y="2551534"/>
            <a:chExt cx="6863138" cy="314051"/>
          </a:xfrm>
        </p:grpSpPr>
        <p:cxnSp>
          <p:nvCxnSpPr>
            <p:cNvPr id="41" name="Straight Arrow Connector 94">
              <a:extLst>
                <a:ext uri="{FF2B5EF4-FFF2-40B4-BE49-F238E27FC236}">
                  <a16:creationId xmlns:a16="http://schemas.microsoft.com/office/drawing/2014/main" id="{CCA5C999-A3AB-6373-84DE-66BBA987686F}"/>
                </a:ext>
              </a:extLst>
            </p:cNvPr>
            <p:cNvCxnSpPr>
              <a:cxnSpLocks/>
            </p:cNvCxnSpPr>
            <p:nvPr/>
          </p:nvCxnSpPr>
          <p:spPr>
            <a:xfrm>
              <a:off x="6095999"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94">
              <a:extLst>
                <a:ext uri="{FF2B5EF4-FFF2-40B4-BE49-F238E27FC236}">
                  <a16:creationId xmlns:a16="http://schemas.microsoft.com/office/drawing/2014/main" id="{7433FFF5-F899-E15E-8B86-F03A60DC972B}"/>
                </a:ext>
              </a:extLst>
            </p:cNvPr>
            <p:cNvCxnSpPr>
              <a:cxnSpLocks/>
            </p:cNvCxnSpPr>
            <p:nvPr/>
          </p:nvCxnSpPr>
          <p:spPr>
            <a:xfrm>
              <a:off x="9527568"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94">
              <a:extLst>
                <a:ext uri="{FF2B5EF4-FFF2-40B4-BE49-F238E27FC236}">
                  <a16:creationId xmlns:a16="http://schemas.microsoft.com/office/drawing/2014/main" id="{A9B41D8C-1A79-5FAB-35B3-B8A091122724}"/>
                </a:ext>
              </a:extLst>
            </p:cNvPr>
            <p:cNvCxnSpPr>
              <a:cxnSpLocks/>
            </p:cNvCxnSpPr>
            <p:nvPr/>
          </p:nvCxnSpPr>
          <p:spPr>
            <a:xfrm>
              <a:off x="2664431" y="2551534"/>
              <a:ext cx="1" cy="314051"/>
            </a:xfrm>
            <a:prstGeom prst="straightConnector1">
              <a:avLst/>
            </a:prstGeom>
            <a:ln w="12700">
              <a:solidFill>
                <a:schemeClr val="accent1"/>
              </a:solidFill>
              <a:headEnd type="none" w="lg" len="med"/>
              <a:tailEnd type="triangle"/>
            </a:ln>
          </p:spPr>
          <p:style>
            <a:lnRef idx="3">
              <a:schemeClr val="dk1"/>
            </a:lnRef>
            <a:fillRef idx="0">
              <a:schemeClr val="dk1"/>
            </a:fillRef>
            <a:effectRef idx="2">
              <a:schemeClr val="dk1"/>
            </a:effectRef>
            <a:fontRef idx="minor">
              <a:schemeClr val="tx1"/>
            </a:fontRef>
          </p:style>
        </p:cxnSp>
      </p:grpSp>
      <p:grpSp>
        <p:nvGrpSpPr>
          <p:cNvPr id="87" name="Group 86" descr="Extract metadata from the request body&#10;">
            <a:extLst>
              <a:ext uri="{FF2B5EF4-FFF2-40B4-BE49-F238E27FC236}">
                <a16:creationId xmlns:a16="http://schemas.microsoft.com/office/drawing/2014/main" id="{6D1D9265-F96D-F815-88EE-51E68553D27B}"/>
              </a:ext>
            </a:extLst>
          </p:cNvPr>
          <p:cNvGrpSpPr/>
          <p:nvPr/>
        </p:nvGrpSpPr>
        <p:grpSpPr>
          <a:xfrm>
            <a:off x="633812" y="3953378"/>
            <a:ext cx="5317726" cy="1684851"/>
            <a:chOff x="633812" y="3953378"/>
            <a:chExt cx="5317726" cy="1684851"/>
          </a:xfrm>
        </p:grpSpPr>
        <p:sp>
          <p:nvSpPr>
            <p:cNvPr id="63" name="Rectangle: Rounded Corners 2">
              <a:extLst>
                <a:ext uri="{FF2B5EF4-FFF2-40B4-BE49-F238E27FC236}">
                  <a16:creationId xmlns:a16="http://schemas.microsoft.com/office/drawing/2014/main" id="{8D693B69-6739-DE38-B86B-A04D9F5C52CF}"/>
                </a:ext>
                <a:ext uri="{C183D7F6-B498-43B3-948B-1728B52AA6E4}">
                  <adec:decorative xmlns:adec="http://schemas.microsoft.com/office/drawing/2017/decorative" val="1"/>
                </a:ext>
              </a:extLst>
            </p:cNvPr>
            <p:cNvSpPr/>
            <p:nvPr/>
          </p:nvSpPr>
          <p:spPr bwMode="auto">
            <a:xfrm>
              <a:off x="633812" y="3953378"/>
              <a:ext cx="5317726" cy="1684851"/>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16" descr="Extract metadata from the request body&#10;">
              <a:extLst>
                <a:ext uri="{FF2B5EF4-FFF2-40B4-BE49-F238E27FC236}">
                  <a16:creationId xmlns:a16="http://schemas.microsoft.com/office/drawing/2014/main" id="{187E7F41-04B6-19C2-E790-CB6DEC870FCE}"/>
                </a:ext>
              </a:extLst>
            </p:cNvPr>
            <p:cNvSpPr/>
            <p:nvPr/>
          </p:nvSpPr>
          <p:spPr bwMode="auto">
            <a:xfrm>
              <a:off x="857540" y="399668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Extract metadata from the request body</a:t>
              </a:r>
            </a:p>
          </p:txBody>
        </p:sp>
        <p:sp>
          <p:nvSpPr>
            <p:cNvPr id="46" name="Rectangle: Rounded Corners 16">
              <a:extLst>
                <a:ext uri="{FF2B5EF4-FFF2-40B4-BE49-F238E27FC236}">
                  <a16:creationId xmlns:a16="http://schemas.microsoft.com/office/drawing/2014/main" id="{44C9568F-6097-7C5E-2CED-AA67D02107CC}"/>
                </a:ext>
              </a:extLst>
            </p:cNvPr>
            <p:cNvSpPr/>
            <p:nvPr/>
          </p:nvSpPr>
          <p:spPr bwMode="auto">
            <a:xfrm>
              <a:off x="857540" y="4435542"/>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Filtering of chunks</a:t>
              </a:r>
            </a:p>
          </p:txBody>
        </p:sp>
        <p:sp>
          <p:nvSpPr>
            <p:cNvPr id="47" name="Rectangle: Rounded Corners 16">
              <a:extLst>
                <a:ext uri="{FF2B5EF4-FFF2-40B4-BE49-F238E27FC236}">
                  <a16:creationId xmlns:a16="http://schemas.microsoft.com/office/drawing/2014/main" id="{EA542EDD-6FE4-2F68-F76E-44EC9D0186B3}"/>
                </a:ext>
              </a:extLst>
            </p:cNvPr>
            <p:cNvSpPr/>
            <p:nvPr/>
          </p:nvSpPr>
          <p:spPr bwMode="auto">
            <a:xfrm>
              <a:off x="857540" y="4874401"/>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Ranking of chunks</a:t>
              </a:r>
            </a:p>
          </p:txBody>
        </p:sp>
        <p:sp>
          <p:nvSpPr>
            <p:cNvPr id="49" name="Rectangle: Rounded Corners 16">
              <a:extLst>
                <a:ext uri="{FF2B5EF4-FFF2-40B4-BE49-F238E27FC236}">
                  <a16:creationId xmlns:a16="http://schemas.microsoft.com/office/drawing/2014/main" id="{30D1C376-A3ED-5E2A-D152-9C6570B9C3E4}"/>
                </a:ext>
              </a:extLst>
            </p:cNvPr>
            <p:cNvSpPr/>
            <p:nvPr/>
          </p:nvSpPr>
          <p:spPr bwMode="auto">
            <a:xfrm>
              <a:off x="981075" y="5307526"/>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0078D4"/>
                  </a:solidFill>
                  <a:effectLst/>
                  <a:uLnTx/>
                  <a:uFillTx/>
                  <a:latin typeface="Segoe UI"/>
                  <a:ea typeface="+mn-ea"/>
                  <a:cs typeface="Segoe UI" pitchFamily="34" charset="0"/>
                </a:rPr>
                <a:t>Create generative answer</a:t>
              </a:r>
            </a:p>
          </p:txBody>
        </p:sp>
        <p:pic>
          <p:nvPicPr>
            <p:cNvPr id="64" name="Grafik 63">
              <a:extLst>
                <a:ext uri="{FF2B5EF4-FFF2-40B4-BE49-F238E27FC236}">
                  <a16:creationId xmlns:a16="http://schemas.microsoft.com/office/drawing/2014/main" id="{B56484E2-B2A7-33FB-1C3A-114D78A94C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2425" y="4455328"/>
              <a:ext cx="269938" cy="269938"/>
            </a:xfrm>
            <a:prstGeom prst="rect">
              <a:avLst/>
            </a:prstGeom>
          </p:spPr>
        </p:pic>
        <p:pic>
          <p:nvPicPr>
            <p:cNvPr id="69" name="Grafik 63">
              <a:extLst>
                <a:ext uri="{FF2B5EF4-FFF2-40B4-BE49-F238E27FC236}">
                  <a16:creationId xmlns:a16="http://schemas.microsoft.com/office/drawing/2014/main" id="{478DE38D-343B-6CBB-09D7-DE3B6DC836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2425" y="4896653"/>
              <a:ext cx="269938" cy="269938"/>
            </a:xfrm>
            <a:prstGeom prst="rect">
              <a:avLst/>
            </a:prstGeom>
          </p:spPr>
        </p:pic>
      </p:grpSp>
      <p:grpSp>
        <p:nvGrpSpPr>
          <p:cNvPr id="89" name="Group 88" descr="Replace model and class names (masking)&#10;">
            <a:extLst>
              <a:ext uri="{FF2B5EF4-FFF2-40B4-BE49-F238E27FC236}">
                <a16:creationId xmlns:a16="http://schemas.microsoft.com/office/drawing/2014/main" id="{9AEB9CF5-012B-1D78-E53B-2F9770B9321D}"/>
              </a:ext>
            </a:extLst>
          </p:cNvPr>
          <p:cNvGrpSpPr/>
          <p:nvPr/>
        </p:nvGrpSpPr>
        <p:grpSpPr>
          <a:xfrm>
            <a:off x="6291662" y="3953378"/>
            <a:ext cx="5317726" cy="1684851"/>
            <a:chOff x="6291662" y="3953378"/>
            <a:chExt cx="5317726" cy="1684851"/>
          </a:xfrm>
        </p:grpSpPr>
        <p:sp>
          <p:nvSpPr>
            <p:cNvPr id="65" name="Rectangle: Rounded Corners 2">
              <a:extLst>
                <a:ext uri="{FF2B5EF4-FFF2-40B4-BE49-F238E27FC236}">
                  <a16:creationId xmlns:a16="http://schemas.microsoft.com/office/drawing/2014/main" id="{CE7DF5CD-7ACC-5955-21BE-DEB56D2D7925}"/>
                </a:ext>
                <a:ext uri="{C183D7F6-B498-43B3-948B-1728B52AA6E4}">
                  <adec:decorative xmlns:adec="http://schemas.microsoft.com/office/drawing/2017/decorative" val="1"/>
                </a:ext>
              </a:extLst>
            </p:cNvPr>
            <p:cNvSpPr/>
            <p:nvPr/>
          </p:nvSpPr>
          <p:spPr bwMode="auto">
            <a:xfrm>
              <a:off x="6291662" y="3953378"/>
              <a:ext cx="5317726" cy="1684851"/>
            </a:xfrm>
            <a:prstGeom prst="roundRect">
              <a:avLst>
                <a:gd name="adj" fmla="val 3938"/>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8" tIns="146270" rIns="182838" bIns="146270"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16">
              <a:extLst>
                <a:ext uri="{FF2B5EF4-FFF2-40B4-BE49-F238E27FC236}">
                  <a16:creationId xmlns:a16="http://schemas.microsoft.com/office/drawing/2014/main" id="{4E66D5CE-B6B5-19EB-B24E-F403C14CABB0}"/>
                </a:ext>
              </a:extLst>
            </p:cNvPr>
            <p:cNvSpPr/>
            <p:nvPr/>
          </p:nvSpPr>
          <p:spPr bwMode="auto">
            <a:xfrm>
              <a:off x="6515390" y="399668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Replace model and class names (masking)</a:t>
              </a:r>
            </a:p>
          </p:txBody>
        </p:sp>
        <p:sp>
          <p:nvSpPr>
            <p:cNvPr id="54" name="Rectangle: Rounded Corners 16">
              <a:extLst>
                <a:ext uri="{FF2B5EF4-FFF2-40B4-BE49-F238E27FC236}">
                  <a16:creationId xmlns:a16="http://schemas.microsoft.com/office/drawing/2014/main" id="{5638E9CA-44D0-FD25-667A-3D4383464648}"/>
                </a:ext>
              </a:extLst>
            </p:cNvPr>
            <p:cNvSpPr/>
            <p:nvPr/>
          </p:nvSpPr>
          <p:spPr bwMode="auto">
            <a:xfrm>
              <a:off x="6515390" y="4259998"/>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Identify relevant columns</a:t>
              </a:r>
            </a:p>
          </p:txBody>
        </p:sp>
        <p:sp>
          <p:nvSpPr>
            <p:cNvPr id="55" name="Rectangle: Rounded Corners 16">
              <a:extLst>
                <a:ext uri="{FF2B5EF4-FFF2-40B4-BE49-F238E27FC236}">
                  <a16:creationId xmlns:a16="http://schemas.microsoft.com/office/drawing/2014/main" id="{C7EFFEF1-3DDF-6266-331A-7A29B8EB5A94}"/>
                </a:ext>
              </a:extLst>
            </p:cNvPr>
            <p:cNvSpPr/>
            <p:nvPr/>
          </p:nvSpPr>
          <p:spPr bwMode="auto">
            <a:xfrm>
              <a:off x="6515390" y="452331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0078D4"/>
                  </a:solidFill>
                  <a:effectLst/>
                  <a:uLnTx/>
                  <a:uFillTx/>
                  <a:latin typeface="Segoe UI"/>
                  <a:ea typeface="+mn-ea"/>
                  <a:cs typeface="Segoe UI" pitchFamily="34" charset="0"/>
                </a:rPr>
                <a:t>Build SQL Statement (Codex)</a:t>
              </a:r>
            </a:p>
          </p:txBody>
        </p:sp>
        <p:sp>
          <p:nvSpPr>
            <p:cNvPr id="56" name="Rectangle: Rounded Corners 16">
              <a:extLst>
                <a:ext uri="{FF2B5EF4-FFF2-40B4-BE49-F238E27FC236}">
                  <a16:creationId xmlns:a16="http://schemas.microsoft.com/office/drawing/2014/main" id="{6A5FBFEF-3A06-F617-E6C9-0B51A0070DCF}"/>
                </a:ext>
              </a:extLst>
            </p:cNvPr>
            <p:cNvSpPr/>
            <p:nvPr/>
          </p:nvSpPr>
          <p:spPr bwMode="auto">
            <a:xfrm>
              <a:off x="6515390" y="4786628"/>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SQL Post-Processing</a:t>
              </a:r>
            </a:p>
          </p:txBody>
        </p:sp>
        <p:sp>
          <p:nvSpPr>
            <p:cNvPr id="57" name="Rectangle: Rounded Corners 16">
              <a:extLst>
                <a:ext uri="{FF2B5EF4-FFF2-40B4-BE49-F238E27FC236}">
                  <a16:creationId xmlns:a16="http://schemas.microsoft.com/office/drawing/2014/main" id="{93C0A190-E360-001E-53C3-D7E0E9D89A6B}"/>
                </a:ext>
              </a:extLst>
            </p:cNvPr>
            <p:cNvSpPr/>
            <p:nvPr/>
          </p:nvSpPr>
          <p:spPr bwMode="auto">
            <a:xfrm>
              <a:off x="6515390" y="5049943"/>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0" u="none" strike="noStrike" kern="0" cap="none" spc="-50" normalizeH="0" baseline="0" noProof="0">
                  <a:ln w="3175">
                    <a:noFill/>
                  </a:ln>
                  <a:solidFill>
                    <a:srgbClr val="FFFFFF"/>
                  </a:solidFill>
                  <a:effectLst/>
                  <a:uLnTx/>
                  <a:uFillTx/>
                  <a:latin typeface="Segoe UI"/>
                  <a:ea typeface="+mn-ea"/>
                  <a:cs typeface="Segoe UI" pitchFamily="34" charset="0"/>
                </a:rPr>
                <a:t>Query SQL Database</a:t>
              </a:r>
            </a:p>
          </p:txBody>
        </p:sp>
        <p:sp>
          <p:nvSpPr>
            <p:cNvPr id="58" name="Rectangle: Rounded Corners 16">
              <a:extLst>
                <a:ext uri="{FF2B5EF4-FFF2-40B4-BE49-F238E27FC236}">
                  <a16:creationId xmlns:a16="http://schemas.microsoft.com/office/drawing/2014/main" id="{266F4874-D1D8-4F9B-3AB8-9FC018393FAF}"/>
                </a:ext>
              </a:extLst>
            </p:cNvPr>
            <p:cNvSpPr/>
            <p:nvPr/>
          </p:nvSpPr>
          <p:spPr bwMode="auto">
            <a:xfrm>
              <a:off x="6515390" y="5313260"/>
              <a:ext cx="4870271" cy="253365"/>
            </a:xfrm>
            <a:prstGeom prst="roundRect">
              <a:avLst>
                <a:gd name="adj" fmla="val 6173"/>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1600" b="0" i="1" u="none" strike="noStrike" kern="0" cap="none" spc="-50" normalizeH="0" baseline="0" noProof="0">
                  <a:ln w="3175">
                    <a:noFill/>
                  </a:ln>
                  <a:solidFill>
                    <a:srgbClr val="0078D4"/>
                  </a:solidFill>
                  <a:effectLst/>
                  <a:uLnTx/>
                  <a:uFillTx/>
                  <a:latin typeface="Segoe UI"/>
                  <a:ea typeface="+mn-ea"/>
                  <a:cs typeface="Segoe UI" pitchFamily="34" charset="0"/>
                </a:rPr>
                <a:t>Generate textual output</a:t>
              </a:r>
            </a:p>
          </p:txBody>
        </p:sp>
        <p:pic>
          <p:nvPicPr>
            <p:cNvPr id="59" name="Grafik 58">
              <a:extLst>
                <a:ext uri="{FF2B5EF4-FFF2-40B4-BE49-F238E27FC236}">
                  <a16:creationId xmlns:a16="http://schemas.microsoft.com/office/drawing/2014/main" id="{1124077E-88EA-A2BB-CBF0-23C0D0C3AE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0353" y="4291986"/>
              <a:ext cx="213335" cy="213335"/>
            </a:xfrm>
            <a:prstGeom prst="rect">
              <a:avLst/>
            </a:prstGeom>
          </p:spPr>
        </p:pic>
        <p:pic>
          <p:nvPicPr>
            <p:cNvPr id="60" name="Graphic 104">
              <a:extLst>
                <a:ext uri="{FF2B5EF4-FFF2-40B4-BE49-F238E27FC236}">
                  <a16:creationId xmlns:a16="http://schemas.microsoft.com/office/drawing/2014/main" id="{67FEB782-7209-C001-C0C5-EDFE2EEFCA5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93271" y="5105188"/>
              <a:ext cx="213174" cy="213175"/>
            </a:xfrm>
            <a:prstGeom prst="rect">
              <a:avLst/>
            </a:prstGeom>
          </p:spPr>
        </p:pic>
      </p:grpSp>
      <p:sp>
        <p:nvSpPr>
          <p:cNvPr id="80" name="Rectangle: Rounded Corners 12">
            <a:extLst>
              <a:ext uri="{FF2B5EF4-FFF2-40B4-BE49-F238E27FC236}">
                <a16:creationId xmlns:a16="http://schemas.microsoft.com/office/drawing/2014/main" id="{DFCC26AF-0E23-4E7C-1875-3D7AA3167E27}"/>
              </a:ext>
            </a:extLst>
          </p:cNvPr>
          <p:cNvSpPr/>
          <p:nvPr/>
        </p:nvSpPr>
        <p:spPr bwMode="auto">
          <a:xfrm>
            <a:off x="609600" y="5932488"/>
            <a:ext cx="10972800" cy="342657"/>
          </a:xfrm>
          <a:prstGeom prst="roundRect">
            <a:avLst>
              <a:gd name="adj" fmla="val 7485"/>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solidFill>
                  <a:srgbClr val="FFFFFF"/>
                </a:solidFill>
                <a:effectLst/>
                <a:uLnTx/>
                <a:uFillTx/>
                <a:latin typeface="Segoe UI Semibold"/>
                <a:ea typeface="+mn-ea"/>
                <a:cs typeface="Segoe UI" pitchFamily="34" charset="0"/>
              </a:rPr>
              <a:t>API Response</a:t>
            </a:r>
          </a:p>
        </p:txBody>
      </p:sp>
    </p:spTree>
    <p:extLst>
      <p:ext uri="{BB962C8B-B14F-4D97-AF65-F5344CB8AC3E}">
        <p14:creationId xmlns:p14="http://schemas.microsoft.com/office/powerpoint/2010/main" val="245001290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54F07C-2973-C9F8-76FC-2EFF0C9FCD26}"/>
              </a:ext>
              <a:ext uri="{C183D7F6-B498-43B3-948B-1728B52AA6E4}">
                <adec:decorative xmlns:adec="http://schemas.microsoft.com/office/drawing/2017/decorative" val="1"/>
              </a:ext>
            </a:extLst>
          </p:cNvPr>
          <p:cNvSpPr/>
          <p:nvPr/>
        </p:nvSpPr>
        <p:spPr bwMode="auto">
          <a:xfrm>
            <a:off x="8938991" y="1448208"/>
            <a:ext cx="2969820" cy="1153850"/>
          </a:xfrm>
          <a:prstGeom prst="roundRect">
            <a:avLst/>
          </a:prstGeom>
          <a:no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5">
            <a:extLst>
              <a:ext uri="{FF2B5EF4-FFF2-40B4-BE49-F238E27FC236}">
                <a16:creationId xmlns:a16="http://schemas.microsoft.com/office/drawing/2014/main" id="{0590B5A6-A7E6-37AD-3100-A4441B566DC1}"/>
              </a:ext>
            </a:extLst>
          </p:cNvPr>
          <p:cNvSpPr txBox="1">
            <a:spLocks/>
          </p:cNvSpPr>
          <p:nvPr/>
        </p:nvSpPr>
        <p:spPr>
          <a:xfrm>
            <a:off x="144463" y="303213"/>
            <a:ext cx="8027987" cy="4603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l" defTabSz="914400">
              <a:spcBef>
                <a:spcPts val="0"/>
              </a:spcBef>
              <a:defRPr/>
            </a:pPr>
            <a:r>
              <a:rPr lang="en-US" sz="2400" b="1" spc="0">
                <a:ln>
                  <a:noFill/>
                </a:ln>
                <a:gradFill flip="none" rotWithShape="1">
                  <a:gsLst>
                    <a:gs pos="0">
                      <a:srgbClr val="CD9AD0"/>
                    </a:gs>
                    <a:gs pos="100000">
                      <a:srgbClr val="8EC8E8"/>
                    </a:gs>
                  </a:gsLst>
                  <a:lin ang="10800000" scaled="1"/>
                  <a:tileRect/>
                </a:gradFill>
                <a:latin typeface="Segoe UI" panose="020B0502040204020203" pitchFamily="34" charset="0"/>
              </a:rPr>
              <a:t>Art of the Possible:</a:t>
            </a:r>
            <a:r>
              <a:rPr lang="en-US" sz="2400" b="1" spc="0">
                <a:ln>
                  <a:noFill/>
                </a:ln>
                <a:solidFill>
                  <a:prstClr val="white"/>
                </a:solidFill>
                <a:latin typeface="Segoe UI" panose="020B0502040204020203" pitchFamily="34" charset="0"/>
              </a:rPr>
              <a:t> Multimodal Visual &amp; Text QnA</a:t>
            </a:r>
          </a:p>
        </p:txBody>
      </p:sp>
      <p:pic>
        <p:nvPicPr>
          <p:cNvPr id="4" name="Picture 2">
            <a:extLst>
              <a:ext uri="{FF2B5EF4-FFF2-40B4-BE49-F238E27FC236}">
                <a16:creationId xmlns:a16="http://schemas.microsoft.com/office/drawing/2014/main" id="{1E12F7D7-47A1-ECEE-7F1D-3BE8502F1185}"/>
              </a:ext>
              <a:ext uri="{C183D7F6-B498-43B3-948B-1728B52AA6E4}">
                <adec:decorative xmlns:adec="http://schemas.microsoft.com/office/drawing/2017/decorative" val="1"/>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56427" y="4685055"/>
            <a:ext cx="468414" cy="4684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D28E6CB-68AE-3BE7-EBE1-67324831818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651" y="2514809"/>
            <a:ext cx="430544" cy="4305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2603230-01E1-588F-30DA-BD3844CFE6F6}"/>
              </a:ext>
            </a:extLst>
          </p:cNvPr>
          <p:cNvSpPr txBox="1"/>
          <p:nvPr/>
        </p:nvSpPr>
        <p:spPr>
          <a:xfrm>
            <a:off x="-148179" y="2499248"/>
            <a:ext cx="938686"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a:t>
            </a:r>
          </a:p>
          <a:p>
            <a:pPr algn="ctr">
              <a:defRPr/>
            </a:pPr>
            <a:r>
              <a:rPr lang="en-US" sz="1200" b="1">
                <a:solidFill>
                  <a:prstClr val="white"/>
                </a:solidFill>
                <a:latin typeface="-apple-system"/>
                <a:cs typeface="Segoe UI Light" panose="020B0502040204020203" pitchFamily="34" charset="0"/>
              </a:rPr>
              <a:t>Corpus</a:t>
            </a:r>
            <a:endParaRPr lang="en-CA" sz="1200">
              <a:solidFill>
                <a:prstClr val="black"/>
              </a:solidFill>
              <a:latin typeface="Calibri" panose="020F0502020204030204"/>
            </a:endParaRPr>
          </a:p>
        </p:txBody>
      </p:sp>
      <p:sp>
        <p:nvSpPr>
          <p:cNvPr id="7" name="TextBox 6">
            <a:extLst>
              <a:ext uri="{FF2B5EF4-FFF2-40B4-BE49-F238E27FC236}">
                <a16:creationId xmlns:a16="http://schemas.microsoft.com/office/drawing/2014/main" id="{79FA8AD0-1116-C5B4-004F-D51A341D5F26}"/>
              </a:ext>
            </a:extLst>
          </p:cNvPr>
          <p:cNvSpPr txBox="1"/>
          <p:nvPr/>
        </p:nvSpPr>
        <p:spPr>
          <a:xfrm>
            <a:off x="-400692" y="4682656"/>
            <a:ext cx="1382949"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Text</a:t>
            </a:r>
          </a:p>
          <a:p>
            <a:pPr algn="ctr">
              <a:defRPr/>
            </a:pPr>
            <a:r>
              <a:rPr lang="en-US" sz="1200" b="1">
                <a:solidFill>
                  <a:prstClr val="white"/>
                </a:solidFill>
                <a:latin typeface="-apple-system"/>
                <a:cs typeface="Segoe UI Light" panose="020B0502040204020203" pitchFamily="34" charset="0"/>
              </a:rPr>
              <a:t> Corpus</a:t>
            </a:r>
            <a:endParaRPr lang="en-CA" sz="1200">
              <a:solidFill>
                <a:prstClr val="black"/>
              </a:solidFill>
              <a:latin typeface="Calibri" panose="020F0502020204030204"/>
            </a:endParaRPr>
          </a:p>
        </p:txBody>
      </p:sp>
      <p:cxnSp>
        <p:nvCxnSpPr>
          <p:cNvPr id="8" name="Straight Arrow Connector 7">
            <a:extLst>
              <a:ext uri="{FF2B5EF4-FFF2-40B4-BE49-F238E27FC236}">
                <a16:creationId xmlns:a16="http://schemas.microsoft.com/office/drawing/2014/main" id="{7A77A86D-FAFE-EA56-706E-6854D01FAA2D}"/>
              </a:ext>
              <a:ext uri="{C183D7F6-B498-43B3-948B-1728B52AA6E4}">
                <adec:decorative xmlns:adec="http://schemas.microsoft.com/office/drawing/2017/decorative" val="1"/>
              </a:ext>
            </a:extLst>
          </p:cNvPr>
          <p:cNvCxnSpPr>
            <a:cxnSpLocks/>
          </p:cNvCxnSpPr>
          <p:nvPr/>
        </p:nvCxnSpPr>
        <p:spPr>
          <a:xfrm flipV="1">
            <a:off x="884305" y="4126956"/>
            <a:ext cx="0" cy="323120"/>
          </a:xfrm>
          <a:prstGeom prst="straightConnector1">
            <a:avLst/>
          </a:prstGeom>
          <a:noFill/>
          <a:ln w="25400" cap="flat" cmpd="sng" algn="ctr">
            <a:solidFill>
              <a:srgbClr val="50E6FF"/>
            </a:solidFill>
            <a:prstDash val="solid"/>
            <a:tailEnd type="triangle"/>
          </a:ln>
          <a:effectLst/>
        </p:spPr>
      </p:cxnSp>
      <p:cxnSp>
        <p:nvCxnSpPr>
          <p:cNvPr id="9" name="Straight Arrow Connector 8">
            <a:extLst>
              <a:ext uri="{FF2B5EF4-FFF2-40B4-BE49-F238E27FC236}">
                <a16:creationId xmlns:a16="http://schemas.microsoft.com/office/drawing/2014/main" id="{29557916-E53D-F2C6-4638-AA133FEDC049}"/>
              </a:ext>
              <a:ext uri="{C183D7F6-B498-43B3-948B-1728B52AA6E4}">
                <adec:decorative xmlns:adec="http://schemas.microsoft.com/office/drawing/2017/decorative" val="1"/>
              </a:ext>
            </a:extLst>
          </p:cNvPr>
          <p:cNvCxnSpPr>
            <a:cxnSpLocks/>
          </p:cNvCxnSpPr>
          <p:nvPr/>
        </p:nvCxnSpPr>
        <p:spPr>
          <a:xfrm flipV="1">
            <a:off x="884305" y="3017595"/>
            <a:ext cx="0" cy="323120"/>
          </a:xfrm>
          <a:prstGeom prst="straightConnector1">
            <a:avLst/>
          </a:prstGeom>
          <a:noFill/>
          <a:ln w="25400" cap="flat" cmpd="sng" algn="ctr">
            <a:solidFill>
              <a:srgbClr val="50E6FF"/>
            </a:solidFill>
            <a:prstDash val="solid"/>
            <a:tailEnd type="triangle"/>
          </a:ln>
          <a:effectLst/>
        </p:spPr>
      </p:cxnSp>
      <p:sp>
        <p:nvSpPr>
          <p:cNvPr id="10" name="Rectangle: Rounded Corners 9">
            <a:extLst>
              <a:ext uri="{FF2B5EF4-FFF2-40B4-BE49-F238E27FC236}">
                <a16:creationId xmlns:a16="http://schemas.microsoft.com/office/drawing/2014/main" id="{50E2B2B2-9CDF-FF4E-B5B2-C1A2B2F80C26}"/>
              </a:ext>
            </a:extLst>
          </p:cNvPr>
          <p:cNvSpPr/>
          <p:nvPr/>
        </p:nvSpPr>
        <p:spPr>
          <a:xfrm>
            <a:off x="290783" y="3408170"/>
            <a:ext cx="1210226" cy="638735"/>
          </a:xfrm>
          <a:prstGeom prst="roundRect">
            <a:avLst/>
          </a:prstGeom>
          <a:solidFill>
            <a:srgbClr val="0078D4"/>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Extract/Crop images from documents</a:t>
            </a:r>
            <a:endParaRPr kumimoji="0" lang="en-CA"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 name="Straight Arrow Connector 10">
            <a:extLst>
              <a:ext uri="{FF2B5EF4-FFF2-40B4-BE49-F238E27FC236}">
                <a16:creationId xmlns:a16="http://schemas.microsoft.com/office/drawing/2014/main" id="{AE4731EB-6915-B65C-44F5-1A7E4346CCE9}"/>
              </a:ext>
              <a:ext uri="{C183D7F6-B498-43B3-948B-1728B52AA6E4}">
                <adec:decorative xmlns:adec="http://schemas.microsoft.com/office/drawing/2017/decorative" val="1"/>
              </a:ext>
            </a:extLst>
          </p:cNvPr>
          <p:cNvCxnSpPr>
            <a:cxnSpLocks/>
          </p:cNvCxnSpPr>
          <p:nvPr/>
        </p:nvCxnSpPr>
        <p:spPr>
          <a:xfrm>
            <a:off x="1410704" y="2673717"/>
            <a:ext cx="310823" cy="0"/>
          </a:xfrm>
          <a:prstGeom prst="straightConnector1">
            <a:avLst/>
          </a:prstGeom>
          <a:noFill/>
          <a:ln w="25400" cap="flat" cmpd="sng" algn="ctr">
            <a:solidFill>
              <a:srgbClr val="50E6FF"/>
            </a:solidFill>
            <a:prstDash val="solid"/>
            <a:tailEnd type="triangle"/>
          </a:ln>
          <a:effectLst/>
        </p:spPr>
      </p:cxnSp>
      <p:sp>
        <p:nvSpPr>
          <p:cNvPr id="12" name="Oval 11">
            <a:extLst>
              <a:ext uri="{FF2B5EF4-FFF2-40B4-BE49-F238E27FC236}">
                <a16:creationId xmlns:a16="http://schemas.microsoft.com/office/drawing/2014/main" id="{E27DF958-B239-D462-6AE8-8E8E7DC3D278}"/>
              </a:ext>
            </a:extLst>
          </p:cNvPr>
          <p:cNvSpPr/>
          <p:nvPr/>
        </p:nvSpPr>
        <p:spPr>
          <a:xfrm>
            <a:off x="1898151" y="2134287"/>
            <a:ext cx="914400" cy="914400"/>
          </a:xfrm>
          <a:prstGeom prst="ellipse">
            <a:avLst/>
          </a:prstGeom>
          <a:solidFill>
            <a:srgbClr val="091F2C"/>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Calibri" panose="020F0502020204030204"/>
                <a:ea typeface="+mn-ea"/>
                <a:cs typeface="+mn-cs"/>
              </a:rPr>
              <a:t>GPT-4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1" i="0" u="none" strike="noStrike" kern="0" cap="none" spc="0" normalizeH="0" baseline="0" noProof="0" dirty="0">
                <a:ln>
                  <a:noFill/>
                </a:ln>
                <a:solidFill>
                  <a:prstClr val="white"/>
                </a:solidFill>
                <a:effectLst/>
                <a:uLnTx/>
                <a:uFillTx/>
                <a:latin typeface="Segoe UI"/>
                <a:ea typeface="+mn-ea"/>
                <a:cs typeface="+mn-cs"/>
              </a:rPr>
              <a:t>Image Analyses</a:t>
            </a:r>
            <a:endParaRPr kumimoji="0" lang="en-CA" sz="9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3" name="Straight Arrow Connector 12">
            <a:extLst>
              <a:ext uri="{FF2B5EF4-FFF2-40B4-BE49-F238E27FC236}">
                <a16:creationId xmlns:a16="http://schemas.microsoft.com/office/drawing/2014/main" id="{58722F17-21FC-9E32-FE3F-ED8B82D65601}"/>
              </a:ext>
              <a:ext uri="{C183D7F6-B498-43B3-948B-1728B52AA6E4}">
                <adec:decorative xmlns:adec="http://schemas.microsoft.com/office/drawing/2017/decorative" val="1"/>
              </a:ext>
            </a:extLst>
          </p:cNvPr>
          <p:cNvCxnSpPr>
            <a:cxnSpLocks/>
          </p:cNvCxnSpPr>
          <p:nvPr/>
        </p:nvCxnSpPr>
        <p:spPr>
          <a:xfrm flipV="1">
            <a:off x="2363960" y="1836835"/>
            <a:ext cx="0" cy="217176"/>
          </a:xfrm>
          <a:prstGeom prst="straightConnector1">
            <a:avLst/>
          </a:prstGeom>
          <a:noFill/>
          <a:ln w="25400" cap="flat" cmpd="sng" algn="ctr">
            <a:solidFill>
              <a:srgbClr val="50E6FF"/>
            </a:solidFill>
            <a:prstDash val="solid"/>
            <a:tailEnd type="triangle"/>
          </a:ln>
          <a:effectLst/>
        </p:spPr>
      </p:cxnSp>
      <p:pic>
        <p:nvPicPr>
          <p:cNvPr id="14" name="Picture 13">
            <a:extLst>
              <a:ext uri="{FF2B5EF4-FFF2-40B4-BE49-F238E27FC236}">
                <a16:creationId xmlns:a16="http://schemas.microsoft.com/office/drawing/2014/main" id="{63A716C0-9D98-1B6C-523D-D6733B86017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65169" y="1315237"/>
            <a:ext cx="597582" cy="406049"/>
          </a:xfrm>
          <a:prstGeom prst="rect">
            <a:avLst/>
          </a:prstGeom>
        </p:spPr>
      </p:pic>
      <p:cxnSp>
        <p:nvCxnSpPr>
          <p:cNvPr id="15" name="Straight Arrow Connector 14">
            <a:extLst>
              <a:ext uri="{FF2B5EF4-FFF2-40B4-BE49-F238E27FC236}">
                <a16:creationId xmlns:a16="http://schemas.microsoft.com/office/drawing/2014/main" id="{9D8431F1-74EA-4800-B855-E1377E19225F}"/>
              </a:ext>
              <a:ext uri="{C183D7F6-B498-43B3-948B-1728B52AA6E4}">
                <adec:decorative xmlns:adec="http://schemas.microsoft.com/office/drawing/2017/decorative" val="1"/>
              </a:ext>
            </a:extLst>
          </p:cNvPr>
          <p:cNvCxnSpPr>
            <a:cxnSpLocks/>
          </p:cNvCxnSpPr>
          <p:nvPr/>
        </p:nvCxnSpPr>
        <p:spPr>
          <a:xfrm>
            <a:off x="2772743" y="1518261"/>
            <a:ext cx="218176" cy="0"/>
          </a:xfrm>
          <a:prstGeom prst="straightConnector1">
            <a:avLst/>
          </a:prstGeom>
          <a:noFill/>
          <a:ln w="25400" cap="flat" cmpd="sng" algn="ctr">
            <a:solidFill>
              <a:srgbClr val="50E6FF"/>
            </a:solidFill>
            <a:prstDash val="solid"/>
            <a:tailEnd type="triangle"/>
          </a:ln>
          <a:effectLst/>
        </p:spPr>
      </p:cxnSp>
      <p:sp>
        <p:nvSpPr>
          <p:cNvPr id="16" name="TextBox 15">
            <a:extLst>
              <a:ext uri="{FF2B5EF4-FFF2-40B4-BE49-F238E27FC236}">
                <a16:creationId xmlns:a16="http://schemas.microsoft.com/office/drawing/2014/main" id="{EA41F0CB-0568-A8ED-3662-E1A3270580AF}"/>
              </a:ext>
            </a:extLst>
          </p:cNvPr>
          <p:cNvSpPr txBox="1"/>
          <p:nvPr/>
        </p:nvSpPr>
        <p:spPr>
          <a:xfrm>
            <a:off x="2864224" y="1268755"/>
            <a:ext cx="1382949"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Extracted Text from Image</a:t>
            </a:r>
            <a:endParaRPr lang="en-CA" sz="1200">
              <a:solidFill>
                <a:prstClr val="black"/>
              </a:solidFill>
              <a:latin typeface="Calibri" panose="020F0502020204030204"/>
            </a:endParaRPr>
          </a:p>
        </p:txBody>
      </p:sp>
      <p:sp>
        <p:nvSpPr>
          <p:cNvPr id="17" name="Oval 16">
            <a:extLst>
              <a:ext uri="{FF2B5EF4-FFF2-40B4-BE49-F238E27FC236}">
                <a16:creationId xmlns:a16="http://schemas.microsoft.com/office/drawing/2014/main" id="{C42D269C-29A7-18DD-A001-6634172971AF}"/>
              </a:ext>
            </a:extLst>
          </p:cNvPr>
          <p:cNvSpPr/>
          <p:nvPr/>
        </p:nvSpPr>
        <p:spPr>
          <a:xfrm>
            <a:off x="3296794" y="2124788"/>
            <a:ext cx="914400" cy="914400"/>
          </a:xfrm>
          <a:prstGeom prst="ellipse">
            <a:avLst/>
          </a:prstGeom>
          <a:solidFill>
            <a:srgbClr val="091F2C"/>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GPT3 </a:t>
            </a:r>
            <a:r>
              <a:rPr kumimoji="0" lang="en-US" sz="700" b="1" i="0" u="none" strike="noStrike" kern="0" cap="none" spc="0" normalizeH="0" baseline="0" noProof="0" dirty="0">
                <a:ln>
                  <a:noFill/>
                </a:ln>
                <a:solidFill>
                  <a:prstClr val="white"/>
                </a:solidFill>
                <a:effectLst/>
                <a:uLnTx/>
                <a:uFillTx/>
                <a:latin typeface="Calibri" panose="020F0502020204030204"/>
                <a:ea typeface="+mn-ea"/>
                <a:cs typeface="+mn-cs"/>
              </a:rPr>
              <a:t>Embeddings</a:t>
            </a:r>
            <a:endParaRPr kumimoji="0" lang="en-CA" sz="16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8" name="Straight Arrow Connector 17">
            <a:extLst>
              <a:ext uri="{FF2B5EF4-FFF2-40B4-BE49-F238E27FC236}">
                <a16:creationId xmlns:a16="http://schemas.microsoft.com/office/drawing/2014/main" id="{808ADD08-09E1-B62C-22E6-FF11EDBD9EC7}"/>
              </a:ext>
              <a:ext uri="{C183D7F6-B498-43B3-948B-1728B52AA6E4}">
                <adec:decorative xmlns:adec="http://schemas.microsoft.com/office/drawing/2017/decorative" val="1"/>
              </a:ext>
            </a:extLst>
          </p:cNvPr>
          <p:cNvCxnSpPr>
            <a:cxnSpLocks/>
          </p:cNvCxnSpPr>
          <p:nvPr/>
        </p:nvCxnSpPr>
        <p:spPr>
          <a:xfrm>
            <a:off x="2913086" y="2581988"/>
            <a:ext cx="310823" cy="0"/>
          </a:xfrm>
          <a:prstGeom prst="straightConnector1">
            <a:avLst/>
          </a:prstGeom>
          <a:noFill/>
          <a:ln w="25400" cap="flat" cmpd="sng" algn="ctr">
            <a:solidFill>
              <a:srgbClr val="50E6FF"/>
            </a:solidFill>
            <a:prstDash val="solid"/>
            <a:tailEnd type="triangle"/>
          </a:ln>
          <a:effectLst/>
        </p:spPr>
      </p:cxnSp>
      <p:sp>
        <p:nvSpPr>
          <p:cNvPr id="19" name="Oval 18">
            <a:extLst>
              <a:ext uri="{FF2B5EF4-FFF2-40B4-BE49-F238E27FC236}">
                <a16:creationId xmlns:a16="http://schemas.microsoft.com/office/drawing/2014/main" id="{0FC3CF7B-7D99-D51D-9569-D0FE69BBF8A3}"/>
              </a:ext>
            </a:extLst>
          </p:cNvPr>
          <p:cNvSpPr/>
          <p:nvPr/>
        </p:nvSpPr>
        <p:spPr>
          <a:xfrm>
            <a:off x="3290611" y="4459468"/>
            <a:ext cx="914400" cy="914400"/>
          </a:xfrm>
          <a:prstGeom prst="ellipse">
            <a:avLst/>
          </a:prstGeom>
          <a:solidFill>
            <a:srgbClr val="091F2C"/>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effectLst/>
                <a:uLnTx/>
                <a:uFillTx/>
                <a:latin typeface="Calibri" panose="020F0502020204030204"/>
                <a:ea typeface="+mn-ea"/>
                <a:cs typeface="+mn-cs"/>
              </a:rPr>
              <a:t>GPT3 </a:t>
            </a:r>
            <a:r>
              <a:rPr kumimoji="0" lang="en-US" sz="700" b="1" i="0" u="none" strike="noStrike" kern="0" cap="none" spc="0" normalizeH="0" baseline="0" noProof="0" dirty="0">
                <a:ln>
                  <a:noFill/>
                </a:ln>
                <a:effectLst/>
                <a:uLnTx/>
                <a:uFillTx/>
                <a:latin typeface="Calibri" panose="020F0502020204030204"/>
                <a:ea typeface="+mn-ea"/>
                <a:cs typeface="+mn-cs"/>
              </a:rPr>
              <a:t>Embeddings</a:t>
            </a:r>
            <a:endParaRPr kumimoji="0" lang="en-CA" sz="1600" b="1" i="0" u="none" strike="noStrike" kern="0" cap="none" spc="0" normalizeH="0" baseline="0" noProof="0" dirty="0">
              <a:ln>
                <a:noFill/>
              </a:ln>
              <a:effectLst/>
              <a:uLnTx/>
              <a:uFillTx/>
              <a:latin typeface="Calibri" panose="020F0502020204030204"/>
              <a:ea typeface="+mn-ea"/>
              <a:cs typeface="+mn-cs"/>
            </a:endParaRPr>
          </a:p>
        </p:txBody>
      </p:sp>
      <p:pic>
        <p:nvPicPr>
          <p:cNvPr id="20" name="Graphic 19" descr="Database with solid fill">
            <a:extLst>
              <a:ext uri="{FF2B5EF4-FFF2-40B4-BE49-F238E27FC236}">
                <a16:creationId xmlns:a16="http://schemas.microsoft.com/office/drawing/2014/main" id="{582F9F46-82C4-5372-25B2-C149B7A2B95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97706" y="3179155"/>
            <a:ext cx="530808" cy="530808"/>
          </a:xfrm>
          <a:prstGeom prst="rect">
            <a:avLst/>
          </a:prstGeom>
          <a:effectLst>
            <a:outerShdw blurRad="50800" dist="76200" dir="2700000" algn="tl" rotWithShape="0">
              <a:prstClr val="black">
                <a:alpha val="40000"/>
              </a:prstClr>
            </a:outerShdw>
          </a:effectLst>
        </p:spPr>
      </p:pic>
      <p:pic>
        <p:nvPicPr>
          <p:cNvPr id="21" name="Graphic 20" descr="Database with solid fill">
            <a:extLst>
              <a:ext uri="{FF2B5EF4-FFF2-40B4-BE49-F238E27FC236}">
                <a16:creationId xmlns:a16="http://schemas.microsoft.com/office/drawing/2014/main" id="{A1A9D9CB-A551-9E9E-C4F6-3CE92EEB0A5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88590" y="3738534"/>
            <a:ext cx="530808" cy="530808"/>
          </a:xfrm>
          <a:prstGeom prst="rect">
            <a:avLst/>
          </a:prstGeom>
          <a:effectLst>
            <a:outerShdw blurRad="50800" dist="76200" dir="2700000" algn="tl" rotWithShape="0">
              <a:prstClr val="black">
                <a:alpha val="40000"/>
              </a:prstClr>
            </a:outerShdw>
          </a:effectLst>
        </p:spPr>
      </p:pic>
      <p:sp>
        <p:nvSpPr>
          <p:cNvPr id="22" name="TextBox 21">
            <a:extLst>
              <a:ext uri="{FF2B5EF4-FFF2-40B4-BE49-F238E27FC236}">
                <a16:creationId xmlns:a16="http://schemas.microsoft.com/office/drawing/2014/main" id="{B096C8B5-4FEB-1C72-C174-57631F06279C}"/>
              </a:ext>
            </a:extLst>
          </p:cNvPr>
          <p:cNvSpPr txBox="1"/>
          <p:nvPr/>
        </p:nvSpPr>
        <p:spPr>
          <a:xfrm>
            <a:off x="2189528" y="3223354"/>
            <a:ext cx="1382949" cy="461665"/>
          </a:xfrm>
          <a:prstGeom prst="rect">
            <a:avLst/>
          </a:prstGeom>
          <a:noFill/>
        </p:spPr>
        <p:txBody>
          <a:bodyPr wrap="square">
            <a:spAutoFit/>
          </a:bodyPr>
          <a:lstStyle/>
          <a:p>
            <a:pPr algn="r">
              <a:defRPr/>
            </a:pPr>
            <a:r>
              <a:rPr lang="en-US" sz="1200">
                <a:solidFill>
                  <a:prstClr val="white"/>
                </a:solidFill>
                <a:latin typeface="-apple-system"/>
                <a:cs typeface="Segoe UI Light" panose="020B0502040204020203" pitchFamily="34" charset="0"/>
              </a:rPr>
              <a:t>Vector Image text embeddings</a:t>
            </a:r>
            <a:endParaRPr lang="en-CA" sz="1200">
              <a:solidFill>
                <a:prstClr val="black"/>
              </a:solidFill>
              <a:latin typeface="Calibri" panose="020F0502020204030204"/>
            </a:endParaRPr>
          </a:p>
        </p:txBody>
      </p:sp>
      <p:sp>
        <p:nvSpPr>
          <p:cNvPr id="23" name="TextBox 22">
            <a:extLst>
              <a:ext uri="{FF2B5EF4-FFF2-40B4-BE49-F238E27FC236}">
                <a16:creationId xmlns:a16="http://schemas.microsoft.com/office/drawing/2014/main" id="{01CF3F9C-19E3-7BA8-90A3-6AC5F502818A}"/>
              </a:ext>
            </a:extLst>
          </p:cNvPr>
          <p:cNvSpPr txBox="1"/>
          <p:nvPr/>
        </p:nvSpPr>
        <p:spPr>
          <a:xfrm>
            <a:off x="2189527" y="3794161"/>
            <a:ext cx="1382949" cy="461665"/>
          </a:xfrm>
          <a:prstGeom prst="rect">
            <a:avLst/>
          </a:prstGeom>
          <a:noFill/>
        </p:spPr>
        <p:txBody>
          <a:bodyPr wrap="square">
            <a:spAutoFit/>
          </a:bodyPr>
          <a:lstStyle/>
          <a:p>
            <a:pPr algn="r">
              <a:defRPr/>
            </a:pPr>
            <a:r>
              <a:rPr lang="en-US" sz="1200">
                <a:solidFill>
                  <a:prstClr val="white"/>
                </a:solidFill>
                <a:latin typeface="-apple-system"/>
                <a:cs typeface="Segoe UI Light" panose="020B0502040204020203" pitchFamily="34" charset="0"/>
              </a:rPr>
              <a:t>Vector Text</a:t>
            </a:r>
          </a:p>
          <a:p>
            <a:pPr algn="r">
              <a:defRPr/>
            </a:pPr>
            <a:r>
              <a:rPr lang="en-US" sz="1200">
                <a:solidFill>
                  <a:prstClr val="white"/>
                </a:solidFill>
                <a:latin typeface="-apple-system"/>
                <a:cs typeface="Segoe UI Light" panose="020B0502040204020203" pitchFamily="34" charset="0"/>
              </a:rPr>
              <a:t>embeddings</a:t>
            </a:r>
            <a:endParaRPr lang="en-CA" sz="1200">
              <a:solidFill>
                <a:prstClr val="black"/>
              </a:solidFill>
              <a:latin typeface="Calibri" panose="020F0502020204030204"/>
            </a:endParaRPr>
          </a:p>
        </p:txBody>
      </p:sp>
      <p:cxnSp>
        <p:nvCxnSpPr>
          <p:cNvPr id="24" name="Straight Arrow Connector 23">
            <a:extLst>
              <a:ext uri="{FF2B5EF4-FFF2-40B4-BE49-F238E27FC236}">
                <a16:creationId xmlns:a16="http://schemas.microsoft.com/office/drawing/2014/main" id="{361B5ED0-C397-4972-C530-B3EDDAC429D3}"/>
              </a:ext>
              <a:ext uri="{C183D7F6-B498-43B3-948B-1728B52AA6E4}">
                <adec:decorative xmlns:adec="http://schemas.microsoft.com/office/drawing/2017/decorative" val="1"/>
              </a:ext>
            </a:extLst>
          </p:cNvPr>
          <p:cNvCxnSpPr>
            <a:cxnSpLocks/>
          </p:cNvCxnSpPr>
          <p:nvPr/>
        </p:nvCxnSpPr>
        <p:spPr>
          <a:xfrm flipV="1">
            <a:off x="3744668" y="4269342"/>
            <a:ext cx="0" cy="217176"/>
          </a:xfrm>
          <a:prstGeom prst="straightConnector1">
            <a:avLst/>
          </a:prstGeom>
          <a:noFill/>
          <a:ln w="25400" cap="flat" cmpd="sng" algn="ctr">
            <a:solidFill>
              <a:srgbClr val="50E6FF"/>
            </a:solidFill>
            <a:prstDash val="solid"/>
            <a:tailEnd type="triangle"/>
          </a:ln>
          <a:effectLst/>
        </p:spPr>
      </p:cxnSp>
      <p:cxnSp>
        <p:nvCxnSpPr>
          <p:cNvPr id="25" name="Straight Arrow Connector 24">
            <a:extLst>
              <a:ext uri="{FF2B5EF4-FFF2-40B4-BE49-F238E27FC236}">
                <a16:creationId xmlns:a16="http://schemas.microsoft.com/office/drawing/2014/main" id="{C0987468-8413-9EFA-EC58-2465D102D246}"/>
              </a:ext>
              <a:ext uri="{C183D7F6-B498-43B3-948B-1728B52AA6E4}">
                <adec:decorative xmlns:adec="http://schemas.microsoft.com/office/drawing/2017/decorative" val="1"/>
              </a:ext>
            </a:extLst>
          </p:cNvPr>
          <p:cNvCxnSpPr>
            <a:cxnSpLocks/>
          </p:cNvCxnSpPr>
          <p:nvPr/>
        </p:nvCxnSpPr>
        <p:spPr>
          <a:xfrm>
            <a:off x="3744668" y="2981116"/>
            <a:ext cx="0" cy="219632"/>
          </a:xfrm>
          <a:prstGeom prst="straightConnector1">
            <a:avLst/>
          </a:prstGeom>
          <a:noFill/>
          <a:ln w="25400" cap="flat" cmpd="sng" algn="ctr">
            <a:solidFill>
              <a:srgbClr val="50E6FF"/>
            </a:solidFill>
            <a:prstDash val="solid"/>
            <a:tailEnd type="triangle"/>
          </a:ln>
          <a:effectLst/>
        </p:spPr>
      </p:cxnSp>
      <p:cxnSp>
        <p:nvCxnSpPr>
          <p:cNvPr id="26" name="Straight Arrow Connector 25">
            <a:extLst>
              <a:ext uri="{FF2B5EF4-FFF2-40B4-BE49-F238E27FC236}">
                <a16:creationId xmlns:a16="http://schemas.microsoft.com/office/drawing/2014/main" id="{12B586AF-C28E-C1FB-AB57-589BAC78D6ED}"/>
              </a:ext>
              <a:ext uri="{C183D7F6-B498-43B3-948B-1728B52AA6E4}">
                <adec:decorative xmlns:adec="http://schemas.microsoft.com/office/drawing/2017/decorative" val="1"/>
              </a:ext>
            </a:extLst>
          </p:cNvPr>
          <p:cNvCxnSpPr>
            <a:cxnSpLocks/>
          </p:cNvCxnSpPr>
          <p:nvPr/>
        </p:nvCxnSpPr>
        <p:spPr>
          <a:xfrm>
            <a:off x="4019398" y="3431864"/>
            <a:ext cx="1245126" cy="5725"/>
          </a:xfrm>
          <a:prstGeom prst="straightConnector1">
            <a:avLst/>
          </a:prstGeom>
          <a:noFill/>
          <a:ln w="25400" cap="flat" cmpd="sng" algn="ctr">
            <a:solidFill>
              <a:srgbClr val="50E6FF"/>
            </a:solidFill>
            <a:prstDash val="solid"/>
            <a:tailEnd type="triangle"/>
          </a:ln>
          <a:effectLst/>
        </p:spPr>
      </p:cxnSp>
      <p:cxnSp>
        <p:nvCxnSpPr>
          <p:cNvPr id="27" name="Straight Arrow Connector 26">
            <a:extLst>
              <a:ext uri="{FF2B5EF4-FFF2-40B4-BE49-F238E27FC236}">
                <a16:creationId xmlns:a16="http://schemas.microsoft.com/office/drawing/2014/main" id="{2CC6B85A-3C7E-A157-6F28-F80D37D3B792}"/>
              </a:ext>
              <a:ext uri="{C183D7F6-B498-43B3-948B-1728B52AA6E4}">
                <adec:decorative xmlns:adec="http://schemas.microsoft.com/office/drawing/2017/decorative" val="1"/>
              </a:ext>
            </a:extLst>
          </p:cNvPr>
          <p:cNvCxnSpPr>
            <a:cxnSpLocks/>
          </p:cNvCxnSpPr>
          <p:nvPr/>
        </p:nvCxnSpPr>
        <p:spPr>
          <a:xfrm>
            <a:off x="4028514" y="4006973"/>
            <a:ext cx="1236010" cy="18020"/>
          </a:xfrm>
          <a:prstGeom prst="straightConnector1">
            <a:avLst/>
          </a:prstGeom>
          <a:noFill/>
          <a:ln w="25400" cap="flat" cmpd="sng" algn="ctr">
            <a:solidFill>
              <a:srgbClr val="50E6FF"/>
            </a:solidFill>
            <a:prstDash val="solid"/>
            <a:tailEnd type="triangle"/>
          </a:ln>
          <a:effectLst/>
        </p:spPr>
      </p:cxnSp>
      <p:sp>
        <p:nvSpPr>
          <p:cNvPr id="28" name="TextBox 27">
            <a:extLst>
              <a:ext uri="{FF2B5EF4-FFF2-40B4-BE49-F238E27FC236}">
                <a16:creationId xmlns:a16="http://schemas.microsoft.com/office/drawing/2014/main" id="{C63F9985-3805-9BCB-85DB-D99B10FF83DE}"/>
              </a:ext>
            </a:extLst>
          </p:cNvPr>
          <p:cNvSpPr txBox="1"/>
          <p:nvPr/>
        </p:nvSpPr>
        <p:spPr>
          <a:xfrm>
            <a:off x="4198726" y="4046533"/>
            <a:ext cx="994835" cy="276999"/>
          </a:xfrm>
          <a:prstGeom prst="rect">
            <a:avLst/>
          </a:prstGeom>
          <a:noFill/>
        </p:spPr>
        <p:txBody>
          <a:bodyPr wrap="square">
            <a:spAutoFit/>
          </a:bodyPr>
          <a:lstStyle/>
          <a:p>
            <a:pPr>
              <a:defRPr/>
            </a:pPr>
            <a:r>
              <a:rPr lang="en-US" sz="1200" b="1">
                <a:solidFill>
                  <a:prstClr val="white"/>
                </a:solidFill>
                <a:latin typeface="-apple-system"/>
                <a:cs typeface="Segoe UI Light" panose="020B0502040204020203" pitchFamily="34" charset="0"/>
              </a:rPr>
              <a:t>Top K Text</a:t>
            </a:r>
            <a:endParaRPr lang="en-CA" sz="1200">
              <a:solidFill>
                <a:prstClr val="black"/>
              </a:solidFill>
              <a:latin typeface="Calibri" panose="020F0502020204030204"/>
            </a:endParaRPr>
          </a:p>
        </p:txBody>
      </p:sp>
      <p:sp>
        <p:nvSpPr>
          <p:cNvPr id="29" name="TextBox 28">
            <a:extLst>
              <a:ext uri="{FF2B5EF4-FFF2-40B4-BE49-F238E27FC236}">
                <a16:creationId xmlns:a16="http://schemas.microsoft.com/office/drawing/2014/main" id="{629D88E1-84C2-ACEF-4249-B789F1960104}"/>
              </a:ext>
            </a:extLst>
          </p:cNvPr>
          <p:cNvSpPr txBox="1"/>
          <p:nvPr/>
        </p:nvSpPr>
        <p:spPr>
          <a:xfrm>
            <a:off x="4019398" y="3081152"/>
            <a:ext cx="1382949" cy="276999"/>
          </a:xfrm>
          <a:prstGeom prst="rect">
            <a:avLst/>
          </a:prstGeom>
          <a:noFill/>
        </p:spPr>
        <p:txBody>
          <a:bodyPr wrap="square">
            <a:spAutoFit/>
          </a:bodyPr>
          <a:lstStyle/>
          <a:p>
            <a:pPr>
              <a:defRPr/>
            </a:pPr>
            <a:r>
              <a:rPr lang="en-US" sz="1200" b="1">
                <a:solidFill>
                  <a:prstClr val="white"/>
                </a:solidFill>
                <a:latin typeface="-apple-system"/>
                <a:cs typeface="Segoe UI Light" panose="020B0502040204020203" pitchFamily="34" charset="0"/>
              </a:rPr>
              <a:t>Top K Image Text</a:t>
            </a:r>
            <a:endParaRPr lang="en-CA" sz="1200">
              <a:solidFill>
                <a:prstClr val="black"/>
              </a:solidFill>
              <a:latin typeface="Calibri" panose="020F0502020204030204"/>
            </a:endParaRPr>
          </a:p>
        </p:txBody>
      </p:sp>
      <p:sp>
        <p:nvSpPr>
          <p:cNvPr id="30" name="Oval 29">
            <a:extLst>
              <a:ext uri="{FF2B5EF4-FFF2-40B4-BE49-F238E27FC236}">
                <a16:creationId xmlns:a16="http://schemas.microsoft.com/office/drawing/2014/main" id="{E6759E83-BACF-9B24-2EB2-C113A58C5767}"/>
              </a:ext>
            </a:extLst>
          </p:cNvPr>
          <p:cNvSpPr/>
          <p:nvPr/>
        </p:nvSpPr>
        <p:spPr>
          <a:xfrm>
            <a:off x="5347186" y="3227819"/>
            <a:ext cx="914400" cy="914400"/>
          </a:xfrm>
          <a:prstGeom prst="ellipse">
            <a:avLst/>
          </a:prstGeom>
          <a:solidFill>
            <a:srgbClr val="091F2C"/>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GPT4 </a:t>
            </a:r>
            <a:r>
              <a:rPr kumimoji="0" lang="en-US" sz="800" b="1" i="0" u="none" strike="noStrike" kern="0" cap="none" spc="0" normalizeH="0" baseline="0" noProof="0" dirty="0">
                <a:ln>
                  <a:noFill/>
                </a:ln>
                <a:solidFill>
                  <a:prstClr val="white"/>
                </a:solidFill>
                <a:effectLst/>
                <a:uLnTx/>
                <a:uFillTx/>
                <a:latin typeface="Calibri" panose="020F0502020204030204"/>
                <a:ea typeface="+mn-ea"/>
                <a:cs typeface="+mn-cs"/>
              </a:rPr>
              <a:t>Answering Prompt</a:t>
            </a:r>
            <a:endParaRPr kumimoji="0" lang="en-CA" sz="160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31" name="Straight Arrow Connector 30">
            <a:extLst>
              <a:ext uri="{FF2B5EF4-FFF2-40B4-BE49-F238E27FC236}">
                <a16:creationId xmlns:a16="http://schemas.microsoft.com/office/drawing/2014/main" id="{C321BBA1-1EE1-7EE7-9F86-525F983F3C7E}"/>
              </a:ext>
              <a:ext uri="{C183D7F6-B498-43B3-948B-1728B52AA6E4}">
                <adec:decorative xmlns:adec="http://schemas.microsoft.com/office/drawing/2017/decorative" val="1"/>
              </a:ext>
            </a:extLst>
          </p:cNvPr>
          <p:cNvCxnSpPr>
            <a:cxnSpLocks/>
          </p:cNvCxnSpPr>
          <p:nvPr/>
        </p:nvCxnSpPr>
        <p:spPr>
          <a:xfrm>
            <a:off x="6377916" y="3666999"/>
            <a:ext cx="2040904" cy="0"/>
          </a:xfrm>
          <a:prstGeom prst="straightConnector1">
            <a:avLst/>
          </a:prstGeom>
          <a:noFill/>
          <a:ln w="25400" cap="flat" cmpd="sng" algn="ctr">
            <a:solidFill>
              <a:srgbClr val="50E6FF"/>
            </a:solidFill>
            <a:prstDash val="solid"/>
            <a:tailEnd type="none"/>
          </a:ln>
          <a:effectLst/>
        </p:spPr>
      </p:cxnSp>
      <p:sp>
        <p:nvSpPr>
          <p:cNvPr id="32" name="TextBox 31">
            <a:extLst>
              <a:ext uri="{FF2B5EF4-FFF2-40B4-BE49-F238E27FC236}">
                <a16:creationId xmlns:a16="http://schemas.microsoft.com/office/drawing/2014/main" id="{A48ACA22-298F-6E1C-73D5-729846BF4C09}"/>
              </a:ext>
            </a:extLst>
          </p:cNvPr>
          <p:cNvSpPr txBox="1"/>
          <p:nvPr/>
        </p:nvSpPr>
        <p:spPr>
          <a:xfrm>
            <a:off x="6415211" y="3773105"/>
            <a:ext cx="2003609" cy="276999"/>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 Text + Text = response</a:t>
            </a:r>
            <a:endParaRPr lang="en-CA" sz="1200">
              <a:solidFill>
                <a:prstClr val="black"/>
              </a:solidFill>
              <a:latin typeface="Calibri" panose="020F0502020204030204"/>
            </a:endParaRPr>
          </a:p>
        </p:txBody>
      </p:sp>
      <p:cxnSp>
        <p:nvCxnSpPr>
          <p:cNvPr id="33" name="Straight Arrow Connector 32">
            <a:extLst>
              <a:ext uri="{FF2B5EF4-FFF2-40B4-BE49-F238E27FC236}">
                <a16:creationId xmlns:a16="http://schemas.microsoft.com/office/drawing/2014/main" id="{5B2A2286-A7B1-BA1F-EB3B-32D297F98F79}"/>
              </a:ext>
              <a:ext uri="{C183D7F6-B498-43B3-948B-1728B52AA6E4}">
                <adec:decorative xmlns:adec="http://schemas.microsoft.com/office/drawing/2017/decorative" val="1"/>
              </a:ext>
            </a:extLst>
          </p:cNvPr>
          <p:cNvCxnSpPr>
            <a:cxnSpLocks/>
          </p:cNvCxnSpPr>
          <p:nvPr/>
        </p:nvCxnSpPr>
        <p:spPr>
          <a:xfrm flipV="1">
            <a:off x="8418820" y="2407024"/>
            <a:ext cx="0" cy="1259975"/>
          </a:xfrm>
          <a:prstGeom prst="straightConnector1">
            <a:avLst/>
          </a:prstGeom>
          <a:noFill/>
          <a:ln w="25400" cap="flat" cmpd="sng" algn="ctr">
            <a:solidFill>
              <a:srgbClr val="50E6FF"/>
            </a:solidFill>
            <a:prstDash val="solid"/>
            <a:tailEnd type="triangle"/>
          </a:ln>
          <a:effectLst/>
        </p:spPr>
      </p:cxnSp>
      <p:pic>
        <p:nvPicPr>
          <p:cNvPr id="34" name="Picture 2">
            <a:extLst>
              <a:ext uri="{FF2B5EF4-FFF2-40B4-BE49-F238E27FC236}">
                <a16:creationId xmlns:a16="http://schemas.microsoft.com/office/drawing/2014/main" id="{F799B4E6-4EE1-E115-189F-50108B0B0239}"/>
              </a:ext>
              <a:ext uri="{C183D7F6-B498-43B3-948B-1728B52AA6E4}">
                <adec:decorative xmlns:adec="http://schemas.microsoft.com/office/drawing/2017/decorative" val="1"/>
              </a:ext>
            </a:extLst>
          </p:cNvPr>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8072558" y="1678010"/>
            <a:ext cx="594071" cy="59407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27CDCA3-7BE0-1786-B758-A705DF718874}"/>
              </a:ext>
            </a:extLst>
          </p:cNvPr>
          <p:cNvSpPr txBox="1"/>
          <p:nvPr/>
        </p:nvSpPr>
        <p:spPr>
          <a:xfrm>
            <a:off x="9128609" y="1685486"/>
            <a:ext cx="2629817" cy="646331"/>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What is the sum of average daily meat consumption for Georgia and Western Asia? </a:t>
            </a:r>
          </a:p>
        </p:txBody>
      </p:sp>
      <p:sp>
        <p:nvSpPr>
          <p:cNvPr id="36" name="Oval 35">
            <a:extLst>
              <a:ext uri="{FF2B5EF4-FFF2-40B4-BE49-F238E27FC236}">
                <a16:creationId xmlns:a16="http://schemas.microsoft.com/office/drawing/2014/main" id="{C26315B6-554C-1AE7-DF5D-275BCDDD126B}"/>
              </a:ext>
            </a:extLst>
          </p:cNvPr>
          <p:cNvSpPr/>
          <p:nvPr/>
        </p:nvSpPr>
        <p:spPr>
          <a:xfrm>
            <a:off x="6403613" y="1522052"/>
            <a:ext cx="914400" cy="914400"/>
          </a:xfrm>
          <a:prstGeom prst="ellipse">
            <a:avLst/>
          </a:prstGeom>
          <a:solidFill>
            <a:srgbClr val="091F2C"/>
          </a:solidFill>
          <a:ln w="10795" cap="flat" cmpd="sng" algn="ctr">
            <a:solidFill>
              <a:srgbClr val="0078D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Calibri" panose="020F0502020204030204"/>
                <a:ea typeface="+mn-ea"/>
                <a:cs typeface="+mn-cs"/>
              </a:rPr>
              <a:t>GPT3 </a:t>
            </a:r>
            <a:r>
              <a:rPr kumimoji="0" lang="en-US" sz="700" b="1" i="0" u="none" strike="noStrike" kern="0" cap="none" spc="0" normalizeH="0" baseline="0" noProof="0" dirty="0">
                <a:ln>
                  <a:noFill/>
                </a:ln>
                <a:solidFill>
                  <a:prstClr val="white"/>
                </a:solidFill>
                <a:effectLst/>
                <a:uLnTx/>
                <a:uFillTx/>
                <a:latin typeface="Calibri" panose="020F0502020204030204"/>
                <a:ea typeface="+mn-ea"/>
                <a:cs typeface="+mn-cs"/>
              </a:rPr>
              <a:t>Embeddings</a:t>
            </a:r>
            <a:endParaRPr kumimoji="0" lang="en-CA" sz="1050" b="1"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7" name="Rectangle: Rounded Corners 36">
            <a:extLst>
              <a:ext uri="{FF2B5EF4-FFF2-40B4-BE49-F238E27FC236}">
                <a16:creationId xmlns:a16="http://schemas.microsoft.com/office/drawing/2014/main" id="{2FC8401F-9506-380B-648F-B62C05807BA8}"/>
              </a:ext>
              <a:ext uri="{C183D7F6-B498-43B3-948B-1728B52AA6E4}">
                <adec:decorative xmlns:adec="http://schemas.microsoft.com/office/drawing/2017/decorative" val="1"/>
              </a:ext>
            </a:extLst>
          </p:cNvPr>
          <p:cNvSpPr/>
          <p:nvPr/>
        </p:nvSpPr>
        <p:spPr bwMode="auto">
          <a:xfrm>
            <a:off x="8853696" y="1542739"/>
            <a:ext cx="247149" cy="896521"/>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43008B78-3D01-0147-6F4C-082293B5CC5E}"/>
              </a:ext>
            </a:extLst>
          </p:cNvPr>
          <p:cNvSpPr txBox="1"/>
          <p:nvPr/>
        </p:nvSpPr>
        <p:spPr>
          <a:xfrm rot="16200000">
            <a:off x="8312205" y="1722955"/>
            <a:ext cx="1289064" cy="261610"/>
          </a:xfrm>
          <a:prstGeom prst="rect">
            <a:avLst/>
          </a:prstGeom>
          <a:noFill/>
        </p:spPr>
        <p:txBody>
          <a:bodyPr wrap="square">
            <a:spAutoFit/>
          </a:bodyPr>
          <a:lstStyle/>
          <a:p>
            <a:pPr defTabSz="932472" fontAlgn="base">
              <a:spcBef>
                <a:spcPct val="0"/>
              </a:spcBef>
              <a:spcAft>
                <a:spcPct val="0"/>
              </a:spcAft>
              <a:defRPr/>
            </a:pPr>
            <a:r>
              <a:rPr lang="en-US" sz="1050">
                <a:gradFill>
                  <a:gsLst>
                    <a:gs pos="0">
                      <a:srgbClr val="FFFFFF"/>
                    </a:gs>
                    <a:gs pos="100000">
                      <a:srgbClr val="FFFFFF"/>
                    </a:gs>
                  </a:gsLst>
                  <a:lin ang="5400000" scaled="0"/>
                </a:gradFill>
                <a:ea typeface="Segoe UI" pitchFamily="34" charset="0"/>
                <a:cs typeface="Segoe UI" pitchFamily="34" charset="0"/>
              </a:rPr>
              <a:t>Input Prompt</a:t>
            </a:r>
            <a:endParaRPr lang="en-CA" sz="105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ECFC3D88-6A52-7B17-6A05-A5ADF7C85CB9}"/>
              </a:ext>
              <a:ext uri="{C183D7F6-B498-43B3-948B-1728B52AA6E4}">
                <adec:decorative xmlns:adec="http://schemas.microsoft.com/office/drawing/2017/decorative" val="1"/>
              </a:ext>
            </a:extLst>
          </p:cNvPr>
          <p:cNvSpPr/>
          <p:nvPr/>
        </p:nvSpPr>
        <p:spPr bwMode="auto">
          <a:xfrm>
            <a:off x="8846227" y="4120374"/>
            <a:ext cx="202533" cy="807635"/>
          </a:xfrm>
          <a:prstGeom prst="round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951DB45-5948-ADAF-8CCD-166EE6336162}"/>
              </a:ext>
            </a:extLst>
          </p:cNvPr>
          <p:cNvSpPr txBox="1"/>
          <p:nvPr/>
        </p:nvSpPr>
        <p:spPr>
          <a:xfrm rot="16200000">
            <a:off x="8406585" y="4296186"/>
            <a:ext cx="1080269" cy="261610"/>
          </a:xfrm>
          <a:prstGeom prst="rect">
            <a:avLst/>
          </a:prstGeom>
          <a:noFill/>
          <a:ln>
            <a:noFill/>
          </a:ln>
        </p:spPr>
        <p:txBody>
          <a:bodyPr wrap="square">
            <a:spAutoFit/>
          </a:bodyPr>
          <a:lstStyle/>
          <a:p>
            <a:pPr defTabSz="932472" fontAlgn="base">
              <a:spcBef>
                <a:spcPct val="0"/>
              </a:spcBef>
              <a:spcAft>
                <a:spcPct val="0"/>
              </a:spcAft>
              <a:defRPr/>
            </a:pPr>
            <a:r>
              <a:rPr lang="en-US" sz="1100">
                <a:gradFill>
                  <a:gsLst>
                    <a:gs pos="0">
                      <a:srgbClr val="FFFFFF"/>
                    </a:gs>
                    <a:gs pos="100000">
                      <a:srgbClr val="FFFFFF"/>
                    </a:gs>
                  </a:gsLst>
                  <a:lin ang="5400000" scaled="0"/>
                </a:gradFill>
                <a:ea typeface="Segoe UI" pitchFamily="34" charset="0"/>
                <a:cs typeface="Segoe UI" pitchFamily="34" charset="0"/>
              </a:rPr>
              <a:t>Completion</a:t>
            </a:r>
            <a:endParaRPr lang="en-CA" sz="11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04A03EAC-12E1-72B6-0D1E-3E13E0D8C2C6}"/>
              </a:ext>
              <a:ext uri="{C183D7F6-B498-43B3-948B-1728B52AA6E4}">
                <adec:decorative xmlns:adec="http://schemas.microsoft.com/office/drawing/2017/decorative" val="1"/>
              </a:ext>
            </a:extLst>
          </p:cNvPr>
          <p:cNvSpPr/>
          <p:nvPr/>
        </p:nvSpPr>
        <p:spPr bwMode="auto">
          <a:xfrm>
            <a:off x="8911226" y="2816021"/>
            <a:ext cx="2969820" cy="3835435"/>
          </a:xfrm>
          <a:prstGeom prst="roundRect">
            <a:avLst/>
          </a:prstGeom>
          <a:noFill/>
          <a:ln w="9525" cap="flat" cmpd="sng" algn="ctr">
            <a:solidFill>
              <a:srgbClr val="7030A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7F62A65C-1FE4-81CD-20B2-42C65CFE0EFE}"/>
              </a:ext>
            </a:extLst>
          </p:cNvPr>
          <p:cNvSpPr txBox="1"/>
          <p:nvPr/>
        </p:nvSpPr>
        <p:spPr>
          <a:xfrm>
            <a:off x="8999739" y="2975319"/>
            <a:ext cx="2863738" cy="230832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To find the sum of average daily meat consumption for Georgia and Western Asia, we will follow these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Identify the average daily mean consumption for Georgia.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Identify the average daily meat consumption for Western Asia.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Add the values from steps 1 and 2.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1: From the provided chart, we see that the average daily meat consumption for Georgia is 79.84 grams per person per day.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2: From the chart, we see that the average daily meat consumption for Western Asia is 69.62 grams per person per day.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3: Add the values from steps 1 and steps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79.84 g (Georgia) + 69.62 g (Western Asia) = 149.46 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So, the sum of average daily meat consumption of Georgia and Western Asia is 149.46 grams per person per day</a:t>
            </a:r>
            <a:endParaRPr kumimoji="0" lang="en-CA" sz="800" b="0" i="0" u="none" strike="noStrike" kern="0" cap="none" spc="0" normalizeH="0" baseline="0" noProof="0">
              <a:ln>
                <a:noFill/>
              </a:ln>
              <a:solidFill>
                <a:prstClr val="black"/>
              </a:solidFill>
              <a:effectLst/>
              <a:uLnTx/>
              <a:uFillTx/>
              <a:latin typeface="Calibri" panose="020F0502020204030204"/>
            </a:endParaRPr>
          </a:p>
        </p:txBody>
      </p:sp>
      <p:pic>
        <p:nvPicPr>
          <p:cNvPr id="43" name="Picture 42">
            <a:extLst>
              <a:ext uri="{FF2B5EF4-FFF2-40B4-BE49-F238E27FC236}">
                <a16:creationId xmlns:a16="http://schemas.microsoft.com/office/drawing/2014/main" id="{7B0FC30F-9F0D-B2A7-7AE9-7FFCBA4F7628}"/>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572777" y="5327647"/>
            <a:ext cx="1702248" cy="1156655"/>
          </a:xfrm>
          <a:prstGeom prst="rect">
            <a:avLst/>
          </a:prstGeom>
        </p:spPr>
      </p:pic>
      <p:cxnSp>
        <p:nvCxnSpPr>
          <p:cNvPr id="44" name="Straight Arrow Connector 43">
            <a:extLst>
              <a:ext uri="{FF2B5EF4-FFF2-40B4-BE49-F238E27FC236}">
                <a16:creationId xmlns:a16="http://schemas.microsoft.com/office/drawing/2014/main" id="{BDB6E809-4429-B81B-835C-5D3D8D58F686}"/>
              </a:ext>
              <a:ext uri="{C183D7F6-B498-43B3-948B-1728B52AA6E4}">
                <adec:decorative xmlns:adec="http://schemas.microsoft.com/office/drawing/2017/decorative" val="1"/>
              </a:ext>
            </a:extLst>
          </p:cNvPr>
          <p:cNvCxnSpPr>
            <a:cxnSpLocks/>
          </p:cNvCxnSpPr>
          <p:nvPr/>
        </p:nvCxnSpPr>
        <p:spPr>
          <a:xfrm>
            <a:off x="8642919" y="1990999"/>
            <a:ext cx="172995" cy="0"/>
          </a:xfrm>
          <a:prstGeom prst="straightConnector1">
            <a:avLst/>
          </a:prstGeom>
          <a:noFill/>
          <a:ln w="25400" cap="flat" cmpd="sng" algn="ctr">
            <a:solidFill>
              <a:srgbClr val="50E6FF"/>
            </a:solidFill>
            <a:prstDash val="solid"/>
            <a:tailEnd type="triangle"/>
          </a:ln>
          <a:effectLst/>
        </p:spPr>
      </p:cxnSp>
      <p:cxnSp>
        <p:nvCxnSpPr>
          <p:cNvPr id="45" name="Straight Arrow Connector 44">
            <a:extLst>
              <a:ext uri="{FF2B5EF4-FFF2-40B4-BE49-F238E27FC236}">
                <a16:creationId xmlns:a16="http://schemas.microsoft.com/office/drawing/2014/main" id="{BE0D8C0A-FB0A-BCD0-E4B2-C246AE896BB7}"/>
              </a:ext>
              <a:ext uri="{C183D7F6-B498-43B3-948B-1728B52AA6E4}">
                <adec:decorative xmlns:adec="http://schemas.microsoft.com/office/drawing/2017/decorative" val="1"/>
              </a:ext>
            </a:extLst>
          </p:cNvPr>
          <p:cNvCxnSpPr>
            <a:cxnSpLocks/>
          </p:cNvCxnSpPr>
          <p:nvPr/>
        </p:nvCxnSpPr>
        <p:spPr>
          <a:xfrm>
            <a:off x="10369912" y="2651377"/>
            <a:ext cx="0" cy="219632"/>
          </a:xfrm>
          <a:prstGeom prst="straightConnector1">
            <a:avLst/>
          </a:prstGeom>
          <a:noFill/>
          <a:ln w="25400" cap="flat" cmpd="sng" algn="ctr">
            <a:solidFill>
              <a:srgbClr val="50E6FF"/>
            </a:solidFill>
            <a:prstDash val="solid"/>
            <a:tailEnd type="triangle"/>
          </a:ln>
          <a:effectLst/>
        </p:spPr>
      </p:cxnSp>
      <p:cxnSp>
        <p:nvCxnSpPr>
          <p:cNvPr id="46" name="Straight Arrow Connector 45">
            <a:extLst>
              <a:ext uri="{FF2B5EF4-FFF2-40B4-BE49-F238E27FC236}">
                <a16:creationId xmlns:a16="http://schemas.microsoft.com/office/drawing/2014/main" id="{0CA7DB17-DA8A-1E6D-3446-63C6191FF876}"/>
              </a:ext>
              <a:ext uri="{C183D7F6-B498-43B3-948B-1728B52AA6E4}">
                <adec:decorative xmlns:adec="http://schemas.microsoft.com/office/drawing/2017/decorative" val="1"/>
              </a:ext>
            </a:extLst>
          </p:cNvPr>
          <p:cNvCxnSpPr>
            <a:cxnSpLocks/>
          </p:cNvCxnSpPr>
          <p:nvPr/>
        </p:nvCxnSpPr>
        <p:spPr>
          <a:xfrm flipH="1" flipV="1">
            <a:off x="7436892" y="1999958"/>
            <a:ext cx="558761" cy="8694"/>
          </a:xfrm>
          <a:prstGeom prst="straightConnector1">
            <a:avLst/>
          </a:prstGeom>
          <a:noFill/>
          <a:ln w="25400" cap="flat" cmpd="sng" algn="ctr">
            <a:solidFill>
              <a:srgbClr val="50E6FF"/>
            </a:solidFill>
            <a:prstDash val="solid"/>
            <a:tailEnd type="triangle"/>
          </a:ln>
          <a:effectLst/>
        </p:spPr>
      </p:cxnSp>
      <p:cxnSp>
        <p:nvCxnSpPr>
          <p:cNvPr id="47" name="Straight Arrow Connector 46">
            <a:extLst>
              <a:ext uri="{FF2B5EF4-FFF2-40B4-BE49-F238E27FC236}">
                <a16:creationId xmlns:a16="http://schemas.microsoft.com/office/drawing/2014/main" id="{FB6F0F72-629C-2194-2425-FD97677F5666}"/>
              </a:ext>
              <a:ext uri="{C183D7F6-B498-43B3-948B-1728B52AA6E4}">
                <adec:decorative xmlns:adec="http://schemas.microsoft.com/office/drawing/2017/decorative" val="1"/>
              </a:ext>
            </a:extLst>
          </p:cNvPr>
          <p:cNvCxnSpPr>
            <a:cxnSpLocks/>
          </p:cNvCxnSpPr>
          <p:nvPr/>
        </p:nvCxnSpPr>
        <p:spPr>
          <a:xfrm flipH="1" flipV="1">
            <a:off x="4710872" y="1945423"/>
            <a:ext cx="1591396" cy="17681"/>
          </a:xfrm>
          <a:prstGeom prst="straightConnector1">
            <a:avLst/>
          </a:prstGeom>
          <a:noFill/>
          <a:ln w="25400" cap="flat" cmpd="sng" algn="ctr">
            <a:solidFill>
              <a:srgbClr val="50E6FF"/>
            </a:solidFill>
            <a:prstDash val="solid"/>
            <a:tailEnd type="none"/>
          </a:ln>
          <a:effectLst/>
        </p:spPr>
      </p:cxnSp>
      <p:cxnSp>
        <p:nvCxnSpPr>
          <p:cNvPr id="48" name="Straight Arrow Connector 47">
            <a:extLst>
              <a:ext uri="{FF2B5EF4-FFF2-40B4-BE49-F238E27FC236}">
                <a16:creationId xmlns:a16="http://schemas.microsoft.com/office/drawing/2014/main" id="{81F61688-3D8C-6727-D977-385525F96B27}"/>
              </a:ext>
              <a:ext uri="{C183D7F6-B498-43B3-948B-1728B52AA6E4}">
                <adec:decorative xmlns:adec="http://schemas.microsoft.com/office/drawing/2017/decorative" val="1"/>
              </a:ext>
            </a:extLst>
          </p:cNvPr>
          <p:cNvCxnSpPr>
            <a:cxnSpLocks/>
          </p:cNvCxnSpPr>
          <p:nvPr/>
        </p:nvCxnSpPr>
        <p:spPr>
          <a:xfrm flipH="1">
            <a:off x="4682595" y="1945423"/>
            <a:ext cx="13548" cy="1029896"/>
          </a:xfrm>
          <a:prstGeom prst="straightConnector1">
            <a:avLst/>
          </a:prstGeom>
          <a:noFill/>
          <a:ln w="25400" cap="flat" cmpd="sng" algn="ctr">
            <a:solidFill>
              <a:srgbClr val="50E6FF"/>
            </a:solidFill>
            <a:prstDash val="solid"/>
            <a:tailEnd type="triangle"/>
          </a:ln>
          <a:effectLst/>
        </p:spPr>
      </p:cxnSp>
      <p:sp>
        <p:nvSpPr>
          <p:cNvPr id="49" name="TextBox 48">
            <a:extLst>
              <a:ext uri="{FF2B5EF4-FFF2-40B4-BE49-F238E27FC236}">
                <a16:creationId xmlns:a16="http://schemas.microsoft.com/office/drawing/2014/main" id="{8C1A7815-2EBE-402B-79DA-75A707CC1089}"/>
              </a:ext>
            </a:extLst>
          </p:cNvPr>
          <p:cNvSpPr txBox="1"/>
          <p:nvPr/>
        </p:nvSpPr>
        <p:spPr>
          <a:xfrm>
            <a:off x="500426" y="6476278"/>
            <a:ext cx="8826148" cy="276999"/>
          </a:xfrm>
          <a:prstGeom prst="rect">
            <a:avLst/>
          </a:prstGeom>
          <a:noFill/>
        </p:spPr>
        <p:txBody>
          <a:bodyPr wrap="square">
            <a:spAutoFit/>
          </a:bodyPr>
          <a:lstStyle/>
          <a:p>
            <a:pPr>
              <a:defRPr/>
            </a:pPr>
            <a:r>
              <a:rPr lang="en-US" sz="1200">
                <a:solidFill>
                  <a:prstClr val="white"/>
                </a:solidFill>
                <a:latin typeface="-apple-system"/>
                <a:cs typeface="Segoe UI Light" panose="020B0502040204020203" pitchFamily="34" charset="0"/>
              </a:rPr>
              <a:t>*This approach uses image text embeddings for scenario’s where the relevant image could come from another source document</a:t>
            </a:r>
            <a:endParaRPr lang="en-CA" sz="1200">
              <a:solidFill>
                <a:prstClr val="white"/>
              </a:solidFill>
              <a:latin typeface="-apple-system"/>
              <a:cs typeface="Segoe UI Light" panose="020B0502040204020203" pitchFamily="34" charset="0"/>
            </a:endParaRPr>
          </a:p>
        </p:txBody>
      </p:sp>
      <p:sp>
        <p:nvSpPr>
          <p:cNvPr id="50" name="TextBox 49">
            <a:extLst>
              <a:ext uri="{FF2B5EF4-FFF2-40B4-BE49-F238E27FC236}">
                <a16:creationId xmlns:a16="http://schemas.microsoft.com/office/drawing/2014/main" id="{D6F30D07-ACD1-0984-16E7-C1881B53D90F}"/>
              </a:ext>
            </a:extLst>
          </p:cNvPr>
          <p:cNvSpPr txBox="1"/>
          <p:nvPr/>
        </p:nvSpPr>
        <p:spPr>
          <a:xfrm>
            <a:off x="2380161" y="2025133"/>
            <a:ext cx="1382949" cy="276999"/>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 Text</a:t>
            </a:r>
            <a:endParaRPr lang="en-CA" sz="1200">
              <a:solidFill>
                <a:prstClr val="black"/>
              </a:solidFill>
              <a:latin typeface="Calibri" panose="020F0502020204030204"/>
            </a:endParaRPr>
          </a:p>
        </p:txBody>
      </p:sp>
      <p:cxnSp>
        <p:nvCxnSpPr>
          <p:cNvPr id="51" name="Straight Arrow Connector 50">
            <a:extLst>
              <a:ext uri="{FF2B5EF4-FFF2-40B4-BE49-F238E27FC236}">
                <a16:creationId xmlns:a16="http://schemas.microsoft.com/office/drawing/2014/main" id="{E5F00F30-0732-6E71-1CD1-1BDCE25B2DEF}"/>
              </a:ext>
              <a:ext uri="{C183D7F6-B498-43B3-948B-1728B52AA6E4}">
                <adec:decorative xmlns:adec="http://schemas.microsoft.com/office/drawing/2017/decorative" val="1"/>
              </a:ext>
            </a:extLst>
          </p:cNvPr>
          <p:cNvCxnSpPr>
            <a:cxnSpLocks/>
          </p:cNvCxnSpPr>
          <p:nvPr/>
        </p:nvCxnSpPr>
        <p:spPr>
          <a:xfrm>
            <a:off x="1243301" y="4874975"/>
            <a:ext cx="268727" cy="11027"/>
          </a:xfrm>
          <a:prstGeom prst="straightConnector1">
            <a:avLst/>
          </a:prstGeom>
          <a:noFill/>
          <a:ln w="25400" cap="flat" cmpd="sng" algn="ctr">
            <a:solidFill>
              <a:srgbClr val="50E6FF"/>
            </a:solidFill>
            <a:prstDash val="solid"/>
            <a:tailEnd type="triangle"/>
          </a:ln>
          <a:effectLst/>
        </p:spPr>
      </p:cxnSp>
      <p:cxnSp>
        <p:nvCxnSpPr>
          <p:cNvPr id="52" name="Straight Arrow Connector 51">
            <a:extLst>
              <a:ext uri="{FF2B5EF4-FFF2-40B4-BE49-F238E27FC236}">
                <a16:creationId xmlns:a16="http://schemas.microsoft.com/office/drawing/2014/main" id="{B2A0D17F-7C90-6DC2-D2CF-998404B8AF99}"/>
              </a:ext>
              <a:ext uri="{C183D7F6-B498-43B3-948B-1728B52AA6E4}">
                <adec:decorative xmlns:adec="http://schemas.microsoft.com/office/drawing/2017/decorative" val="1"/>
              </a:ext>
            </a:extLst>
          </p:cNvPr>
          <p:cNvCxnSpPr>
            <a:cxnSpLocks/>
          </p:cNvCxnSpPr>
          <p:nvPr/>
        </p:nvCxnSpPr>
        <p:spPr>
          <a:xfrm flipV="1">
            <a:off x="2940422" y="4910298"/>
            <a:ext cx="209866" cy="2565"/>
          </a:xfrm>
          <a:prstGeom prst="straightConnector1">
            <a:avLst/>
          </a:prstGeom>
          <a:noFill/>
          <a:ln w="25400" cap="flat" cmpd="sng" algn="ctr">
            <a:solidFill>
              <a:srgbClr val="50E6FF"/>
            </a:solidFill>
            <a:prstDash val="solid"/>
            <a:tailEnd type="triangle"/>
          </a:ln>
          <a:effectLst/>
        </p:spPr>
      </p:cxnSp>
      <p:pic>
        <p:nvPicPr>
          <p:cNvPr id="53" name="Picture 2" descr="Get Started with Azure Cognitive Search | Adatis">
            <a:extLst>
              <a:ext uri="{FF2B5EF4-FFF2-40B4-BE49-F238E27FC236}">
                <a16:creationId xmlns:a16="http://schemas.microsoft.com/office/drawing/2014/main" id="{0114D054-C8A4-7140-245D-5DA4FF9C8EB2}"/>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292324" y="4586198"/>
            <a:ext cx="554182" cy="5541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Pricing - Form Recognizer API | Microsoft Azure">
            <a:extLst>
              <a:ext uri="{FF2B5EF4-FFF2-40B4-BE49-F238E27FC236}">
                <a16:creationId xmlns:a16="http://schemas.microsoft.com/office/drawing/2014/main" id="{627384E8-5C90-7C8D-9990-9B88F2B4924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367757" y="4693585"/>
            <a:ext cx="837269" cy="439566"/>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AAF79E9-6E53-BF20-FA29-007C5C3E8478}"/>
              </a:ext>
            </a:extLst>
          </p:cNvPr>
          <p:cNvSpPr txBox="1"/>
          <p:nvPr/>
        </p:nvSpPr>
        <p:spPr>
          <a:xfrm>
            <a:off x="1987045" y="4707594"/>
            <a:ext cx="265505" cy="369332"/>
          </a:xfrm>
          <a:prstGeom prst="rect">
            <a:avLst/>
          </a:prstGeom>
          <a:noFill/>
        </p:spPr>
        <p:txBody>
          <a:bodyPr wrap="square">
            <a:spAutoFit/>
          </a:bodyPr>
          <a:lstStyle/>
          <a:p>
            <a:pPr>
              <a:defRPr/>
            </a:pPr>
            <a:r>
              <a:rPr lang="en-US" b="1">
                <a:solidFill>
                  <a:prstClr val="white"/>
                </a:solidFill>
                <a:latin typeface="-apple-system"/>
                <a:cs typeface="Segoe UI Light" panose="020B0502040204020203" pitchFamily="34" charset="0"/>
              </a:rPr>
              <a:t>+</a:t>
            </a:r>
            <a:endParaRPr lang="en-CA">
              <a:solidFill>
                <a:prstClr val="black"/>
              </a:solidFill>
              <a:latin typeface="Calibri" panose="020F0502020204030204"/>
            </a:endParaRPr>
          </a:p>
        </p:txBody>
      </p:sp>
      <p:sp>
        <p:nvSpPr>
          <p:cNvPr id="56" name="TextBox 55">
            <a:extLst>
              <a:ext uri="{FF2B5EF4-FFF2-40B4-BE49-F238E27FC236}">
                <a16:creationId xmlns:a16="http://schemas.microsoft.com/office/drawing/2014/main" id="{D18EF843-38F3-850F-F33A-1AF075A392BB}"/>
              </a:ext>
            </a:extLst>
          </p:cNvPr>
          <p:cNvSpPr txBox="1"/>
          <p:nvPr/>
        </p:nvSpPr>
        <p:spPr>
          <a:xfrm>
            <a:off x="1323634" y="5099998"/>
            <a:ext cx="803095" cy="577081"/>
          </a:xfrm>
          <a:prstGeom prst="rect">
            <a:avLst/>
          </a:prstGeom>
          <a:noFill/>
        </p:spPr>
        <p:txBody>
          <a:bodyPr wrap="square">
            <a:spAutoFit/>
          </a:bodyPr>
          <a:lstStyle/>
          <a:p>
            <a:pPr algn="ctr">
              <a:defRPr/>
            </a:pPr>
            <a:r>
              <a:rPr lang="en-US" sz="1050" b="1">
                <a:solidFill>
                  <a:prstClr val="white"/>
                </a:solidFill>
                <a:latin typeface="-apple-system"/>
                <a:cs typeface="Segoe UI Light" panose="020B0502040204020203" pitchFamily="34" charset="0"/>
              </a:rPr>
              <a:t>Form </a:t>
            </a:r>
          </a:p>
          <a:p>
            <a:pPr algn="ctr">
              <a:defRPr/>
            </a:pPr>
            <a:r>
              <a:rPr lang="en-US" sz="1050" b="1">
                <a:solidFill>
                  <a:prstClr val="white"/>
                </a:solidFill>
                <a:latin typeface="-apple-system"/>
                <a:cs typeface="Segoe UI Light" panose="020B0502040204020203" pitchFamily="34" charset="0"/>
              </a:rPr>
              <a:t>Recognizer</a:t>
            </a:r>
          </a:p>
          <a:p>
            <a:pPr algn="ctr">
              <a:defRPr/>
            </a:pPr>
            <a:r>
              <a:rPr lang="en-US" sz="1050" b="1">
                <a:solidFill>
                  <a:prstClr val="white"/>
                </a:solidFill>
                <a:latin typeface="-apple-system"/>
                <a:cs typeface="Segoe UI Light" panose="020B0502040204020203" pitchFamily="34" charset="0"/>
              </a:rPr>
              <a:t>(OCR)</a:t>
            </a:r>
            <a:endParaRPr lang="en-CA" sz="1050">
              <a:solidFill>
                <a:prstClr val="black"/>
              </a:solidFill>
              <a:latin typeface="Calibri" panose="020F0502020204030204"/>
            </a:endParaRPr>
          </a:p>
        </p:txBody>
      </p:sp>
      <p:sp>
        <p:nvSpPr>
          <p:cNvPr id="57" name="TextBox 56">
            <a:extLst>
              <a:ext uri="{FF2B5EF4-FFF2-40B4-BE49-F238E27FC236}">
                <a16:creationId xmlns:a16="http://schemas.microsoft.com/office/drawing/2014/main" id="{035F95D3-5EBE-CB1D-129D-A24DEB647679}"/>
              </a:ext>
            </a:extLst>
          </p:cNvPr>
          <p:cNvSpPr txBox="1"/>
          <p:nvPr/>
        </p:nvSpPr>
        <p:spPr>
          <a:xfrm>
            <a:off x="2167867" y="5104507"/>
            <a:ext cx="803095" cy="577081"/>
          </a:xfrm>
          <a:prstGeom prst="rect">
            <a:avLst/>
          </a:prstGeom>
          <a:noFill/>
        </p:spPr>
        <p:txBody>
          <a:bodyPr wrap="square">
            <a:spAutoFit/>
          </a:bodyPr>
          <a:lstStyle/>
          <a:p>
            <a:pPr algn="ctr">
              <a:defRPr/>
            </a:pPr>
            <a:r>
              <a:rPr lang="en-US" sz="1050" b="1">
                <a:solidFill>
                  <a:prstClr val="white"/>
                </a:solidFill>
                <a:latin typeface="-apple-system"/>
                <a:cs typeface="Segoe UI Light" panose="020B0502040204020203" pitchFamily="34" charset="0"/>
              </a:rPr>
              <a:t>Cognitive Search</a:t>
            </a:r>
          </a:p>
          <a:p>
            <a:pPr algn="ctr">
              <a:defRPr/>
            </a:pPr>
            <a:r>
              <a:rPr lang="en-US" sz="1050" b="1">
                <a:solidFill>
                  <a:prstClr val="white"/>
                </a:solidFill>
                <a:latin typeface="-apple-system"/>
                <a:cs typeface="Segoe UI Light" panose="020B0502040204020203" pitchFamily="34" charset="0"/>
              </a:rPr>
              <a:t>(KB)</a:t>
            </a:r>
            <a:endParaRPr lang="en-CA" sz="1050">
              <a:solidFill>
                <a:prstClr val="black"/>
              </a:solidFill>
              <a:latin typeface="Calibri" panose="020F0502020204030204"/>
            </a:endParaRPr>
          </a:p>
        </p:txBody>
      </p:sp>
    </p:spTree>
    <p:extLst>
      <p:ext uri="{BB962C8B-B14F-4D97-AF65-F5344CB8AC3E}">
        <p14:creationId xmlns:p14="http://schemas.microsoft.com/office/powerpoint/2010/main" val="1489500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2700"/>
                                  </p:stCondLst>
                                  <p:iterate type="lt">
                                    <p:tmPct val="50000"/>
                                  </p:iterate>
                                  <p:childTnLst>
                                    <p:set>
                                      <p:cBhvr>
                                        <p:cTn id="6" dur="1" fill="hold">
                                          <p:stCondLst>
                                            <p:cond delay="0"/>
                                          </p:stCondLst>
                                        </p:cTn>
                                        <p:tgtEl>
                                          <p:spTgt spid="3"/>
                                        </p:tgtEl>
                                        <p:attrNameLst>
                                          <p:attrName>style.visibility</p:attrName>
                                        </p:attrNameLst>
                                      </p:cBhvr>
                                      <p:to>
                                        <p:strVal val="visible"/>
                                      </p:to>
                                    </p:set>
                                    <p:set>
                                      <p:cBhvr>
                                        <p:cTn id="7" dur="28" fill="hold">
                                          <p:stCondLst>
                                            <p:cond delay="0"/>
                                          </p:stCondLst>
                                        </p:cTn>
                                        <p:tgtEl>
                                          <p:spTgt spid="3"/>
                                        </p:tgtEl>
                                        <p:attrNameLst>
                                          <p:attrName>style.rotation</p:attrName>
                                        </p:attrNameLst>
                                      </p:cBhvr>
                                      <p:to>
                                        <p:strVal val="-45.0"/>
                                      </p:to>
                                    </p:set>
                                    <p:anim calcmode="lin" valueType="num">
                                      <p:cBhvr>
                                        <p:cTn id="8" dur="28" fill="hold">
                                          <p:stCondLst>
                                            <p:cond delay="28"/>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28"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0" decel="50000" autoRev="1" fill="hold">
                                          <p:stCondLst>
                                            <p:cond delay="28"/>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8" fill="hold">
                                          <p:stCondLst>
                                            <p:cond delay="52"/>
                                          </p:stCondLst>
                                        </p:cTn>
                                        <p:tgtEl>
                                          <p:spTgt spid="3"/>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10"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2">
                                            <p:txEl>
                                              <p:pRg st="0" end="0"/>
                                            </p:txEl>
                                          </p:spTgt>
                                        </p:tgtEl>
                                        <p:attrNameLst>
                                          <p:attrName>style.visibility</p:attrName>
                                        </p:attrNameLst>
                                      </p:cBhvr>
                                      <p:to>
                                        <p:strVal val="visible"/>
                                      </p:to>
                                    </p:set>
                                    <p:animEffect transition="in" filter="fade">
                                      <p:cBhvr>
                                        <p:cTn id="78" dur="500"/>
                                        <p:tgtEl>
                                          <p:spTgt spid="32">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0" grpId="0" animBg="1"/>
      <p:bldP spid="12" grpId="0" animBg="1"/>
      <p:bldP spid="16" grpId="0"/>
      <p:bldP spid="17" grpId="0" animBg="1"/>
      <p:bldP spid="22" grpId="0"/>
      <p:bldP spid="29" grpId="0"/>
      <p:bldP spid="5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69BC8-71FC-E4CF-7142-48BD8565824D}"/>
              </a:ext>
            </a:extLst>
          </p:cNvPr>
          <p:cNvSpPr txBox="1">
            <a:spLocks/>
          </p:cNvSpPr>
          <p:nvPr/>
        </p:nvSpPr>
        <p:spPr>
          <a:xfrm>
            <a:off x="465599" y="13783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0E6FF"/>
                </a:solidFill>
                <a:effectLst/>
                <a:uLnTx/>
                <a:uFillTx/>
                <a:latin typeface="Segoe UI Semibold"/>
                <a:ea typeface="+mn-ea"/>
                <a:cs typeface="Segoe UI" pitchFamily="34" charset="0"/>
              </a:rPr>
              <a:t>OpenAI At Scale</a:t>
            </a:r>
          </a:p>
        </p:txBody>
      </p:sp>
      <p:pic>
        <p:nvPicPr>
          <p:cNvPr id="3" name="Picture 2">
            <a:extLst>
              <a:ext uri="{FF2B5EF4-FFF2-40B4-BE49-F238E27FC236}">
                <a16:creationId xmlns:a16="http://schemas.microsoft.com/office/drawing/2014/main" id="{7752ECF6-60F0-DC21-A5DA-230F816265A1}"/>
              </a:ext>
            </a:extLst>
          </p:cNvPr>
          <p:cNvPicPr>
            <a:picLocks noChangeAspect="1"/>
          </p:cNvPicPr>
          <p:nvPr/>
        </p:nvPicPr>
        <p:blipFill>
          <a:blip r:embed="rId2"/>
          <a:stretch>
            <a:fillRect/>
          </a:stretch>
        </p:blipFill>
        <p:spPr>
          <a:xfrm>
            <a:off x="3267306" y="892987"/>
            <a:ext cx="7845777" cy="5376051"/>
          </a:xfrm>
          <a:prstGeom prst="rect">
            <a:avLst/>
          </a:prstGeom>
        </p:spPr>
      </p:pic>
      <p:sp>
        <p:nvSpPr>
          <p:cNvPr id="4" name="Rectangle 3">
            <a:extLst>
              <a:ext uri="{FF2B5EF4-FFF2-40B4-BE49-F238E27FC236}">
                <a16:creationId xmlns:a16="http://schemas.microsoft.com/office/drawing/2014/main" id="{A3F8695F-C7D8-FDA4-9D0A-7CB3B9B3D378}"/>
              </a:ext>
            </a:extLst>
          </p:cNvPr>
          <p:cNvSpPr/>
          <p:nvPr/>
        </p:nvSpPr>
        <p:spPr bwMode="auto">
          <a:xfrm>
            <a:off x="604597"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prstClr val="white"/>
                </a:solidFill>
                <a:ea typeface="Segoe UI" pitchFamily="34" charset="0"/>
                <a:cs typeface="Segoe UI" pitchFamily="34" charset="0"/>
                <a:hlinkClick r:id="rId3">
                  <a:extLst>
                    <a:ext uri="{A12FA001-AC4F-418D-AE19-62706E023703}">
                      <ahyp:hlinkClr xmlns:ahyp="http://schemas.microsoft.com/office/drawing/2018/hyperlinkcolor" val="tx"/>
                    </a:ext>
                  </a:extLst>
                </a:hlinkClick>
              </a:rPr>
              <a:t>YouTube Walkthrough</a:t>
            </a:r>
            <a:endParaRPr lang="en-US" sz="1100" kern="0">
              <a:solidFill>
                <a:prstClr val="white"/>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6BEA77E-53C2-81CF-84D0-ACC3EBD2D165}"/>
              </a:ext>
            </a:extLst>
          </p:cNvPr>
          <p:cNvSpPr/>
          <p:nvPr/>
        </p:nvSpPr>
        <p:spPr bwMode="auto">
          <a:xfrm>
            <a:off x="1546381" y="5774037"/>
            <a:ext cx="849265" cy="495001"/>
          </a:xfrm>
          <a:prstGeom prst="rect">
            <a:avLst/>
          </a:prstGeom>
          <a:solidFill>
            <a:srgbClr val="75757A">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100" kern="0">
                <a:solidFill>
                  <a:srgbClr val="EBEBEB"/>
                </a:solidFill>
                <a:ea typeface="Segoe UI" pitchFamily="34" charset="0"/>
                <a:cs typeface="Segoe UI" pitchFamily="34" charset="0"/>
                <a:hlinkClick r:id="rId4">
                  <a:extLst>
                    <a:ext uri="{A12FA001-AC4F-418D-AE19-62706E023703}">
                      <ahyp:hlinkClr xmlns:ahyp="http://schemas.microsoft.com/office/drawing/2018/hyperlinkcolor" val="tx"/>
                    </a:ext>
                  </a:extLst>
                </a:hlinkClick>
              </a:rPr>
              <a:t>Solution Accelerator</a:t>
            </a:r>
            <a:endParaRPr lang="en-US" sz="1100" kern="0">
              <a:solidFill>
                <a:srgbClr val="EBEBEB"/>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ED87BDB1-D76B-B7F0-2E70-E7A2E27C8F24}"/>
              </a:ext>
            </a:extLst>
          </p:cNvPr>
          <p:cNvSpPr txBox="1"/>
          <p:nvPr/>
        </p:nvSpPr>
        <p:spPr>
          <a:xfrm>
            <a:off x="604597" y="892987"/>
            <a:ext cx="2058526" cy="86177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lumMod val="50000"/>
                    <a:lumOff val="50000"/>
                  </a:prstClr>
                </a:solidFill>
                <a:effectLst/>
                <a:uLnTx/>
                <a:uFillTx/>
              </a:rPr>
              <a:t>For multi-region, it is better to use API Management and private links. See </a:t>
            </a:r>
            <a:r>
              <a:rPr kumimoji="0" lang="en-US" sz="1400" b="0" i="0" u="none" strike="noStrike" kern="0" cap="none" spc="0" normalizeH="0" baseline="0" noProof="0">
                <a:ln>
                  <a:noFill/>
                </a:ln>
                <a:solidFill>
                  <a:srgbClr val="50E6FF"/>
                </a:solidFill>
                <a:effectLst/>
                <a:uLnTx/>
                <a:uFillTx/>
                <a:hlinkClick r:id="rId5">
                  <a:extLst>
                    <a:ext uri="{A12FA001-AC4F-418D-AE19-62706E023703}">
                      <ahyp:hlinkClr xmlns:ahyp="http://schemas.microsoft.com/office/drawing/2018/hyperlinkcolor" val="tx"/>
                    </a:ext>
                  </a:extLst>
                </a:hlinkClick>
              </a:rPr>
              <a:t>Microsoft Learn</a:t>
            </a:r>
            <a:r>
              <a:rPr kumimoji="0" lang="en-US" sz="1400" b="0" i="0" u="none" strike="noStrike" kern="0" cap="none" spc="0" normalizeH="0" baseline="0" noProof="0">
                <a:ln>
                  <a:noFill/>
                </a:ln>
                <a:solidFill>
                  <a:prstClr val="black">
                    <a:lumMod val="50000"/>
                    <a:lumOff val="50000"/>
                  </a:prstClr>
                </a:solidFill>
                <a:effectLst/>
                <a:uLnTx/>
                <a:uFillTx/>
              </a:rPr>
              <a:t>.</a:t>
            </a:r>
          </a:p>
        </p:txBody>
      </p:sp>
    </p:spTree>
    <p:extLst>
      <p:ext uri="{BB962C8B-B14F-4D97-AF65-F5344CB8AC3E}">
        <p14:creationId xmlns:p14="http://schemas.microsoft.com/office/powerpoint/2010/main" val="702007668"/>
      </p:ext>
    </p:extLst>
  </p:cSld>
  <p:clrMapOvr>
    <a:masterClrMapping/>
  </p:clrMapOvr>
  <p:transition>
    <p:fade/>
  </p:transition>
</p:sld>
</file>

<file path=ppt/theme/theme1.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B251FEC5-B739-4E2E-A06E-54220C95A501}"/>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17080</Words>
  <Application>Microsoft Office PowerPoint</Application>
  <PresentationFormat>Widescreen</PresentationFormat>
  <Paragraphs>2104</Paragraphs>
  <Slides>115</Slides>
  <Notes>50</Notes>
  <HiddenSlides>1</HiddenSlides>
  <MMClips>4</MMClips>
  <ScaleCrop>false</ScaleCrop>
  <HeadingPairs>
    <vt:vector size="6" baseType="variant">
      <vt:variant>
        <vt:lpstr>Fonts Used</vt:lpstr>
      </vt:variant>
      <vt:variant>
        <vt:i4>25</vt:i4>
      </vt:variant>
      <vt:variant>
        <vt:lpstr>Theme</vt:lpstr>
      </vt:variant>
      <vt:variant>
        <vt:i4>3</vt:i4>
      </vt:variant>
      <vt:variant>
        <vt:lpstr>Slide Titles</vt:lpstr>
      </vt:variant>
      <vt:variant>
        <vt:i4>115</vt:i4>
      </vt:variant>
    </vt:vector>
  </HeadingPairs>
  <TitlesOfParts>
    <vt:vector size="143" baseType="lpstr">
      <vt:lpstr>-apple-system</vt:lpstr>
      <vt:lpstr>CorpoS</vt:lpstr>
      <vt:lpstr>Segoe UI </vt:lpstr>
      <vt:lpstr>Segoe UI Semilight 8</vt:lpstr>
      <vt:lpstr>Segoe UI VSS (Regular)</vt:lpstr>
      <vt:lpstr>SegoeUI</vt:lpstr>
      <vt:lpstr>WordVisi_MSFontService</vt:lpstr>
      <vt:lpstr>Yu Gothic UI</vt:lpstr>
      <vt:lpstr>Aharoni</vt:lpstr>
      <vt:lpstr>Aptos</vt:lpstr>
      <vt:lpstr>Arial</vt:lpstr>
      <vt:lpstr>Calibri</vt:lpstr>
      <vt:lpstr>Consolas</vt:lpstr>
      <vt:lpstr>Open Sans</vt:lpstr>
      <vt:lpstr>Quattrocento Sans</vt:lpstr>
      <vt:lpstr>Segoe UI</vt:lpstr>
      <vt:lpstr>Segoe UI Light</vt:lpstr>
      <vt:lpstr>Segoe UI Semibold</vt:lpstr>
      <vt:lpstr>Segoe UI Semilight</vt:lpstr>
      <vt:lpstr>Segoe UI Variable Display</vt:lpstr>
      <vt:lpstr>Segoe UI Variable Display Semibold</vt:lpstr>
      <vt:lpstr>Segoe UI Variable Text</vt:lpstr>
      <vt:lpstr>Times New Roman</vt:lpstr>
      <vt:lpstr>Univers</vt:lpstr>
      <vt:lpstr>Wingdings</vt:lpstr>
      <vt:lpstr>Black Template</vt:lpstr>
      <vt:lpstr>Microsoft Ignite 16:9 Template Light</vt:lpstr>
      <vt:lpstr>Microsoft Ignite 16:9 Template Dark</vt:lpstr>
      <vt:lpstr>PowerPoint Presentation</vt:lpstr>
      <vt:lpstr>PowerPoint Presentation</vt:lpstr>
      <vt:lpstr>PowerPoint Presentation</vt:lpstr>
      <vt:lpstr>Introduction to top use cases</vt:lpstr>
      <vt:lpstr>Top capabilities and scenarios</vt:lpstr>
      <vt:lpstr>Industry Trends 1/3</vt:lpstr>
      <vt:lpstr>Industry Trends 2/3</vt:lpstr>
      <vt:lpstr>Industry Trends 3/3</vt:lpstr>
      <vt:lpstr>On Your Data – Use Cases</vt:lpstr>
      <vt:lpstr>Accessibility &amp; Inclusion</vt:lpstr>
      <vt:lpstr>PowerPoint Presentation</vt:lpstr>
      <vt:lpstr>Secure Architecture with App Service</vt:lpstr>
      <vt:lpstr>Contact Center Analytics</vt:lpstr>
      <vt:lpstr>Document processing and summarization</vt:lpstr>
      <vt:lpstr>Virtual Assistant</vt:lpstr>
      <vt:lpstr>Document Embedding with Translation</vt:lpstr>
      <vt:lpstr>Responsible AI in Azure OpenAI Service</vt:lpstr>
      <vt:lpstr>Key Samples</vt:lpstr>
      <vt:lpstr>QnA Processing</vt:lpstr>
      <vt:lpstr>BYO copilot - solution architecture</vt:lpstr>
      <vt:lpstr>Reference App: Medical Claims Processing &amp; Handling</vt:lpstr>
      <vt:lpstr>User Interface </vt:lpstr>
      <vt:lpstr>Reference App: Real-time Transactions &amp; Payments</vt:lpstr>
      <vt:lpstr>User Interface</vt:lpstr>
      <vt:lpstr>PowerPoint Presentation</vt:lpstr>
      <vt:lpstr>Automation</vt:lpstr>
      <vt:lpstr>Automation</vt:lpstr>
      <vt:lpstr>Communication</vt:lpstr>
      <vt:lpstr>Content Generation</vt:lpstr>
      <vt:lpstr>Content Generation &amp; Summarization</vt:lpstr>
      <vt:lpstr>PowerPoint Presentation</vt:lpstr>
      <vt:lpstr>Content Generation</vt:lpstr>
      <vt:lpstr>Customer Experience</vt:lpstr>
      <vt:lpstr>Customer Experience</vt:lpstr>
      <vt:lpstr>Customer Experience</vt:lpstr>
      <vt:lpstr>Employee Experience</vt:lpstr>
      <vt:lpstr>Employee Experience</vt:lpstr>
      <vt:lpstr>Productivity</vt:lpstr>
      <vt:lpstr>Automation</vt:lpstr>
      <vt:lpstr>Resources</vt:lpstr>
      <vt:lpstr>Thank you</vt:lpstr>
      <vt:lpstr>Blogs and Resources Featuring Product News, Research and Customers</vt:lpstr>
      <vt:lpstr>Customer Stories</vt:lpstr>
      <vt:lpstr>More Customer Stories</vt:lpstr>
      <vt:lpstr>PowerPoint Presentation</vt:lpstr>
      <vt:lpstr>PowerPoint Presentation</vt:lpstr>
      <vt:lpstr>PowerPoint Presentation</vt:lpstr>
      <vt:lpstr>PowerPoint Presentation</vt:lpstr>
      <vt:lpstr>PowerPoint Presentation</vt:lpstr>
      <vt:lpstr>PowerPoint Presentation</vt:lpstr>
      <vt:lpstr>Make My Trip is using Azure OpenAI powered chat to bring their services to a broader Indian audience </vt:lpstr>
      <vt:lpstr>Jugalbandi chatbot – AI4Bharat and Microsoft India</vt:lpstr>
      <vt:lpstr>PowerPoint Presentation</vt:lpstr>
      <vt:lpstr>PowerPoint Presentation</vt:lpstr>
      <vt:lpstr>PowerPoint Presentation</vt:lpstr>
      <vt:lpstr>Where do I start?</vt:lpstr>
      <vt:lpstr>PowerPoint Presentation</vt:lpstr>
      <vt:lpstr>Use Cases by Industry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as a driver for Manufacturing &amp; Mobility Growth and Innovation</vt:lpstr>
      <vt:lpstr>AI and Machine Intelligence in Automation</vt:lpstr>
      <vt:lpstr>PowerPoint Presentation</vt:lpstr>
      <vt:lpstr>OpenAI in Manufacturing &amp; Mobility</vt:lpstr>
      <vt:lpstr>Microsoft in Manufacturing &amp; Mobility</vt:lpstr>
      <vt:lpstr>Key generative AI use cases across Financial Services</vt:lpstr>
      <vt:lpstr>Banking Use Case</vt:lpstr>
      <vt:lpstr>Banking Use Case</vt:lpstr>
      <vt:lpstr>Insurance Use Cases</vt:lpstr>
      <vt:lpstr>LSEG Partnership - Transforming the client experience underpinned by Data and AI  </vt:lpstr>
      <vt:lpstr>PowerPoint Presentation</vt:lpstr>
      <vt:lpstr>PowerPoint Presentation</vt:lpstr>
      <vt:lpstr>PowerPoint Presentation</vt:lpstr>
      <vt:lpstr>PowerPoint Presentation</vt:lpstr>
      <vt:lpstr>PowerPoint Presentation</vt:lpstr>
      <vt:lpstr>PowerPoint Presentation</vt:lpstr>
      <vt:lpstr>Government Cases</vt:lpstr>
      <vt:lpstr>Azure OpenAI Virtual Agent Justice Reference Case</vt:lpstr>
      <vt:lpstr>Winning Patterns</vt:lpstr>
      <vt:lpstr>PowerPoint Presentation</vt:lpstr>
      <vt:lpstr>PowerPoint Presentation</vt:lpstr>
      <vt:lpstr>PowerPoint Presentation</vt:lpstr>
      <vt:lpstr>PowerPoint Presentation</vt:lpstr>
      <vt:lpstr>PowerPoint Presentation</vt:lpstr>
      <vt:lpstr>PowerPoint Presentation</vt:lpstr>
      <vt:lpstr>Contact Center Analytics using Speech API &amp; Azure OpenAI Extract rich insights from call transcripts</vt:lpstr>
      <vt:lpstr>Azure OpenAI Virtual Assistant architecture example</vt:lpstr>
      <vt:lpstr>Question answering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Whisper in Gradio-powered Web Apps</vt:lpstr>
      <vt:lpstr>Low to High Complexity</vt:lpstr>
      <vt:lpstr>Large Document Summarization</vt:lpstr>
      <vt:lpstr>Large Document Summarization</vt:lpstr>
      <vt:lpstr>Q&amp;A with Semantic Answering over Document Library</vt:lpstr>
      <vt:lpstr>Document Embedding with Translation</vt:lpstr>
      <vt:lpstr>Safety Execution Workflow</vt:lpstr>
      <vt:lpstr>Safety Execution Flow</vt:lpstr>
      <vt:lpstr>Safety Execution Flow</vt:lpstr>
      <vt:lpstr>Component descriptions</vt:lpstr>
      <vt:lpstr>Misc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2023-12-20T10:45:13Z</dcterms:created>
  <dcterms:modified xsi:type="dcterms:W3CDTF">2023-12-20T11:00:17Z</dcterms:modified>
</cp:coreProperties>
</file>